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Body Grotesque" charset="1" panose="02000503040000020004"/>
      <p:regular r:id="rId24"/>
    </p:embeddedFont>
    <p:embeddedFont>
      <p:font typeface="Body Grotesque Bold" charset="1" panose="02000503040000020004"/>
      <p:regular r:id="rId25"/>
    </p:embeddedFont>
    <p:embeddedFont>
      <p:font typeface="Open Sauce" charset="1" panose="000005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935693" y="-184953"/>
            <a:ext cx="10541238" cy="10626762"/>
            <a:chOff x="0" y="0"/>
            <a:chExt cx="14054984" cy="14169017"/>
          </a:xfrm>
        </p:grpSpPr>
        <p:pic>
          <p:nvPicPr>
            <p:cNvPr name="Picture 3" id="3"/>
            <p:cNvPicPr>
              <a:picLocks noChangeAspect="true"/>
            </p:cNvPicPr>
            <p:nvPr/>
          </p:nvPicPr>
          <p:blipFill>
            <a:blip r:embed="rId2"/>
            <a:srcRect l="20138" t="0" r="25755" b="0"/>
            <a:stretch>
              <a:fillRect/>
            </a:stretch>
          </p:blipFill>
          <p:spPr>
            <a:xfrm flipH="false" flipV="false">
              <a:off x="0" y="0"/>
              <a:ext cx="14054984" cy="14169017"/>
            </a:xfrm>
            <a:prstGeom prst="rect">
              <a:avLst/>
            </a:prstGeom>
          </p:spPr>
        </p:pic>
      </p:grpSp>
      <p:grpSp>
        <p:nvGrpSpPr>
          <p:cNvPr name="Group 4" id="4"/>
          <p:cNvGrpSpPr/>
          <p:nvPr/>
        </p:nvGrpSpPr>
        <p:grpSpPr>
          <a:xfrm rot="609167">
            <a:off x="-1431823" y="-1489039"/>
            <a:ext cx="11120035" cy="12621937"/>
            <a:chOff x="0" y="0"/>
            <a:chExt cx="2928733" cy="3324296"/>
          </a:xfrm>
        </p:grpSpPr>
        <p:sp>
          <p:nvSpPr>
            <p:cNvPr name="Freeform 5" id="5"/>
            <p:cNvSpPr/>
            <p:nvPr/>
          </p:nvSpPr>
          <p:spPr>
            <a:xfrm flipH="false" flipV="false" rot="0">
              <a:off x="0" y="0"/>
              <a:ext cx="2928733" cy="3324296"/>
            </a:xfrm>
            <a:custGeom>
              <a:avLst/>
              <a:gdLst/>
              <a:ahLst/>
              <a:cxnLst/>
              <a:rect r="r" b="b" t="t" l="l"/>
              <a:pathLst>
                <a:path h="3324296" w="2928733">
                  <a:moveTo>
                    <a:pt x="203200" y="0"/>
                  </a:moveTo>
                  <a:lnTo>
                    <a:pt x="2928733" y="0"/>
                  </a:lnTo>
                  <a:lnTo>
                    <a:pt x="2725533" y="3324296"/>
                  </a:lnTo>
                  <a:lnTo>
                    <a:pt x="0" y="3324296"/>
                  </a:lnTo>
                  <a:lnTo>
                    <a:pt x="203200" y="0"/>
                  </a:lnTo>
                  <a:close/>
                </a:path>
              </a:pathLst>
            </a:custGeom>
            <a:solidFill>
              <a:srgbClr val="FFEBEA"/>
            </a:solidFill>
            <a:ln cap="sq">
              <a:noFill/>
              <a:prstDash val="solid"/>
              <a:miter/>
            </a:ln>
          </p:spPr>
        </p:sp>
        <p:sp>
          <p:nvSpPr>
            <p:cNvPr name="TextBox 6" id="6"/>
            <p:cNvSpPr txBox="true"/>
            <p:nvPr/>
          </p:nvSpPr>
          <p:spPr>
            <a:xfrm>
              <a:off x="101600" y="-19050"/>
              <a:ext cx="2725533" cy="3343346"/>
            </a:xfrm>
            <a:prstGeom prst="rect">
              <a:avLst/>
            </a:prstGeom>
          </p:spPr>
          <p:txBody>
            <a:bodyPr anchor="ctr" rtlCol="false" tIns="50800" lIns="50800" bIns="50800" rIns="50800"/>
            <a:lstStyle/>
            <a:p>
              <a:pPr algn="ctr" marL="0" indent="0" lvl="0">
                <a:lnSpc>
                  <a:spcPts val="2683"/>
                </a:lnSpc>
                <a:spcBef>
                  <a:spcPct val="0"/>
                </a:spcBef>
              </a:pPr>
            </a:p>
          </p:txBody>
        </p:sp>
      </p:grpSp>
      <p:grpSp>
        <p:nvGrpSpPr>
          <p:cNvPr name="Group 7" id="7"/>
          <p:cNvGrpSpPr/>
          <p:nvPr/>
        </p:nvGrpSpPr>
        <p:grpSpPr>
          <a:xfrm rot="0">
            <a:off x="1202805" y="2397168"/>
            <a:ext cx="7262414" cy="5492664"/>
            <a:chOff x="0" y="0"/>
            <a:chExt cx="9683219" cy="7323552"/>
          </a:xfrm>
        </p:grpSpPr>
        <p:sp>
          <p:nvSpPr>
            <p:cNvPr name="TextBox 8" id="8"/>
            <p:cNvSpPr txBox="true"/>
            <p:nvPr/>
          </p:nvSpPr>
          <p:spPr>
            <a:xfrm rot="0">
              <a:off x="0" y="6626957"/>
              <a:ext cx="9683219" cy="696595"/>
            </a:xfrm>
            <a:prstGeom prst="rect">
              <a:avLst/>
            </a:prstGeom>
          </p:spPr>
          <p:txBody>
            <a:bodyPr anchor="t" rtlCol="false" tIns="0" lIns="0" bIns="0" rIns="0">
              <a:spAutoFit/>
            </a:bodyPr>
            <a:lstStyle/>
            <a:p>
              <a:pPr algn="l">
                <a:lnSpc>
                  <a:spcPts val="4290"/>
                </a:lnSpc>
              </a:pPr>
              <a:r>
                <a:rPr lang="en-US" sz="3300">
                  <a:solidFill>
                    <a:srgbClr val="000000"/>
                  </a:solidFill>
                  <a:latin typeface="Body Grotesque"/>
                  <a:ea typeface="Body Grotesque"/>
                  <a:cs typeface="Body Grotesque"/>
                  <a:sym typeface="Body Grotesque"/>
                </a:rPr>
                <a:t>Programa de Escuela Sabática</a:t>
              </a:r>
            </a:p>
          </p:txBody>
        </p:sp>
        <p:sp>
          <p:nvSpPr>
            <p:cNvPr name="TextBox 9" id="9"/>
            <p:cNvSpPr txBox="true"/>
            <p:nvPr/>
          </p:nvSpPr>
          <p:spPr>
            <a:xfrm rot="0">
              <a:off x="0" y="209550"/>
              <a:ext cx="9683219" cy="5888149"/>
            </a:xfrm>
            <a:prstGeom prst="rect">
              <a:avLst/>
            </a:prstGeom>
          </p:spPr>
          <p:txBody>
            <a:bodyPr anchor="t" rtlCol="false" tIns="0" lIns="0" bIns="0" rIns="0">
              <a:spAutoFit/>
            </a:bodyPr>
            <a:lstStyle/>
            <a:p>
              <a:pPr algn="l">
                <a:lnSpc>
                  <a:spcPts val="11300"/>
                </a:lnSpc>
              </a:pPr>
              <a:r>
                <a:rPr lang="en-US" sz="11300" b="true">
                  <a:solidFill>
                    <a:srgbClr val="E15332"/>
                  </a:solidFill>
                  <a:latin typeface="Body Grotesque Bold"/>
                  <a:ea typeface="Body Grotesque Bold"/>
                  <a:cs typeface="Body Grotesque Bold"/>
                  <a:sym typeface="Body Grotesque Bold"/>
                </a:rPr>
                <a:t>SANTOS Y SIN MANCHAS</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sp>
        <p:nvSpPr>
          <p:cNvPr name="TextBox 2" id="2"/>
          <p:cNvSpPr txBox="true"/>
          <p:nvPr/>
        </p:nvSpPr>
        <p:spPr>
          <a:xfrm rot="0">
            <a:off x="1028700" y="1104900"/>
            <a:ext cx="6985614" cy="2114550"/>
          </a:xfrm>
          <a:prstGeom prst="rect">
            <a:avLst/>
          </a:prstGeom>
        </p:spPr>
        <p:txBody>
          <a:bodyPr anchor="t" rtlCol="false" tIns="0" lIns="0" bIns="0" rIns="0">
            <a:spAutoFit/>
          </a:bodyPr>
          <a:lstStyle/>
          <a:p>
            <a:pPr algn="l" marL="0" indent="0" lvl="0">
              <a:lnSpc>
                <a:spcPts val="8250"/>
              </a:lnSpc>
              <a:spcBef>
                <a:spcPct val="0"/>
              </a:spcBef>
            </a:pPr>
            <a:r>
              <a:rPr lang="en-US" b="true" sz="7500">
                <a:solidFill>
                  <a:srgbClr val="E15332"/>
                </a:solidFill>
                <a:latin typeface="Body Grotesque Bold"/>
                <a:ea typeface="Body Grotesque Bold"/>
                <a:cs typeface="Body Grotesque Bold"/>
                <a:sym typeface="Body Grotesque Bold"/>
              </a:rPr>
              <a:t>Los santos de Tesalónica</a:t>
            </a:r>
          </a:p>
        </p:txBody>
      </p:sp>
      <p:grpSp>
        <p:nvGrpSpPr>
          <p:cNvPr name="Group 3" id="3"/>
          <p:cNvGrpSpPr/>
          <p:nvPr/>
        </p:nvGrpSpPr>
        <p:grpSpPr>
          <a:xfrm rot="0">
            <a:off x="8223798" y="-187451"/>
            <a:ext cx="10215955" cy="10620677"/>
            <a:chOff x="0" y="0"/>
            <a:chExt cx="2690622" cy="2797215"/>
          </a:xfrm>
        </p:grpSpPr>
        <p:sp>
          <p:nvSpPr>
            <p:cNvPr name="Freeform 4" id="4"/>
            <p:cNvSpPr/>
            <p:nvPr/>
          </p:nvSpPr>
          <p:spPr>
            <a:xfrm flipH="false" flipV="false" rot="0">
              <a:off x="0" y="0"/>
              <a:ext cx="2690622" cy="2797215"/>
            </a:xfrm>
            <a:custGeom>
              <a:avLst/>
              <a:gdLst/>
              <a:ahLst/>
              <a:cxnLst/>
              <a:rect r="r" b="b" t="t" l="l"/>
              <a:pathLst>
                <a:path h="2797215" w="2690622">
                  <a:moveTo>
                    <a:pt x="0" y="0"/>
                  </a:moveTo>
                  <a:lnTo>
                    <a:pt x="2690622" y="0"/>
                  </a:lnTo>
                  <a:lnTo>
                    <a:pt x="2690622" y="2797215"/>
                  </a:lnTo>
                  <a:lnTo>
                    <a:pt x="0" y="2797215"/>
                  </a:lnTo>
                  <a:close/>
                </a:path>
              </a:pathLst>
            </a:custGeom>
            <a:solidFill>
              <a:srgbClr val="E15332"/>
            </a:solidFill>
          </p:spPr>
        </p:sp>
        <p:sp>
          <p:nvSpPr>
            <p:cNvPr name="TextBox 5" id="5"/>
            <p:cNvSpPr txBox="true"/>
            <p:nvPr/>
          </p:nvSpPr>
          <p:spPr>
            <a:xfrm>
              <a:off x="0" y="-19050"/>
              <a:ext cx="2690622" cy="2816265"/>
            </a:xfrm>
            <a:prstGeom prst="rect">
              <a:avLst/>
            </a:prstGeom>
          </p:spPr>
          <p:txBody>
            <a:bodyPr anchor="ctr" rtlCol="false" tIns="50800" lIns="50800" bIns="50800" rIns="50800"/>
            <a:lstStyle/>
            <a:p>
              <a:pPr algn="ctr">
                <a:lnSpc>
                  <a:spcPts val="2683"/>
                </a:lnSpc>
              </a:pPr>
            </a:p>
          </p:txBody>
        </p:sp>
      </p:grpSp>
      <p:sp>
        <p:nvSpPr>
          <p:cNvPr name="TextBox 6" id="6"/>
          <p:cNvSpPr txBox="true"/>
          <p:nvPr/>
        </p:nvSpPr>
        <p:spPr>
          <a:xfrm rot="0">
            <a:off x="8877415" y="555625"/>
            <a:ext cx="8908720" cy="9137650"/>
          </a:xfrm>
          <a:prstGeom prst="rect">
            <a:avLst/>
          </a:prstGeom>
        </p:spPr>
        <p:txBody>
          <a:bodyPr anchor="t" rtlCol="false" tIns="0" lIns="0" bIns="0" rIns="0">
            <a:spAutoFit/>
          </a:bodyPr>
          <a:lstStyle/>
          <a:p>
            <a:pPr algn="l">
              <a:lnSpc>
                <a:spcPts val="4550"/>
              </a:lnSpc>
            </a:pPr>
            <a:r>
              <a:rPr lang="en-US" sz="3500">
                <a:solidFill>
                  <a:srgbClr val="FFEBEA"/>
                </a:solidFill>
                <a:latin typeface="Body Grotesque"/>
                <a:ea typeface="Body Grotesque"/>
                <a:cs typeface="Body Grotesque"/>
                <a:sym typeface="Body Grotesque"/>
              </a:rPr>
              <a:t>Los tesalonic</a:t>
            </a:r>
            <a:r>
              <a:rPr lang="en-US" sz="3500">
                <a:solidFill>
                  <a:srgbClr val="FFEBEA"/>
                </a:solidFill>
                <a:latin typeface="Body Grotesque"/>
                <a:ea typeface="Body Grotesque"/>
                <a:cs typeface="Body Grotesque"/>
                <a:sym typeface="Body Grotesque"/>
              </a:rPr>
              <a:t>enses eran creyentes recién convertidos, perseguidos por su fe, y algunos estaban confundidos respecto al regreso de Cristo, incluso dejando de trabajar por pensar que la venida era inminente (2 Tes. 3: 11). Pablo los exhorta a seguir creciendo en amor, en pureza y en una vida sobria (1 Tes. 4:1-7). A pesar de su inmadurez y de los desafíos que enfrentaban, Pablo ora por ellos diciendo: «el mismo Dios de paz os santifique por completo» y que sean guardados «irreprensibles para la venida de nuestro Señor Jesucristo» (1 Tes. 5: 23). Su esperanza de santidad era una obra en proceso, pero fundada en el Dios que los llamó.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74805" y="1028700"/>
            <a:ext cx="18637609" cy="1560911"/>
            <a:chOff x="0" y="0"/>
            <a:chExt cx="4908671" cy="411104"/>
          </a:xfrm>
        </p:grpSpPr>
        <p:sp>
          <p:nvSpPr>
            <p:cNvPr name="Freeform 3" id="3"/>
            <p:cNvSpPr/>
            <p:nvPr/>
          </p:nvSpPr>
          <p:spPr>
            <a:xfrm flipH="false" flipV="false" rot="0">
              <a:off x="0" y="0"/>
              <a:ext cx="4908671" cy="411104"/>
            </a:xfrm>
            <a:custGeom>
              <a:avLst/>
              <a:gdLst/>
              <a:ahLst/>
              <a:cxnLst/>
              <a:rect r="r" b="b" t="t" l="l"/>
              <a:pathLst>
                <a:path h="411104" w="4908671">
                  <a:moveTo>
                    <a:pt x="0" y="0"/>
                  </a:moveTo>
                  <a:lnTo>
                    <a:pt x="4908671" y="0"/>
                  </a:lnTo>
                  <a:lnTo>
                    <a:pt x="4908671" y="411104"/>
                  </a:lnTo>
                  <a:lnTo>
                    <a:pt x="0" y="411104"/>
                  </a:lnTo>
                  <a:close/>
                </a:path>
              </a:pathLst>
            </a:custGeom>
            <a:solidFill>
              <a:srgbClr val="E15332"/>
            </a:solidFill>
          </p:spPr>
        </p:sp>
        <p:sp>
          <p:nvSpPr>
            <p:cNvPr name="TextBox 4" id="4"/>
            <p:cNvSpPr txBox="true"/>
            <p:nvPr/>
          </p:nvSpPr>
          <p:spPr>
            <a:xfrm>
              <a:off x="0" y="-19050"/>
              <a:ext cx="4908671" cy="430154"/>
            </a:xfrm>
            <a:prstGeom prst="rect">
              <a:avLst/>
            </a:prstGeom>
          </p:spPr>
          <p:txBody>
            <a:bodyPr anchor="ctr" rtlCol="false" tIns="50800" lIns="50800" bIns="50800" rIns="50800"/>
            <a:lstStyle/>
            <a:p>
              <a:pPr algn="ctr">
                <a:lnSpc>
                  <a:spcPts val="2683"/>
                </a:lnSpc>
              </a:pPr>
            </a:p>
          </p:txBody>
        </p:sp>
      </p:grpSp>
      <p:sp>
        <p:nvSpPr>
          <p:cNvPr name="Freeform 5" id="5"/>
          <p:cNvSpPr/>
          <p:nvPr/>
        </p:nvSpPr>
        <p:spPr>
          <a:xfrm flipH="false" flipV="false" rot="0">
            <a:off x="12498471" y="2589611"/>
            <a:ext cx="5964333" cy="7697389"/>
          </a:xfrm>
          <a:custGeom>
            <a:avLst/>
            <a:gdLst/>
            <a:ahLst/>
            <a:cxnLst/>
            <a:rect r="r" b="b" t="t" l="l"/>
            <a:pathLst>
              <a:path h="7697389" w="5964333">
                <a:moveTo>
                  <a:pt x="0" y="0"/>
                </a:moveTo>
                <a:lnTo>
                  <a:pt x="5964334" y="0"/>
                </a:lnTo>
                <a:lnTo>
                  <a:pt x="5964334" y="7697389"/>
                </a:lnTo>
                <a:lnTo>
                  <a:pt x="0" y="7697389"/>
                </a:lnTo>
                <a:lnTo>
                  <a:pt x="0" y="0"/>
                </a:lnTo>
                <a:close/>
              </a:path>
            </a:pathLst>
          </a:custGeom>
          <a:blipFill>
            <a:blip r:embed="rId2"/>
            <a:stretch>
              <a:fillRect l="-75230" t="-286" r="-65133" b="0"/>
            </a:stretch>
          </a:blipFill>
        </p:spPr>
      </p:sp>
      <p:sp>
        <p:nvSpPr>
          <p:cNvPr name="TextBox 6" id="6"/>
          <p:cNvSpPr txBox="true"/>
          <p:nvPr/>
        </p:nvSpPr>
        <p:spPr>
          <a:xfrm rot="0">
            <a:off x="1028700" y="1351956"/>
            <a:ext cx="11640541" cy="1066800"/>
          </a:xfrm>
          <a:prstGeom prst="rect">
            <a:avLst/>
          </a:prstGeom>
        </p:spPr>
        <p:txBody>
          <a:bodyPr anchor="t" rtlCol="false" tIns="0" lIns="0" bIns="0" rIns="0">
            <a:spAutoFit/>
          </a:bodyPr>
          <a:lstStyle/>
          <a:p>
            <a:pPr algn="l" marL="0" indent="0" lvl="0">
              <a:lnSpc>
                <a:spcPts val="8250"/>
              </a:lnSpc>
              <a:spcBef>
                <a:spcPct val="0"/>
              </a:spcBef>
            </a:pPr>
            <a:r>
              <a:rPr lang="en-US" b="true" sz="7500">
                <a:solidFill>
                  <a:srgbClr val="FFEBEA"/>
                </a:solidFill>
                <a:latin typeface="Body Grotesque Bold"/>
                <a:ea typeface="Body Grotesque Bold"/>
                <a:cs typeface="Body Grotesque Bold"/>
                <a:sym typeface="Body Grotesque Bold"/>
              </a:rPr>
              <a:t>Informe Misionero</a:t>
            </a:r>
          </a:p>
        </p:txBody>
      </p:sp>
      <p:sp>
        <p:nvSpPr>
          <p:cNvPr name="TextBox 7" id="7"/>
          <p:cNvSpPr txBox="true"/>
          <p:nvPr/>
        </p:nvSpPr>
        <p:spPr>
          <a:xfrm rot="0">
            <a:off x="8518981" y="4970869"/>
            <a:ext cx="1250037" cy="326212"/>
          </a:xfrm>
          <a:prstGeom prst="rect">
            <a:avLst/>
          </a:prstGeom>
        </p:spPr>
        <p:txBody>
          <a:bodyPr anchor="t" rtlCol="false" tIns="0" lIns="0" bIns="0" rIns="0">
            <a:spAutoFit/>
          </a:bodyPr>
          <a:lstStyle/>
          <a:p>
            <a:pPr algn="ctr">
              <a:lnSpc>
                <a:spcPts val="2683"/>
              </a:lnSpc>
              <a:spcBef>
                <a:spcPct val="0"/>
              </a:spcBef>
            </a:pPr>
            <a:r>
              <a:rPr lang="en-US" sz="2063">
                <a:solidFill>
                  <a:srgbClr val="FFEBEA"/>
                </a:solidFill>
                <a:latin typeface="Open Sauce"/>
                <a:ea typeface="Open Sauce"/>
                <a:cs typeface="Open Sauce"/>
                <a:sym typeface="Open Sauce"/>
              </a:rPr>
              <a:t>instagram</a:t>
            </a:r>
          </a:p>
        </p:txBody>
      </p:sp>
      <p:sp>
        <p:nvSpPr>
          <p:cNvPr name="TextBox 8" id="8"/>
          <p:cNvSpPr txBox="true"/>
          <p:nvPr/>
        </p:nvSpPr>
        <p:spPr>
          <a:xfrm rot="0">
            <a:off x="3381602" y="4757737"/>
            <a:ext cx="5570883" cy="723900"/>
          </a:xfrm>
          <a:prstGeom prst="rect">
            <a:avLst/>
          </a:prstGeom>
        </p:spPr>
        <p:txBody>
          <a:bodyPr anchor="t" rtlCol="false" tIns="0" lIns="0" bIns="0" rIns="0">
            <a:spAutoFit/>
          </a:bodyPr>
          <a:lstStyle/>
          <a:p>
            <a:pPr algn="l">
              <a:lnSpc>
                <a:spcPts val="5849"/>
              </a:lnSpc>
            </a:pPr>
            <a:r>
              <a:rPr lang="en-US" sz="4499">
                <a:solidFill>
                  <a:srgbClr val="E15332"/>
                </a:solidFill>
                <a:latin typeface="Body Grotesque"/>
                <a:ea typeface="Body Grotesque"/>
                <a:cs typeface="Body Grotesque"/>
                <a:sym typeface="Body Grotesque"/>
              </a:rPr>
              <a:t>“</a:t>
            </a:r>
            <a:r>
              <a:rPr lang="en-US" sz="4499">
                <a:solidFill>
                  <a:srgbClr val="E15332"/>
                </a:solidFill>
                <a:latin typeface="Body Grotesque"/>
                <a:ea typeface="Body Grotesque"/>
                <a:cs typeface="Body Grotesque"/>
                <a:sym typeface="Body Grotesque"/>
              </a:rPr>
              <a:t>De Fiyi a Indonesia”</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609167">
            <a:off x="-1711840" y="-1395442"/>
            <a:ext cx="7609337" cy="12229920"/>
            <a:chOff x="0" y="0"/>
            <a:chExt cx="2004105" cy="3221049"/>
          </a:xfrm>
        </p:grpSpPr>
        <p:sp>
          <p:nvSpPr>
            <p:cNvPr name="Freeform 3" id="3"/>
            <p:cNvSpPr/>
            <p:nvPr/>
          </p:nvSpPr>
          <p:spPr>
            <a:xfrm flipH="false" flipV="false" rot="0">
              <a:off x="0" y="0"/>
              <a:ext cx="2004105" cy="3221049"/>
            </a:xfrm>
            <a:custGeom>
              <a:avLst/>
              <a:gdLst/>
              <a:ahLst/>
              <a:cxnLst/>
              <a:rect r="r" b="b" t="t" l="l"/>
              <a:pathLst>
                <a:path h="3221049" w="2004105">
                  <a:moveTo>
                    <a:pt x="203200" y="0"/>
                  </a:moveTo>
                  <a:lnTo>
                    <a:pt x="2004105" y="0"/>
                  </a:lnTo>
                  <a:lnTo>
                    <a:pt x="1800905" y="3221049"/>
                  </a:lnTo>
                  <a:lnTo>
                    <a:pt x="0" y="3221049"/>
                  </a:lnTo>
                  <a:lnTo>
                    <a:pt x="203200" y="0"/>
                  </a:lnTo>
                  <a:close/>
                </a:path>
              </a:pathLst>
            </a:custGeom>
            <a:solidFill>
              <a:srgbClr val="E15332"/>
            </a:solidFill>
            <a:ln cap="sq">
              <a:noFill/>
              <a:prstDash val="solid"/>
              <a:miter/>
            </a:ln>
          </p:spPr>
        </p:sp>
        <p:sp>
          <p:nvSpPr>
            <p:cNvPr name="TextBox 4" id="4"/>
            <p:cNvSpPr txBox="true"/>
            <p:nvPr/>
          </p:nvSpPr>
          <p:spPr>
            <a:xfrm>
              <a:off x="101600" y="-19050"/>
              <a:ext cx="1800905" cy="3240099"/>
            </a:xfrm>
            <a:prstGeom prst="rect">
              <a:avLst/>
            </a:prstGeom>
          </p:spPr>
          <p:txBody>
            <a:bodyPr anchor="ctr" rtlCol="false" tIns="50800" lIns="50800" bIns="50800" rIns="50800"/>
            <a:lstStyle/>
            <a:p>
              <a:pPr algn="ctr" marL="0" indent="0" lvl="0">
                <a:lnSpc>
                  <a:spcPts val="2683"/>
                </a:lnSpc>
                <a:spcBef>
                  <a:spcPct val="0"/>
                </a:spcBef>
              </a:pPr>
            </a:p>
          </p:txBody>
        </p:sp>
      </p:grpSp>
      <p:sp>
        <p:nvSpPr>
          <p:cNvPr name="TextBox 5" id="5"/>
          <p:cNvSpPr txBox="true"/>
          <p:nvPr/>
        </p:nvSpPr>
        <p:spPr>
          <a:xfrm rot="0">
            <a:off x="802398" y="1105376"/>
            <a:ext cx="5422025" cy="2243771"/>
          </a:xfrm>
          <a:prstGeom prst="rect">
            <a:avLst/>
          </a:prstGeom>
        </p:spPr>
        <p:txBody>
          <a:bodyPr anchor="t" rtlCol="false" tIns="0" lIns="0" bIns="0" rIns="0">
            <a:spAutoFit/>
          </a:bodyPr>
          <a:lstStyle/>
          <a:p>
            <a:pPr algn="l" marL="0" indent="0" lvl="0">
              <a:lnSpc>
                <a:spcPts val="8717"/>
              </a:lnSpc>
              <a:spcBef>
                <a:spcPct val="0"/>
              </a:spcBef>
            </a:pPr>
            <a:r>
              <a:rPr lang="en-US" b="true" sz="7924">
                <a:solidFill>
                  <a:srgbClr val="FFEBEA"/>
                </a:solidFill>
                <a:latin typeface="Body Grotesque Bold"/>
                <a:ea typeface="Body Grotesque Bold"/>
                <a:cs typeface="Body Grotesque Bold"/>
                <a:sym typeface="Body Grotesque Bold"/>
              </a:rPr>
              <a:t>Los santos de Filipo</a:t>
            </a:r>
          </a:p>
        </p:txBody>
      </p:sp>
      <p:sp>
        <p:nvSpPr>
          <p:cNvPr name="TextBox 6" id="6"/>
          <p:cNvSpPr txBox="true"/>
          <p:nvPr/>
        </p:nvSpPr>
        <p:spPr>
          <a:xfrm rot="0">
            <a:off x="6622058" y="555625"/>
            <a:ext cx="10981958" cy="9137650"/>
          </a:xfrm>
          <a:prstGeom prst="rect">
            <a:avLst/>
          </a:prstGeom>
        </p:spPr>
        <p:txBody>
          <a:bodyPr anchor="t" rtlCol="false" tIns="0" lIns="0" bIns="0" rIns="0">
            <a:spAutoFit/>
          </a:bodyPr>
          <a:lstStyle/>
          <a:p>
            <a:pPr algn="l">
              <a:lnSpc>
                <a:spcPts val="4550"/>
              </a:lnSpc>
            </a:pPr>
            <a:r>
              <a:rPr lang="en-US" sz="3500">
                <a:solidFill>
                  <a:srgbClr val="E15332"/>
                </a:solidFill>
                <a:latin typeface="Body Grotesque"/>
                <a:ea typeface="Body Grotesque"/>
                <a:cs typeface="Body Grotesque"/>
                <a:sym typeface="Body Grotesque"/>
              </a:rPr>
              <a:t>A primera vista,</a:t>
            </a:r>
            <a:r>
              <a:rPr lang="en-US" sz="3500">
                <a:solidFill>
                  <a:srgbClr val="E15332"/>
                </a:solidFill>
                <a:latin typeface="Body Grotesque"/>
                <a:ea typeface="Body Grotesque"/>
                <a:cs typeface="Body Grotesque"/>
                <a:sym typeface="Body Grotesque"/>
              </a:rPr>
              <a:t> la iglesia en Filipos parecía ejemplar. Pablo la elogia por su generosidad, su apoyo misionero y su perseverancia en medio del sufrimiento. Pero incluso allí había tensiones internas. En Filipenses 4: 2, Pablo ruega a Evodia y Síntique que estén de acuerdo en el Señor, lo cual sugiere divisiones personales dentro de la comunidad. También advierte contra los «perros» у «mutiladores del cuerpo» (Fil. 3: 2), señalando la amenaza de enseñanzas judaizantes. Además, exhorta a los creyentes a hacer todo sin murmuraciones ni contiendas (Filipenses 2: 14), lo que indica que estos problemas estaban presentes. Aun así, Pablo les escribe «a todos los santos en Cristo Jesús que están en Filipos» (Fil. 1: 1), recordándoles que, aunque su carácter aún necesitaba madurar, su identidad como santos era firme por estar en Cristo.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74805" y="1028700"/>
            <a:ext cx="18637609" cy="1560911"/>
            <a:chOff x="0" y="0"/>
            <a:chExt cx="4908671" cy="411104"/>
          </a:xfrm>
        </p:grpSpPr>
        <p:sp>
          <p:nvSpPr>
            <p:cNvPr name="Freeform 3" id="3"/>
            <p:cNvSpPr/>
            <p:nvPr/>
          </p:nvSpPr>
          <p:spPr>
            <a:xfrm flipH="false" flipV="false" rot="0">
              <a:off x="0" y="0"/>
              <a:ext cx="4908671" cy="411104"/>
            </a:xfrm>
            <a:custGeom>
              <a:avLst/>
              <a:gdLst/>
              <a:ahLst/>
              <a:cxnLst/>
              <a:rect r="r" b="b" t="t" l="l"/>
              <a:pathLst>
                <a:path h="411104" w="4908671">
                  <a:moveTo>
                    <a:pt x="0" y="0"/>
                  </a:moveTo>
                  <a:lnTo>
                    <a:pt x="4908671" y="0"/>
                  </a:lnTo>
                  <a:lnTo>
                    <a:pt x="4908671" y="411104"/>
                  </a:lnTo>
                  <a:lnTo>
                    <a:pt x="0" y="411104"/>
                  </a:lnTo>
                  <a:close/>
                </a:path>
              </a:pathLst>
            </a:custGeom>
            <a:solidFill>
              <a:srgbClr val="E15332"/>
            </a:solidFill>
          </p:spPr>
        </p:sp>
        <p:sp>
          <p:nvSpPr>
            <p:cNvPr name="TextBox 4" id="4"/>
            <p:cNvSpPr txBox="true"/>
            <p:nvPr/>
          </p:nvSpPr>
          <p:spPr>
            <a:xfrm>
              <a:off x="0" y="-19050"/>
              <a:ext cx="4908671" cy="430154"/>
            </a:xfrm>
            <a:prstGeom prst="rect">
              <a:avLst/>
            </a:prstGeom>
          </p:spPr>
          <p:txBody>
            <a:bodyPr anchor="ctr" rtlCol="false" tIns="50800" lIns="50800" bIns="50800" rIns="50800"/>
            <a:lstStyle/>
            <a:p>
              <a:pPr algn="ctr">
                <a:lnSpc>
                  <a:spcPts val="2683"/>
                </a:lnSpc>
              </a:pPr>
            </a:p>
          </p:txBody>
        </p:sp>
      </p:grpSp>
      <p:sp>
        <p:nvSpPr>
          <p:cNvPr name="TextBox 5" id="5"/>
          <p:cNvSpPr txBox="true"/>
          <p:nvPr/>
        </p:nvSpPr>
        <p:spPr>
          <a:xfrm rot="0">
            <a:off x="10035224" y="1313856"/>
            <a:ext cx="8066598" cy="1066800"/>
          </a:xfrm>
          <a:prstGeom prst="rect">
            <a:avLst/>
          </a:prstGeom>
        </p:spPr>
        <p:txBody>
          <a:bodyPr anchor="t" rtlCol="false" tIns="0" lIns="0" bIns="0" rIns="0">
            <a:spAutoFit/>
          </a:bodyPr>
          <a:lstStyle/>
          <a:p>
            <a:pPr algn="l" marL="0" indent="0" lvl="0">
              <a:lnSpc>
                <a:spcPts val="8250"/>
              </a:lnSpc>
              <a:spcBef>
                <a:spcPct val="0"/>
              </a:spcBef>
            </a:pPr>
            <a:r>
              <a:rPr lang="en-US" b="true" sz="7500">
                <a:solidFill>
                  <a:srgbClr val="FFEBEA"/>
                </a:solidFill>
                <a:latin typeface="Body Grotesque Bold"/>
                <a:ea typeface="Body Grotesque Bold"/>
                <a:cs typeface="Body Grotesque Bold"/>
                <a:sym typeface="Body Grotesque Bold"/>
              </a:rPr>
              <a:t>Nuevo Horizonte</a:t>
            </a:r>
          </a:p>
        </p:txBody>
      </p:sp>
      <p:grpSp>
        <p:nvGrpSpPr>
          <p:cNvPr name="Group 6" id="6"/>
          <p:cNvGrpSpPr/>
          <p:nvPr/>
        </p:nvGrpSpPr>
        <p:grpSpPr>
          <a:xfrm rot="0">
            <a:off x="0" y="0"/>
            <a:ext cx="6487669" cy="10287000"/>
            <a:chOff x="0" y="0"/>
            <a:chExt cx="8650226" cy="13716000"/>
          </a:xfrm>
        </p:grpSpPr>
        <p:pic>
          <p:nvPicPr>
            <p:cNvPr name="Picture 7" id="7"/>
            <p:cNvPicPr>
              <a:picLocks noChangeAspect="true"/>
            </p:cNvPicPr>
            <p:nvPr/>
          </p:nvPicPr>
          <p:blipFill>
            <a:blip r:embed="rId2"/>
            <a:srcRect l="162" t="0" r="162" b="0"/>
            <a:stretch>
              <a:fillRect/>
            </a:stretch>
          </p:blipFill>
          <p:spPr>
            <a:xfrm flipH="false" flipV="false">
              <a:off x="0" y="0"/>
              <a:ext cx="8650226" cy="13716000"/>
            </a:xfrm>
            <a:prstGeom prst="rect">
              <a:avLst/>
            </a:prstGeom>
          </p:spPr>
        </p:pic>
      </p:grpSp>
      <p:sp>
        <p:nvSpPr>
          <p:cNvPr name="TextBox 8" id="8"/>
          <p:cNvSpPr txBox="true"/>
          <p:nvPr/>
        </p:nvSpPr>
        <p:spPr>
          <a:xfrm rot="0">
            <a:off x="9144000" y="4133750"/>
            <a:ext cx="7321880" cy="1457325"/>
          </a:xfrm>
          <a:prstGeom prst="rect">
            <a:avLst/>
          </a:prstGeom>
        </p:spPr>
        <p:txBody>
          <a:bodyPr anchor="t" rtlCol="false" tIns="0" lIns="0" bIns="0" rIns="0">
            <a:spAutoFit/>
          </a:bodyPr>
          <a:lstStyle/>
          <a:p>
            <a:pPr algn="l">
              <a:lnSpc>
                <a:spcPts val="5849"/>
              </a:lnSpc>
            </a:pPr>
            <a:r>
              <a:rPr lang="en-US" sz="4499">
                <a:solidFill>
                  <a:srgbClr val="E15332"/>
                </a:solidFill>
                <a:latin typeface="Body Grotesque"/>
                <a:ea typeface="Body Grotesque"/>
                <a:cs typeface="Body Grotesque"/>
                <a:sym typeface="Body Grotesque"/>
              </a:rPr>
              <a:t>Mejorami</a:t>
            </a:r>
            <a:r>
              <a:rPr lang="en-US" sz="4499">
                <a:solidFill>
                  <a:srgbClr val="E15332"/>
                </a:solidFill>
                <a:latin typeface="Body Grotesque"/>
                <a:ea typeface="Body Grotesque"/>
                <a:cs typeface="Body Grotesque"/>
                <a:sym typeface="Body Grotesque"/>
              </a:rPr>
              <a:t>ento: “Puntualidad en la Escuela Sabática”</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74805" y="1028700"/>
            <a:ext cx="18637609" cy="1560911"/>
            <a:chOff x="0" y="0"/>
            <a:chExt cx="4908671" cy="411104"/>
          </a:xfrm>
        </p:grpSpPr>
        <p:sp>
          <p:nvSpPr>
            <p:cNvPr name="Freeform 3" id="3"/>
            <p:cNvSpPr/>
            <p:nvPr/>
          </p:nvSpPr>
          <p:spPr>
            <a:xfrm flipH="false" flipV="false" rot="0">
              <a:off x="0" y="0"/>
              <a:ext cx="4908671" cy="411104"/>
            </a:xfrm>
            <a:custGeom>
              <a:avLst/>
              <a:gdLst/>
              <a:ahLst/>
              <a:cxnLst/>
              <a:rect r="r" b="b" t="t" l="l"/>
              <a:pathLst>
                <a:path h="411104" w="4908671">
                  <a:moveTo>
                    <a:pt x="0" y="0"/>
                  </a:moveTo>
                  <a:lnTo>
                    <a:pt x="4908671" y="0"/>
                  </a:lnTo>
                  <a:lnTo>
                    <a:pt x="4908671" y="411104"/>
                  </a:lnTo>
                  <a:lnTo>
                    <a:pt x="0" y="411104"/>
                  </a:lnTo>
                  <a:close/>
                </a:path>
              </a:pathLst>
            </a:custGeom>
            <a:solidFill>
              <a:srgbClr val="E15332"/>
            </a:solidFill>
          </p:spPr>
        </p:sp>
        <p:sp>
          <p:nvSpPr>
            <p:cNvPr name="TextBox 4" id="4"/>
            <p:cNvSpPr txBox="true"/>
            <p:nvPr/>
          </p:nvSpPr>
          <p:spPr>
            <a:xfrm>
              <a:off x="0" y="-19050"/>
              <a:ext cx="4908671" cy="430154"/>
            </a:xfrm>
            <a:prstGeom prst="rect">
              <a:avLst/>
            </a:prstGeom>
          </p:spPr>
          <p:txBody>
            <a:bodyPr anchor="ctr" rtlCol="false" tIns="50800" lIns="50800" bIns="50800" rIns="50800"/>
            <a:lstStyle/>
            <a:p>
              <a:pPr algn="ctr">
                <a:lnSpc>
                  <a:spcPts val="2683"/>
                </a:lnSpc>
              </a:pPr>
            </a:p>
          </p:txBody>
        </p:sp>
      </p:grpSp>
      <p:sp>
        <p:nvSpPr>
          <p:cNvPr name="TextBox 5" id="5"/>
          <p:cNvSpPr txBox="true"/>
          <p:nvPr/>
        </p:nvSpPr>
        <p:spPr>
          <a:xfrm rot="0">
            <a:off x="3323730" y="1342431"/>
            <a:ext cx="11640541" cy="1003935"/>
          </a:xfrm>
          <a:prstGeom prst="rect">
            <a:avLst/>
          </a:prstGeom>
        </p:spPr>
        <p:txBody>
          <a:bodyPr anchor="t" rtlCol="false" tIns="0" lIns="0" bIns="0" rIns="0">
            <a:spAutoFit/>
          </a:bodyPr>
          <a:lstStyle/>
          <a:p>
            <a:pPr algn="ctr" marL="0" indent="0" lvl="0">
              <a:lnSpc>
                <a:spcPts val="7755"/>
              </a:lnSpc>
              <a:spcBef>
                <a:spcPct val="0"/>
              </a:spcBef>
            </a:pPr>
            <a:r>
              <a:rPr lang="en-US" b="true" sz="7050">
                <a:solidFill>
                  <a:srgbClr val="FFEBEA"/>
                </a:solidFill>
                <a:latin typeface="Body Grotesque Bold"/>
                <a:ea typeface="Body Grotesque Bold"/>
                <a:cs typeface="Body Grotesque Bold"/>
                <a:sym typeface="Body Grotesque Bold"/>
              </a:rPr>
              <a:t>Los santos de Colosas</a:t>
            </a:r>
          </a:p>
        </p:txBody>
      </p:sp>
      <p:sp>
        <p:nvSpPr>
          <p:cNvPr name="TextBox 6" id="6"/>
          <p:cNvSpPr txBox="true"/>
          <p:nvPr/>
        </p:nvSpPr>
        <p:spPr>
          <a:xfrm rot="0">
            <a:off x="2366153" y="3226299"/>
            <a:ext cx="14253637" cy="5708650"/>
          </a:xfrm>
          <a:prstGeom prst="rect">
            <a:avLst/>
          </a:prstGeom>
        </p:spPr>
        <p:txBody>
          <a:bodyPr anchor="t" rtlCol="false" tIns="0" lIns="0" bIns="0" rIns="0">
            <a:spAutoFit/>
          </a:bodyPr>
          <a:lstStyle/>
          <a:p>
            <a:pPr algn="l">
              <a:lnSpc>
                <a:spcPts val="4550"/>
              </a:lnSpc>
            </a:pPr>
            <a:r>
              <a:rPr lang="en-US" sz="3500">
                <a:solidFill>
                  <a:srgbClr val="FF795A"/>
                </a:solidFill>
                <a:latin typeface="Body Grotesque"/>
                <a:ea typeface="Body Grotesque"/>
                <a:cs typeface="Body Grotesque"/>
                <a:sym typeface="Body Grotesque"/>
              </a:rPr>
              <a:t>Los creyentes en Colosas enfrentaban confusión doctrinal y sincretismo religioso. Algunos estaban</a:t>
            </a:r>
            <a:r>
              <a:rPr lang="en-US" sz="3500">
                <a:solidFill>
                  <a:srgbClr val="FF795A"/>
                </a:solidFill>
                <a:latin typeface="Body Grotesque"/>
                <a:ea typeface="Body Grotesque"/>
                <a:cs typeface="Body Grotesque"/>
                <a:sym typeface="Body Grotesque"/>
              </a:rPr>
              <a:t> siendo arrastrados por filosofías humanas, legalismo judío y prácticas místicas que intentaban mezclar el evangelio con visiones y adoración de ángeles (ver Colosenses 2: 8, 18). No parecía un grupo muy estable o espiritualmente maduro. Sin embargo, Pablo los llama desde el inicio «santos y fieles hermanos» (Col. 1: 2) y les recuerda que Cristo los reconcilió con Dios para presentarlos «santos, sin mancha e irreprensibles» (Col. 1: 22). El llamado a la santidad venía de lo que Cristo había hecho, no de su claridad doctrinal.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51753" y="1028700"/>
            <a:ext cx="9955856" cy="8229600"/>
            <a:chOff x="0" y="0"/>
            <a:chExt cx="2622118" cy="2167467"/>
          </a:xfrm>
        </p:grpSpPr>
        <p:sp>
          <p:nvSpPr>
            <p:cNvPr name="Freeform 3" id="3"/>
            <p:cNvSpPr/>
            <p:nvPr/>
          </p:nvSpPr>
          <p:spPr>
            <a:xfrm flipH="false" flipV="false" rot="0">
              <a:off x="0" y="0"/>
              <a:ext cx="2622118" cy="2167467"/>
            </a:xfrm>
            <a:custGeom>
              <a:avLst/>
              <a:gdLst/>
              <a:ahLst/>
              <a:cxnLst/>
              <a:rect r="r" b="b" t="t" l="l"/>
              <a:pathLst>
                <a:path h="2167467" w="2622118">
                  <a:moveTo>
                    <a:pt x="0" y="0"/>
                  </a:moveTo>
                  <a:lnTo>
                    <a:pt x="2622118" y="0"/>
                  </a:lnTo>
                  <a:lnTo>
                    <a:pt x="2622118" y="2167467"/>
                  </a:lnTo>
                  <a:lnTo>
                    <a:pt x="0" y="2167467"/>
                  </a:lnTo>
                  <a:close/>
                </a:path>
              </a:pathLst>
            </a:custGeom>
            <a:solidFill>
              <a:srgbClr val="E15332"/>
            </a:solidFill>
          </p:spPr>
        </p:sp>
        <p:sp>
          <p:nvSpPr>
            <p:cNvPr name="TextBox 4" id="4"/>
            <p:cNvSpPr txBox="true"/>
            <p:nvPr/>
          </p:nvSpPr>
          <p:spPr>
            <a:xfrm>
              <a:off x="0" y="-19050"/>
              <a:ext cx="2622118" cy="2186517"/>
            </a:xfrm>
            <a:prstGeom prst="rect">
              <a:avLst/>
            </a:prstGeom>
          </p:spPr>
          <p:txBody>
            <a:bodyPr anchor="ctr" rtlCol="false" tIns="50800" lIns="50800" bIns="50800" rIns="50800"/>
            <a:lstStyle/>
            <a:p>
              <a:pPr algn="ctr">
                <a:lnSpc>
                  <a:spcPts val="2683"/>
                </a:lnSpc>
              </a:pPr>
            </a:p>
          </p:txBody>
        </p:sp>
      </p:grpSp>
      <p:grpSp>
        <p:nvGrpSpPr>
          <p:cNvPr name="Group 5" id="5"/>
          <p:cNvGrpSpPr/>
          <p:nvPr/>
        </p:nvGrpSpPr>
        <p:grpSpPr>
          <a:xfrm rot="0">
            <a:off x="9440388" y="0"/>
            <a:ext cx="7818912" cy="10287000"/>
            <a:chOff x="0" y="0"/>
            <a:chExt cx="10425216" cy="13716000"/>
          </a:xfrm>
        </p:grpSpPr>
        <p:pic>
          <p:nvPicPr>
            <p:cNvPr name="Picture 6" id="6"/>
            <p:cNvPicPr>
              <a:picLocks noChangeAspect="true"/>
            </p:cNvPicPr>
            <p:nvPr/>
          </p:nvPicPr>
          <p:blipFill>
            <a:blip r:embed="rId2"/>
            <a:srcRect l="24641" t="0" r="24641" b="0"/>
            <a:stretch>
              <a:fillRect/>
            </a:stretch>
          </p:blipFill>
          <p:spPr>
            <a:xfrm flipH="false" flipV="false">
              <a:off x="0" y="0"/>
              <a:ext cx="10425216" cy="13716000"/>
            </a:xfrm>
            <a:prstGeom prst="rect">
              <a:avLst/>
            </a:prstGeom>
          </p:spPr>
        </p:pic>
      </p:grpSp>
      <p:sp>
        <p:nvSpPr>
          <p:cNvPr name="TextBox 7" id="7"/>
          <p:cNvSpPr txBox="true"/>
          <p:nvPr/>
        </p:nvSpPr>
        <p:spPr>
          <a:xfrm rot="0">
            <a:off x="1028700" y="3605210"/>
            <a:ext cx="7748785" cy="3181355"/>
          </a:xfrm>
          <a:prstGeom prst="rect">
            <a:avLst/>
          </a:prstGeom>
        </p:spPr>
        <p:txBody>
          <a:bodyPr anchor="t" rtlCol="false" tIns="0" lIns="0" bIns="0" rIns="0">
            <a:spAutoFit/>
          </a:bodyPr>
          <a:lstStyle/>
          <a:p>
            <a:pPr algn="l" marL="0" indent="0" lvl="0">
              <a:lnSpc>
                <a:spcPts val="12375"/>
              </a:lnSpc>
              <a:spcBef>
                <a:spcPct val="0"/>
              </a:spcBef>
            </a:pPr>
            <a:r>
              <a:rPr lang="en-US" b="true" sz="11250">
                <a:solidFill>
                  <a:srgbClr val="FFEBEA"/>
                </a:solidFill>
                <a:latin typeface="Body Grotesque Bold"/>
                <a:ea typeface="Body Grotesque Bold"/>
                <a:cs typeface="Body Grotesque Bold"/>
                <a:sym typeface="Body Grotesque Bold"/>
              </a:rPr>
              <a:t>Informe secretarial</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609167">
            <a:off x="-1723995" y="-1650634"/>
            <a:ext cx="4748754" cy="12621937"/>
            <a:chOff x="0" y="0"/>
            <a:chExt cx="1250701" cy="3324296"/>
          </a:xfrm>
        </p:grpSpPr>
        <p:sp>
          <p:nvSpPr>
            <p:cNvPr name="Freeform 3" id="3"/>
            <p:cNvSpPr/>
            <p:nvPr/>
          </p:nvSpPr>
          <p:spPr>
            <a:xfrm flipH="false" flipV="false" rot="0">
              <a:off x="0" y="0"/>
              <a:ext cx="1250700" cy="3324296"/>
            </a:xfrm>
            <a:custGeom>
              <a:avLst/>
              <a:gdLst/>
              <a:ahLst/>
              <a:cxnLst/>
              <a:rect r="r" b="b" t="t" l="l"/>
              <a:pathLst>
                <a:path h="3324296" w="1250700">
                  <a:moveTo>
                    <a:pt x="203200" y="0"/>
                  </a:moveTo>
                  <a:lnTo>
                    <a:pt x="1250700" y="0"/>
                  </a:lnTo>
                  <a:lnTo>
                    <a:pt x="1047500" y="3324296"/>
                  </a:lnTo>
                  <a:lnTo>
                    <a:pt x="0" y="3324296"/>
                  </a:lnTo>
                  <a:lnTo>
                    <a:pt x="203200" y="0"/>
                  </a:lnTo>
                  <a:close/>
                </a:path>
              </a:pathLst>
            </a:custGeom>
            <a:solidFill>
              <a:srgbClr val="E15332"/>
            </a:solidFill>
            <a:ln cap="sq">
              <a:noFill/>
              <a:prstDash val="solid"/>
              <a:miter/>
            </a:ln>
          </p:spPr>
        </p:sp>
        <p:sp>
          <p:nvSpPr>
            <p:cNvPr name="TextBox 4" id="4"/>
            <p:cNvSpPr txBox="true"/>
            <p:nvPr/>
          </p:nvSpPr>
          <p:spPr>
            <a:xfrm>
              <a:off x="101600" y="-19050"/>
              <a:ext cx="1047501" cy="3343346"/>
            </a:xfrm>
            <a:prstGeom prst="rect">
              <a:avLst/>
            </a:prstGeom>
          </p:spPr>
          <p:txBody>
            <a:bodyPr anchor="ctr" rtlCol="false" tIns="50800" lIns="50800" bIns="50800" rIns="50800"/>
            <a:lstStyle/>
            <a:p>
              <a:pPr algn="ctr" marL="0" indent="0" lvl="0">
                <a:lnSpc>
                  <a:spcPts val="2683"/>
                </a:lnSpc>
                <a:spcBef>
                  <a:spcPct val="0"/>
                </a:spcBef>
              </a:pPr>
            </a:p>
          </p:txBody>
        </p:sp>
      </p:grpSp>
      <p:grpSp>
        <p:nvGrpSpPr>
          <p:cNvPr name="Group 5" id="5"/>
          <p:cNvGrpSpPr/>
          <p:nvPr/>
        </p:nvGrpSpPr>
        <p:grpSpPr>
          <a:xfrm rot="609167">
            <a:off x="15682341" y="-1650634"/>
            <a:ext cx="4748754" cy="12621937"/>
            <a:chOff x="0" y="0"/>
            <a:chExt cx="1250701" cy="3324296"/>
          </a:xfrm>
        </p:grpSpPr>
        <p:sp>
          <p:nvSpPr>
            <p:cNvPr name="Freeform 6" id="6"/>
            <p:cNvSpPr/>
            <p:nvPr/>
          </p:nvSpPr>
          <p:spPr>
            <a:xfrm flipH="false" flipV="false" rot="0">
              <a:off x="0" y="0"/>
              <a:ext cx="1250700" cy="3324296"/>
            </a:xfrm>
            <a:custGeom>
              <a:avLst/>
              <a:gdLst/>
              <a:ahLst/>
              <a:cxnLst/>
              <a:rect r="r" b="b" t="t" l="l"/>
              <a:pathLst>
                <a:path h="3324296" w="1250700">
                  <a:moveTo>
                    <a:pt x="203200" y="0"/>
                  </a:moveTo>
                  <a:lnTo>
                    <a:pt x="1250700" y="0"/>
                  </a:lnTo>
                  <a:lnTo>
                    <a:pt x="1047500" y="3324296"/>
                  </a:lnTo>
                  <a:lnTo>
                    <a:pt x="0" y="3324296"/>
                  </a:lnTo>
                  <a:lnTo>
                    <a:pt x="203200" y="0"/>
                  </a:lnTo>
                  <a:close/>
                </a:path>
              </a:pathLst>
            </a:custGeom>
            <a:solidFill>
              <a:srgbClr val="E15332"/>
            </a:solidFill>
            <a:ln cap="sq">
              <a:noFill/>
              <a:prstDash val="solid"/>
              <a:miter/>
            </a:ln>
          </p:spPr>
        </p:sp>
        <p:sp>
          <p:nvSpPr>
            <p:cNvPr name="TextBox 7" id="7"/>
            <p:cNvSpPr txBox="true"/>
            <p:nvPr/>
          </p:nvSpPr>
          <p:spPr>
            <a:xfrm>
              <a:off x="101600" y="-19050"/>
              <a:ext cx="1047501" cy="3343346"/>
            </a:xfrm>
            <a:prstGeom prst="rect">
              <a:avLst/>
            </a:prstGeom>
          </p:spPr>
          <p:txBody>
            <a:bodyPr anchor="ctr" rtlCol="false" tIns="50800" lIns="50800" bIns="50800" rIns="50800"/>
            <a:lstStyle/>
            <a:p>
              <a:pPr algn="ctr" marL="0" indent="0" lvl="0">
                <a:lnSpc>
                  <a:spcPts val="2683"/>
                </a:lnSpc>
                <a:spcBef>
                  <a:spcPct val="0"/>
                </a:spcBef>
              </a:pPr>
            </a:p>
          </p:txBody>
        </p:sp>
      </p:grpSp>
      <p:sp>
        <p:nvSpPr>
          <p:cNvPr name="Freeform 8" id="8"/>
          <p:cNvSpPr/>
          <p:nvPr/>
        </p:nvSpPr>
        <p:spPr>
          <a:xfrm flipH="false" flipV="false" rot="0">
            <a:off x="4009827" y="4314830"/>
            <a:ext cx="9775453" cy="5539872"/>
          </a:xfrm>
          <a:custGeom>
            <a:avLst/>
            <a:gdLst/>
            <a:ahLst/>
            <a:cxnLst/>
            <a:rect r="r" b="b" t="t" l="l"/>
            <a:pathLst>
              <a:path h="5539872" w="9775453">
                <a:moveTo>
                  <a:pt x="0" y="0"/>
                </a:moveTo>
                <a:lnTo>
                  <a:pt x="9775454" y="0"/>
                </a:lnTo>
                <a:lnTo>
                  <a:pt x="9775454" y="5539872"/>
                </a:lnTo>
                <a:lnTo>
                  <a:pt x="0" y="5539872"/>
                </a:lnTo>
                <a:lnTo>
                  <a:pt x="0" y="0"/>
                </a:lnTo>
                <a:close/>
              </a:path>
            </a:pathLst>
          </a:custGeom>
          <a:blipFill>
            <a:blip r:embed="rId2"/>
            <a:stretch>
              <a:fillRect l="0" t="0" r="0" b="0"/>
            </a:stretch>
          </a:blipFill>
        </p:spPr>
      </p:sp>
      <p:sp>
        <p:nvSpPr>
          <p:cNvPr name="TextBox 9" id="9"/>
          <p:cNvSpPr txBox="true"/>
          <p:nvPr/>
        </p:nvSpPr>
        <p:spPr>
          <a:xfrm rot="0">
            <a:off x="5023162" y="1133475"/>
            <a:ext cx="7748785" cy="3181355"/>
          </a:xfrm>
          <a:prstGeom prst="rect">
            <a:avLst/>
          </a:prstGeom>
        </p:spPr>
        <p:txBody>
          <a:bodyPr anchor="t" rtlCol="false" tIns="0" lIns="0" bIns="0" rIns="0">
            <a:spAutoFit/>
          </a:bodyPr>
          <a:lstStyle/>
          <a:p>
            <a:pPr algn="l" marL="0" indent="0" lvl="0">
              <a:lnSpc>
                <a:spcPts val="12375"/>
              </a:lnSpc>
              <a:spcBef>
                <a:spcPct val="0"/>
              </a:spcBef>
            </a:pPr>
            <a:r>
              <a:rPr lang="en-US" b="true" sz="11250">
                <a:solidFill>
                  <a:srgbClr val="E15332"/>
                </a:solidFill>
                <a:latin typeface="Body Grotesque Bold"/>
                <a:ea typeface="Body Grotesque Bold"/>
                <a:cs typeface="Body Grotesque Bold"/>
                <a:sym typeface="Body Grotesque Bold"/>
              </a:rPr>
              <a:t>Tiempo de la Lección</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74805" y="1028700"/>
            <a:ext cx="18637609" cy="1560911"/>
            <a:chOff x="0" y="0"/>
            <a:chExt cx="4908671" cy="411104"/>
          </a:xfrm>
        </p:grpSpPr>
        <p:sp>
          <p:nvSpPr>
            <p:cNvPr name="Freeform 3" id="3"/>
            <p:cNvSpPr/>
            <p:nvPr/>
          </p:nvSpPr>
          <p:spPr>
            <a:xfrm flipH="false" flipV="false" rot="0">
              <a:off x="0" y="0"/>
              <a:ext cx="4908671" cy="411104"/>
            </a:xfrm>
            <a:custGeom>
              <a:avLst/>
              <a:gdLst/>
              <a:ahLst/>
              <a:cxnLst/>
              <a:rect r="r" b="b" t="t" l="l"/>
              <a:pathLst>
                <a:path h="411104" w="4908671">
                  <a:moveTo>
                    <a:pt x="0" y="0"/>
                  </a:moveTo>
                  <a:lnTo>
                    <a:pt x="4908671" y="0"/>
                  </a:lnTo>
                  <a:lnTo>
                    <a:pt x="4908671" y="411104"/>
                  </a:lnTo>
                  <a:lnTo>
                    <a:pt x="0" y="411104"/>
                  </a:lnTo>
                  <a:close/>
                </a:path>
              </a:pathLst>
            </a:custGeom>
            <a:solidFill>
              <a:srgbClr val="E15332"/>
            </a:solidFill>
          </p:spPr>
        </p:sp>
        <p:sp>
          <p:nvSpPr>
            <p:cNvPr name="TextBox 4" id="4"/>
            <p:cNvSpPr txBox="true"/>
            <p:nvPr/>
          </p:nvSpPr>
          <p:spPr>
            <a:xfrm>
              <a:off x="0" y="-19050"/>
              <a:ext cx="4908671" cy="430154"/>
            </a:xfrm>
            <a:prstGeom prst="rect">
              <a:avLst/>
            </a:prstGeom>
          </p:spPr>
          <p:txBody>
            <a:bodyPr anchor="ctr" rtlCol="false" tIns="50800" lIns="50800" bIns="50800" rIns="50800"/>
            <a:lstStyle/>
            <a:p>
              <a:pPr algn="ctr">
                <a:lnSpc>
                  <a:spcPts val="2683"/>
                </a:lnSpc>
              </a:pPr>
            </a:p>
          </p:txBody>
        </p:sp>
      </p:grpSp>
      <p:sp>
        <p:nvSpPr>
          <p:cNvPr name="TextBox 5" id="5"/>
          <p:cNvSpPr txBox="true"/>
          <p:nvPr/>
        </p:nvSpPr>
        <p:spPr>
          <a:xfrm rot="0">
            <a:off x="3323730" y="1342431"/>
            <a:ext cx="11640541" cy="1003935"/>
          </a:xfrm>
          <a:prstGeom prst="rect">
            <a:avLst/>
          </a:prstGeom>
        </p:spPr>
        <p:txBody>
          <a:bodyPr anchor="t" rtlCol="false" tIns="0" lIns="0" bIns="0" rIns="0">
            <a:spAutoFit/>
          </a:bodyPr>
          <a:lstStyle/>
          <a:p>
            <a:pPr algn="ctr" marL="0" indent="0" lvl="0">
              <a:lnSpc>
                <a:spcPts val="7755"/>
              </a:lnSpc>
              <a:spcBef>
                <a:spcPct val="0"/>
              </a:spcBef>
            </a:pPr>
            <a:r>
              <a:rPr lang="en-US" b="true" sz="7050">
                <a:solidFill>
                  <a:srgbClr val="FFEBEA"/>
                </a:solidFill>
                <a:latin typeface="Body Grotesque Bold"/>
                <a:ea typeface="Body Grotesque Bold"/>
                <a:cs typeface="Body Grotesque Bold"/>
                <a:sym typeface="Body Grotesque Bold"/>
              </a:rPr>
              <a:t>Conclusión</a:t>
            </a:r>
          </a:p>
        </p:txBody>
      </p:sp>
      <p:sp>
        <p:nvSpPr>
          <p:cNvPr name="TextBox 6" id="6"/>
          <p:cNvSpPr txBox="true"/>
          <p:nvPr/>
        </p:nvSpPr>
        <p:spPr>
          <a:xfrm rot="0">
            <a:off x="1337453" y="3549650"/>
            <a:ext cx="15921847" cy="5708650"/>
          </a:xfrm>
          <a:prstGeom prst="rect">
            <a:avLst/>
          </a:prstGeom>
        </p:spPr>
        <p:txBody>
          <a:bodyPr anchor="t" rtlCol="false" tIns="0" lIns="0" bIns="0" rIns="0">
            <a:spAutoFit/>
          </a:bodyPr>
          <a:lstStyle/>
          <a:p>
            <a:pPr algn="l">
              <a:lnSpc>
                <a:spcPts val="4550"/>
              </a:lnSpc>
            </a:pPr>
            <a:r>
              <a:rPr lang="en-US" sz="3500">
                <a:solidFill>
                  <a:srgbClr val="FF795A"/>
                </a:solidFill>
                <a:latin typeface="Body Grotesque"/>
                <a:ea typeface="Body Grotesque"/>
                <a:cs typeface="Body Grotesque"/>
                <a:sym typeface="Body Grotesque"/>
              </a:rPr>
              <a:t>Si un pasaje deja claro el hecho de cómo se alcanza la santidad en la vida del creyente es Colosenses 1: 21-22: «En</a:t>
            </a:r>
            <a:r>
              <a:rPr lang="en-US" sz="3500">
                <a:solidFill>
                  <a:srgbClr val="FF795A"/>
                </a:solidFill>
                <a:latin typeface="Body Grotesque"/>
                <a:ea typeface="Body Grotesque"/>
                <a:cs typeface="Body Grotesque"/>
                <a:sym typeface="Body Grotesque"/>
              </a:rPr>
              <a:t> otro tiempo ustedes, por su actitud y sus malas acciones, estaban alejados de Dios y eran sus enemigos. Pero ahora Dios, a fin de presentarlos santos, intachables e irreprochables delante de él, los ha reconciliado en el cuerpo mortal de Cristo mediante su muerte» (NVI). La reconciliación de los pecadores se hace «en el cuerpo mortal de Cristo», y es mediante Cristo que el ser humano puede considerarse intachable e irreprochable. Por eso, ninguna actitud del creyente sincero debe llevarlo a la sensación de santidad individual. Toda santidad proviene de Dios y de su obra en nosotros por el Espíritu Santo.</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sp>
        <p:nvSpPr>
          <p:cNvPr name="TextBox 2" id="2"/>
          <p:cNvSpPr txBox="true"/>
          <p:nvPr/>
        </p:nvSpPr>
        <p:spPr>
          <a:xfrm rot="0">
            <a:off x="1028700" y="1104900"/>
            <a:ext cx="6985614" cy="2114550"/>
          </a:xfrm>
          <a:prstGeom prst="rect">
            <a:avLst/>
          </a:prstGeom>
        </p:spPr>
        <p:txBody>
          <a:bodyPr anchor="t" rtlCol="false" tIns="0" lIns="0" bIns="0" rIns="0">
            <a:spAutoFit/>
          </a:bodyPr>
          <a:lstStyle/>
          <a:p>
            <a:pPr algn="l" marL="0" indent="0" lvl="0">
              <a:lnSpc>
                <a:spcPts val="8250"/>
              </a:lnSpc>
              <a:spcBef>
                <a:spcPct val="0"/>
              </a:spcBef>
            </a:pPr>
            <a:r>
              <a:rPr lang="en-US" b="true" sz="7500">
                <a:solidFill>
                  <a:srgbClr val="E15332"/>
                </a:solidFill>
                <a:latin typeface="Body Grotesque Bold"/>
                <a:ea typeface="Body Grotesque Bold"/>
                <a:cs typeface="Body Grotesque Bold"/>
                <a:sym typeface="Body Grotesque Bold"/>
              </a:rPr>
              <a:t>Himno y oración final</a:t>
            </a:r>
          </a:p>
        </p:txBody>
      </p:sp>
      <p:grpSp>
        <p:nvGrpSpPr>
          <p:cNvPr name="Group 3" id="3"/>
          <p:cNvGrpSpPr/>
          <p:nvPr/>
        </p:nvGrpSpPr>
        <p:grpSpPr>
          <a:xfrm rot="0">
            <a:off x="8962500" y="-187451"/>
            <a:ext cx="9477253" cy="10620677"/>
            <a:chOff x="0" y="0"/>
            <a:chExt cx="2496067" cy="2797215"/>
          </a:xfrm>
        </p:grpSpPr>
        <p:sp>
          <p:nvSpPr>
            <p:cNvPr name="Freeform 4" id="4"/>
            <p:cNvSpPr/>
            <p:nvPr/>
          </p:nvSpPr>
          <p:spPr>
            <a:xfrm flipH="false" flipV="false" rot="0">
              <a:off x="0" y="0"/>
              <a:ext cx="2496067" cy="2797215"/>
            </a:xfrm>
            <a:custGeom>
              <a:avLst/>
              <a:gdLst/>
              <a:ahLst/>
              <a:cxnLst/>
              <a:rect r="r" b="b" t="t" l="l"/>
              <a:pathLst>
                <a:path h="2797215" w="2496067">
                  <a:moveTo>
                    <a:pt x="0" y="0"/>
                  </a:moveTo>
                  <a:lnTo>
                    <a:pt x="2496067" y="0"/>
                  </a:lnTo>
                  <a:lnTo>
                    <a:pt x="2496067" y="2797215"/>
                  </a:lnTo>
                  <a:lnTo>
                    <a:pt x="0" y="2797215"/>
                  </a:lnTo>
                  <a:close/>
                </a:path>
              </a:pathLst>
            </a:custGeom>
            <a:solidFill>
              <a:srgbClr val="E15332"/>
            </a:solidFill>
          </p:spPr>
        </p:sp>
        <p:sp>
          <p:nvSpPr>
            <p:cNvPr name="TextBox 5" id="5"/>
            <p:cNvSpPr txBox="true"/>
            <p:nvPr/>
          </p:nvSpPr>
          <p:spPr>
            <a:xfrm>
              <a:off x="0" y="-19050"/>
              <a:ext cx="2496067" cy="2816265"/>
            </a:xfrm>
            <a:prstGeom prst="rect">
              <a:avLst/>
            </a:prstGeom>
          </p:spPr>
          <p:txBody>
            <a:bodyPr anchor="ctr" rtlCol="false" tIns="50800" lIns="50800" bIns="50800" rIns="50800"/>
            <a:lstStyle/>
            <a:p>
              <a:pPr algn="ctr">
                <a:lnSpc>
                  <a:spcPts val="2683"/>
                </a:lnSpc>
              </a:pPr>
            </a:p>
          </p:txBody>
        </p:sp>
      </p:grpSp>
      <p:sp>
        <p:nvSpPr>
          <p:cNvPr name="TextBox 6" id="6"/>
          <p:cNvSpPr txBox="true"/>
          <p:nvPr/>
        </p:nvSpPr>
        <p:spPr>
          <a:xfrm rot="0">
            <a:off x="10508540" y="4237661"/>
            <a:ext cx="6385173" cy="697865"/>
          </a:xfrm>
          <a:prstGeom prst="rect">
            <a:avLst/>
          </a:prstGeom>
        </p:spPr>
        <p:txBody>
          <a:bodyPr anchor="t" rtlCol="false" tIns="0" lIns="0" bIns="0" rIns="0">
            <a:spAutoFit/>
          </a:bodyPr>
          <a:lstStyle/>
          <a:p>
            <a:pPr algn="l">
              <a:lnSpc>
                <a:spcPts val="5589"/>
              </a:lnSpc>
            </a:pPr>
            <a:r>
              <a:rPr lang="en-US" sz="4299">
                <a:solidFill>
                  <a:srgbClr val="FFFFFF"/>
                </a:solidFill>
                <a:latin typeface="Body Grotesque"/>
                <a:ea typeface="Body Grotesque"/>
                <a:cs typeface="Body Grotesque"/>
                <a:sym typeface="Body Grotesque"/>
              </a:rPr>
              <a:t># 488</a:t>
            </a:r>
            <a:r>
              <a:rPr lang="en-US" sz="4299">
                <a:solidFill>
                  <a:srgbClr val="FFFFFF"/>
                </a:solidFill>
                <a:latin typeface="Body Grotesque"/>
                <a:ea typeface="Body Grotesque"/>
                <a:cs typeface="Body Grotesque"/>
                <a:sym typeface="Body Grotesque"/>
              </a:rPr>
              <a:t>, Al andar con Jesús.</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609167">
            <a:off x="-1723995" y="-1650634"/>
            <a:ext cx="4748754" cy="12621937"/>
            <a:chOff x="0" y="0"/>
            <a:chExt cx="1250701" cy="3324296"/>
          </a:xfrm>
        </p:grpSpPr>
        <p:sp>
          <p:nvSpPr>
            <p:cNvPr name="Freeform 3" id="3"/>
            <p:cNvSpPr/>
            <p:nvPr/>
          </p:nvSpPr>
          <p:spPr>
            <a:xfrm flipH="false" flipV="false" rot="0">
              <a:off x="0" y="0"/>
              <a:ext cx="1250700" cy="3324296"/>
            </a:xfrm>
            <a:custGeom>
              <a:avLst/>
              <a:gdLst/>
              <a:ahLst/>
              <a:cxnLst/>
              <a:rect r="r" b="b" t="t" l="l"/>
              <a:pathLst>
                <a:path h="3324296" w="1250700">
                  <a:moveTo>
                    <a:pt x="203200" y="0"/>
                  </a:moveTo>
                  <a:lnTo>
                    <a:pt x="1250700" y="0"/>
                  </a:lnTo>
                  <a:lnTo>
                    <a:pt x="1047500" y="3324296"/>
                  </a:lnTo>
                  <a:lnTo>
                    <a:pt x="0" y="3324296"/>
                  </a:lnTo>
                  <a:lnTo>
                    <a:pt x="203200" y="0"/>
                  </a:lnTo>
                  <a:close/>
                </a:path>
              </a:pathLst>
            </a:custGeom>
            <a:solidFill>
              <a:srgbClr val="E15332"/>
            </a:solidFill>
            <a:ln cap="sq">
              <a:noFill/>
              <a:prstDash val="solid"/>
              <a:miter/>
            </a:ln>
          </p:spPr>
        </p:sp>
        <p:sp>
          <p:nvSpPr>
            <p:cNvPr name="TextBox 4" id="4"/>
            <p:cNvSpPr txBox="true"/>
            <p:nvPr/>
          </p:nvSpPr>
          <p:spPr>
            <a:xfrm>
              <a:off x="101600" y="-19050"/>
              <a:ext cx="1047501" cy="3343346"/>
            </a:xfrm>
            <a:prstGeom prst="rect">
              <a:avLst/>
            </a:prstGeom>
          </p:spPr>
          <p:txBody>
            <a:bodyPr anchor="ctr" rtlCol="false" tIns="50800" lIns="50800" bIns="50800" rIns="50800"/>
            <a:lstStyle/>
            <a:p>
              <a:pPr algn="ctr" marL="0" indent="0" lvl="0">
                <a:lnSpc>
                  <a:spcPts val="2683"/>
                </a:lnSpc>
                <a:spcBef>
                  <a:spcPct val="0"/>
                </a:spcBef>
              </a:pPr>
            </a:p>
          </p:txBody>
        </p:sp>
      </p:grpSp>
      <p:grpSp>
        <p:nvGrpSpPr>
          <p:cNvPr name="Group 5" id="5"/>
          <p:cNvGrpSpPr/>
          <p:nvPr/>
        </p:nvGrpSpPr>
        <p:grpSpPr>
          <a:xfrm rot="609167">
            <a:off x="15682341" y="-1650634"/>
            <a:ext cx="4748754" cy="12621937"/>
            <a:chOff x="0" y="0"/>
            <a:chExt cx="1250701" cy="3324296"/>
          </a:xfrm>
        </p:grpSpPr>
        <p:sp>
          <p:nvSpPr>
            <p:cNvPr name="Freeform 6" id="6"/>
            <p:cNvSpPr/>
            <p:nvPr/>
          </p:nvSpPr>
          <p:spPr>
            <a:xfrm flipH="false" flipV="false" rot="0">
              <a:off x="0" y="0"/>
              <a:ext cx="1250700" cy="3324296"/>
            </a:xfrm>
            <a:custGeom>
              <a:avLst/>
              <a:gdLst/>
              <a:ahLst/>
              <a:cxnLst/>
              <a:rect r="r" b="b" t="t" l="l"/>
              <a:pathLst>
                <a:path h="3324296" w="1250700">
                  <a:moveTo>
                    <a:pt x="203200" y="0"/>
                  </a:moveTo>
                  <a:lnTo>
                    <a:pt x="1250700" y="0"/>
                  </a:lnTo>
                  <a:lnTo>
                    <a:pt x="1047500" y="3324296"/>
                  </a:lnTo>
                  <a:lnTo>
                    <a:pt x="0" y="3324296"/>
                  </a:lnTo>
                  <a:lnTo>
                    <a:pt x="203200" y="0"/>
                  </a:lnTo>
                  <a:close/>
                </a:path>
              </a:pathLst>
            </a:custGeom>
            <a:solidFill>
              <a:srgbClr val="E15332"/>
            </a:solidFill>
            <a:ln cap="sq">
              <a:noFill/>
              <a:prstDash val="solid"/>
              <a:miter/>
            </a:ln>
          </p:spPr>
        </p:sp>
        <p:sp>
          <p:nvSpPr>
            <p:cNvPr name="TextBox 7" id="7"/>
            <p:cNvSpPr txBox="true"/>
            <p:nvPr/>
          </p:nvSpPr>
          <p:spPr>
            <a:xfrm>
              <a:off x="101600" y="-19050"/>
              <a:ext cx="1047501" cy="3343346"/>
            </a:xfrm>
            <a:prstGeom prst="rect">
              <a:avLst/>
            </a:prstGeom>
          </p:spPr>
          <p:txBody>
            <a:bodyPr anchor="ctr" rtlCol="false" tIns="50800" lIns="50800" bIns="50800" rIns="50800"/>
            <a:lstStyle/>
            <a:p>
              <a:pPr algn="ctr" marL="0" indent="0" lvl="0">
                <a:lnSpc>
                  <a:spcPts val="2683"/>
                </a:lnSpc>
                <a:spcBef>
                  <a:spcPct val="0"/>
                </a:spcBef>
              </a:pPr>
            </a:p>
          </p:txBody>
        </p:sp>
      </p:grpSp>
      <p:sp>
        <p:nvSpPr>
          <p:cNvPr name="TextBox 8" id="8"/>
          <p:cNvSpPr txBox="true"/>
          <p:nvPr/>
        </p:nvSpPr>
        <p:spPr>
          <a:xfrm rot="0">
            <a:off x="4523250" y="1095375"/>
            <a:ext cx="9241499" cy="993457"/>
          </a:xfrm>
          <a:prstGeom prst="rect">
            <a:avLst/>
          </a:prstGeom>
        </p:spPr>
        <p:txBody>
          <a:bodyPr anchor="t" rtlCol="false" tIns="0" lIns="0" bIns="0" rIns="0">
            <a:spAutoFit/>
          </a:bodyPr>
          <a:lstStyle/>
          <a:p>
            <a:pPr algn="ctr" marL="0" indent="0" lvl="0">
              <a:lnSpc>
                <a:spcPts val="7672"/>
              </a:lnSpc>
            </a:pPr>
            <a:r>
              <a:rPr lang="en-US" b="true" sz="6975">
                <a:solidFill>
                  <a:srgbClr val="E15332"/>
                </a:solidFill>
                <a:latin typeface="Body Grotesque Bold"/>
                <a:ea typeface="Body Grotesque Bold"/>
                <a:cs typeface="Body Grotesque Bold"/>
                <a:sym typeface="Body Grotesque Bold"/>
              </a:rPr>
              <a:t>Introducción</a:t>
            </a:r>
          </a:p>
        </p:txBody>
      </p:sp>
      <p:sp>
        <p:nvSpPr>
          <p:cNvPr name="TextBox 9" id="9"/>
          <p:cNvSpPr txBox="true"/>
          <p:nvPr/>
        </p:nvSpPr>
        <p:spPr>
          <a:xfrm rot="0">
            <a:off x="3839284" y="2610015"/>
            <a:ext cx="10767780" cy="6280150"/>
          </a:xfrm>
          <a:prstGeom prst="rect">
            <a:avLst/>
          </a:prstGeom>
        </p:spPr>
        <p:txBody>
          <a:bodyPr anchor="t" rtlCol="false" tIns="0" lIns="0" bIns="0" rIns="0">
            <a:spAutoFit/>
          </a:bodyPr>
          <a:lstStyle/>
          <a:p>
            <a:pPr algn="l">
              <a:lnSpc>
                <a:spcPts val="4550"/>
              </a:lnSpc>
            </a:pPr>
            <a:r>
              <a:rPr lang="en-US" sz="3500">
                <a:solidFill>
                  <a:srgbClr val="FF795A"/>
                </a:solidFill>
                <a:latin typeface="Body Grotesque"/>
                <a:ea typeface="Body Grotesque"/>
                <a:cs typeface="Body Grotesque"/>
                <a:sym typeface="Body Grotesque"/>
              </a:rPr>
              <a:t>¿Somos santos </a:t>
            </a:r>
            <a:r>
              <a:rPr lang="en-US" sz="3500">
                <a:solidFill>
                  <a:srgbClr val="FF795A"/>
                </a:solidFill>
                <a:latin typeface="Body Grotesque"/>
                <a:ea typeface="Body Grotesque"/>
                <a:cs typeface="Body Grotesque"/>
                <a:sym typeface="Body Grotesque"/>
              </a:rPr>
              <a:t>porque actuamos correctamente? </a:t>
            </a:r>
          </a:p>
          <a:p>
            <a:pPr algn="l">
              <a:lnSpc>
                <a:spcPts val="4550"/>
              </a:lnSpc>
            </a:pPr>
            <a:r>
              <a:rPr lang="en-US" sz="3500">
                <a:solidFill>
                  <a:srgbClr val="FF795A"/>
                </a:solidFill>
                <a:latin typeface="Body Grotesque"/>
                <a:ea typeface="Body Grotesque"/>
                <a:cs typeface="Body Grotesque"/>
                <a:sym typeface="Body Grotesque"/>
              </a:rPr>
              <a:t>¿O actuamos correctamente porque hemos sido hechos santos? </a:t>
            </a:r>
          </a:p>
          <a:p>
            <a:pPr algn="l">
              <a:lnSpc>
                <a:spcPts val="4550"/>
              </a:lnSpc>
            </a:pPr>
          </a:p>
          <a:p>
            <a:pPr algn="l">
              <a:lnSpc>
                <a:spcPts val="4550"/>
              </a:lnSpc>
            </a:pPr>
            <a:r>
              <a:rPr lang="en-US" sz="3500">
                <a:solidFill>
                  <a:srgbClr val="FF795A"/>
                </a:solidFill>
                <a:latin typeface="Body Grotesque"/>
                <a:ea typeface="Body Grotesque"/>
                <a:cs typeface="Body Grotesque"/>
                <a:sym typeface="Body Grotesque"/>
              </a:rPr>
              <a:t>Estas preguntas no son simples cuestiones teológicas, tocan el centro mismo de nuestra identidad como cristianos. Cuando Pablo escribe a los creyentes en Roma, Corinto, Éfeso y otras ciudades, les llama de una forma que hoy nos parece demasiado elevada: «santos». En algunos casos incluso los describe como «santos y sin mancha» (ver Efe. 1: 4). </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609167">
            <a:off x="-1723995" y="-1650634"/>
            <a:ext cx="4748754" cy="12621937"/>
            <a:chOff x="0" y="0"/>
            <a:chExt cx="1250701" cy="3324296"/>
          </a:xfrm>
        </p:grpSpPr>
        <p:sp>
          <p:nvSpPr>
            <p:cNvPr name="Freeform 3" id="3"/>
            <p:cNvSpPr/>
            <p:nvPr/>
          </p:nvSpPr>
          <p:spPr>
            <a:xfrm flipH="false" flipV="false" rot="0">
              <a:off x="0" y="0"/>
              <a:ext cx="1250700" cy="3324296"/>
            </a:xfrm>
            <a:custGeom>
              <a:avLst/>
              <a:gdLst/>
              <a:ahLst/>
              <a:cxnLst/>
              <a:rect r="r" b="b" t="t" l="l"/>
              <a:pathLst>
                <a:path h="3324296" w="1250700">
                  <a:moveTo>
                    <a:pt x="203200" y="0"/>
                  </a:moveTo>
                  <a:lnTo>
                    <a:pt x="1250700" y="0"/>
                  </a:lnTo>
                  <a:lnTo>
                    <a:pt x="1047500" y="3324296"/>
                  </a:lnTo>
                  <a:lnTo>
                    <a:pt x="0" y="3324296"/>
                  </a:lnTo>
                  <a:lnTo>
                    <a:pt x="203200" y="0"/>
                  </a:lnTo>
                  <a:close/>
                </a:path>
              </a:pathLst>
            </a:custGeom>
            <a:solidFill>
              <a:srgbClr val="E15332"/>
            </a:solidFill>
            <a:ln cap="sq">
              <a:noFill/>
              <a:prstDash val="solid"/>
              <a:miter/>
            </a:ln>
          </p:spPr>
        </p:sp>
        <p:sp>
          <p:nvSpPr>
            <p:cNvPr name="TextBox 4" id="4"/>
            <p:cNvSpPr txBox="true"/>
            <p:nvPr/>
          </p:nvSpPr>
          <p:spPr>
            <a:xfrm>
              <a:off x="101600" y="-19050"/>
              <a:ext cx="1047501" cy="3343346"/>
            </a:xfrm>
            <a:prstGeom prst="rect">
              <a:avLst/>
            </a:prstGeom>
          </p:spPr>
          <p:txBody>
            <a:bodyPr anchor="ctr" rtlCol="false" tIns="50800" lIns="50800" bIns="50800" rIns="50800"/>
            <a:lstStyle/>
            <a:p>
              <a:pPr algn="ctr" marL="0" indent="0" lvl="0">
                <a:lnSpc>
                  <a:spcPts val="2683"/>
                </a:lnSpc>
                <a:spcBef>
                  <a:spcPct val="0"/>
                </a:spcBef>
              </a:pPr>
            </a:p>
          </p:txBody>
        </p:sp>
      </p:grpSp>
      <p:grpSp>
        <p:nvGrpSpPr>
          <p:cNvPr name="Group 5" id="5"/>
          <p:cNvGrpSpPr/>
          <p:nvPr/>
        </p:nvGrpSpPr>
        <p:grpSpPr>
          <a:xfrm rot="609167">
            <a:off x="15682341" y="-1650634"/>
            <a:ext cx="4748754" cy="12621937"/>
            <a:chOff x="0" y="0"/>
            <a:chExt cx="1250701" cy="3324296"/>
          </a:xfrm>
        </p:grpSpPr>
        <p:sp>
          <p:nvSpPr>
            <p:cNvPr name="Freeform 6" id="6"/>
            <p:cNvSpPr/>
            <p:nvPr/>
          </p:nvSpPr>
          <p:spPr>
            <a:xfrm flipH="false" flipV="false" rot="0">
              <a:off x="0" y="0"/>
              <a:ext cx="1250700" cy="3324296"/>
            </a:xfrm>
            <a:custGeom>
              <a:avLst/>
              <a:gdLst/>
              <a:ahLst/>
              <a:cxnLst/>
              <a:rect r="r" b="b" t="t" l="l"/>
              <a:pathLst>
                <a:path h="3324296" w="1250700">
                  <a:moveTo>
                    <a:pt x="203200" y="0"/>
                  </a:moveTo>
                  <a:lnTo>
                    <a:pt x="1250700" y="0"/>
                  </a:lnTo>
                  <a:lnTo>
                    <a:pt x="1047500" y="3324296"/>
                  </a:lnTo>
                  <a:lnTo>
                    <a:pt x="0" y="3324296"/>
                  </a:lnTo>
                  <a:lnTo>
                    <a:pt x="203200" y="0"/>
                  </a:lnTo>
                  <a:close/>
                </a:path>
              </a:pathLst>
            </a:custGeom>
            <a:solidFill>
              <a:srgbClr val="E15332"/>
            </a:solidFill>
            <a:ln cap="sq">
              <a:noFill/>
              <a:prstDash val="solid"/>
              <a:miter/>
            </a:ln>
          </p:spPr>
        </p:sp>
        <p:sp>
          <p:nvSpPr>
            <p:cNvPr name="TextBox 7" id="7"/>
            <p:cNvSpPr txBox="true"/>
            <p:nvPr/>
          </p:nvSpPr>
          <p:spPr>
            <a:xfrm>
              <a:off x="101600" y="-19050"/>
              <a:ext cx="1047501" cy="3343346"/>
            </a:xfrm>
            <a:prstGeom prst="rect">
              <a:avLst/>
            </a:prstGeom>
          </p:spPr>
          <p:txBody>
            <a:bodyPr anchor="ctr" rtlCol="false" tIns="50800" lIns="50800" bIns="50800" rIns="50800"/>
            <a:lstStyle/>
            <a:p>
              <a:pPr algn="ctr" marL="0" indent="0" lvl="0">
                <a:lnSpc>
                  <a:spcPts val="2683"/>
                </a:lnSpc>
                <a:spcBef>
                  <a:spcPct val="0"/>
                </a:spcBef>
              </a:pPr>
            </a:p>
          </p:txBody>
        </p:sp>
      </p:grpSp>
      <p:sp>
        <p:nvSpPr>
          <p:cNvPr name="TextBox 8" id="8"/>
          <p:cNvSpPr txBox="true"/>
          <p:nvPr/>
        </p:nvSpPr>
        <p:spPr>
          <a:xfrm rot="0">
            <a:off x="4100037" y="1463969"/>
            <a:ext cx="10767780" cy="6851650"/>
          </a:xfrm>
          <a:prstGeom prst="rect">
            <a:avLst/>
          </a:prstGeom>
        </p:spPr>
        <p:txBody>
          <a:bodyPr anchor="t" rtlCol="false" tIns="0" lIns="0" bIns="0" rIns="0">
            <a:spAutoFit/>
          </a:bodyPr>
          <a:lstStyle/>
          <a:p>
            <a:pPr algn="l">
              <a:lnSpc>
                <a:spcPts val="4550"/>
              </a:lnSpc>
            </a:pPr>
            <a:r>
              <a:rPr lang="en-US" sz="3500">
                <a:solidFill>
                  <a:srgbClr val="FF795A"/>
                </a:solidFill>
                <a:latin typeface="Body Grotesque"/>
                <a:ea typeface="Body Grotesque"/>
                <a:cs typeface="Body Grotesque"/>
                <a:sym typeface="Body Grotesque"/>
              </a:rPr>
              <a:t>Pero, ¿cómo </a:t>
            </a:r>
            <a:r>
              <a:rPr lang="en-US" sz="3500">
                <a:solidFill>
                  <a:srgbClr val="FF795A"/>
                </a:solidFill>
                <a:latin typeface="Body Grotesque"/>
                <a:ea typeface="Body Grotesque"/>
                <a:cs typeface="Body Grotesque"/>
                <a:sym typeface="Body Grotesque"/>
              </a:rPr>
              <a:t>puede decir eso si muchas veces esos mismos creyentes estaban luchando con errores, divisiones y pecados? Entonces, ¿qué quiso decir Pablo? ¿Es la santidad un objetivo lejano, una meta que se alcanza después de años de esfuerzo? ¿O es más bien un regalo, algo que Dios nos da desde el inicio de nuestra experiencia con él? </a:t>
            </a:r>
          </a:p>
          <a:p>
            <a:pPr algn="l">
              <a:lnSpc>
                <a:spcPts val="4550"/>
              </a:lnSpc>
            </a:pPr>
          </a:p>
          <a:p>
            <a:pPr algn="l">
              <a:lnSpc>
                <a:spcPts val="4550"/>
              </a:lnSpc>
            </a:pPr>
            <a:r>
              <a:rPr lang="en-US" sz="3500">
                <a:solidFill>
                  <a:srgbClr val="FF795A"/>
                </a:solidFill>
                <a:latin typeface="Body Grotesque"/>
                <a:ea typeface="Body Grotesque"/>
                <a:cs typeface="Body Grotesque"/>
                <a:sym typeface="Body Grotesque"/>
              </a:rPr>
              <a:t>El programa de esta mañana nos llevará por el pensamiento de Pablo en relación a la santidad. Prepárate para ver con nuevos ojos quién eres en Cristo y quién puedes llegar a ser. </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609167">
            <a:off x="-1718506" y="-1320408"/>
            <a:ext cx="8460669" cy="12229920"/>
            <a:chOff x="0" y="0"/>
            <a:chExt cx="2228324" cy="3221049"/>
          </a:xfrm>
        </p:grpSpPr>
        <p:sp>
          <p:nvSpPr>
            <p:cNvPr name="Freeform 3" id="3"/>
            <p:cNvSpPr/>
            <p:nvPr/>
          </p:nvSpPr>
          <p:spPr>
            <a:xfrm flipH="false" flipV="false" rot="0">
              <a:off x="0" y="0"/>
              <a:ext cx="2228324" cy="3221049"/>
            </a:xfrm>
            <a:custGeom>
              <a:avLst/>
              <a:gdLst/>
              <a:ahLst/>
              <a:cxnLst/>
              <a:rect r="r" b="b" t="t" l="l"/>
              <a:pathLst>
                <a:path h="3221049" w="2228324">
                  <a:moveTo>
                    <a:pt x="203200" y="0"/>
                  </a:moveTo>
                  <a:lnTo>
                    <a:pt x="2228324" y="0"/>
                  </a:lnTo>
                  <a:lnTo>
                    <a:pt x="2025124" y="3221049"/>
                  </a:lnTo>
                  <a:lnTo>
                    <a:pt x="0" y="3221049"/>
                  </a:lnTo>
                  <a:lnTo>
                    <a:pt x="203200" y="0"/>
                  </a:lnTo>
                  <a:close/>
                </a:path>
              </a:pathLst>
            </a:custGeom>
            <a:solidFill>
              <a:srgbClr val="E15332"/>
            </a:solidFill>
            <a:ln cap="sq">
              <a:noFill/>
              <a:prstDash val="solid"/>
              <a:miter/>
            </a:ln>
          </p:spPr>
        </p:sp>
        <p:sp>
          <p:nvSpPr>
            <p:cNvPr name="TextBox 4" id="4"/>
            <p:cNvSpPr txBox="true"/>
            <p:nvPr/>
          </p:nvSpPr>
          <p:spPr>
            <a:xfrm>
              <a:off x="101600" y="-19050"/>
              <a:ext cx="2025124" cy="3240099"/>
            </a:xfrm>
            <a:prstGeom prst="rect">
              <a:avLst/>
            </a:prstGeom>
          </p:spPr>
          <p:txBody>
            <a:bodyPr anchor="ctr" rtlCol="false" tIns="50800" lIns="50800" bIns="50800" rIns="50800"/>
            <a:lstStyle/>
            <a:p>
              <a:pPr algn="ctr" marL="0" indent="0" lvl="0">
                <a:lnSpc>
                  <a:spcPts val="2683"/>
                </a:lnSpc>
                <a:spcBef>
                  <a:spcPct val="0"/>
                </a:spcBef>
              </a:pPr>
            </a:p>
          </p:txBody>
        </p:sp>
      </p:grpSp>
      <p:sp>
        <p:nvSpPr>
          <p:cNvPr name="TextBox 5" id="5"/>
          <p:cNvSpPr txBox="true"/>
          <p:nvPr/>
        </p:nvSpPr>
        <p:spPr>
          <a:xfrm rot="0">
            <a:off x="802398" y="1114425"/>
            <a:ext cx="5422025" cy="2244723"/>
          </a:xfrm>
          <a:prstGeom prst="rect">
            <a:avLst/>
          </a:prstGeom>
        </p:spPr>
        <p:txBody>
          <a:bodyPr anchor="t" rtlCol="false" tIns="0" lIns="0" bIns="0" rIns="0">
            <a:spAutoFit/>
          </a:bodyPr>
          <a:lstStyle/>
          <a:p>
            <a:pPr algn="l" marL="0" indent="0" lvl="0">
              <a:lnSpc>
                <a:spcPts val="8799"/>
              </a:lnSpc>
              <a:spcBef>
                <a:spcPct val="0"/>
              </a:spcBef>
            </a:pPr>
            <a:r>
              <a:rPr lang="en-US" b="true" sz="7999">
                <a:solidFill>
                  <a:srgbClr val="FFEBEA"/>
                </a:solidFill>
                <a:latin typeface="Body Grotesque Bold"/>
                <a:ea typeface="Body Grotesque Bold"/>
                <a:cs typeface="Body Grotesque Bold"/>
                <a:sym typeface="Body Grotesque Bold"/>
              </a:rPr>
              <a:t>Los santos de Roma</a:t>
            </a:r>
          </a:p>
        </p:txBody>
      </p:sp>
      <p:sp>
        <p:nvSpPr>
          <p:cNvPr name="TextBox 6" id="6"/>
          <p:cNvSpPr txBox="true"/>
          <p:nvPr/>
        </p:nvSpPr>
        <p:spPr>
          <a:xfrm rot="0">
            <a:off x="7437874" y="555625"/>
            <a:ext cx="10384749" cy="9137650"/>
          </a:xfrm>
          <a:prstGeom prst="rect">
            <a:avLst/>
          </a:prstGeom>
        </p:spPr>
        <p:txBody>
          <a:bodyPr anchor="t" rtlCol="false" tIns="0" lIns="0" bIns="0" rIns="0">
            <a:spAutoFit/>
          </a:bodyPr>
          <a:lstStyle/>
          <a:p>
            <a:pPr algn="l">
              <a:lnSpc>
                <a:spcPts val="4550"/>
              </a:lnSpc>
            </a:pPr>
            <a:r>
              <a:rPr lang="en-US" sz="3500">
                <a:solidFill>
                  <a:srgbClr val="FF795A"/>
                </a:solidFill>
                <a:latin typeface="Body Grotesque"/>
                <a:ea typeface="Body Grotesque"/>
                <a:cs typeface="Body Grotesque"/>
                <a:sym typeface="Body Grotesque"/>
              </a:rPr>
              <a:t>Pablo escribió a</a:t>
            </a:r>
            <a:r>
              <a:rPr lang="en-US" sz="3500">
                <a:solidFill>
                  <a:srgbClr val="FF795A"/>
                </a:solidFill>
                <a:latin typeface="Body Grotesque"/>
                <a:ea typeface="Body Grotesque"/>
                <a:cs typeface="Body Grotesque"/>
                <a:sym typeface="Body Grotesque"/>
              </a:rPr>
              <a:t> los creyentes en Roma: (Rom. 1: 7). Los creyentes en Roma vivían en el corazón del imperio más corrupto y opresivo de su tiempo. Aunque Pablo todavía no los conocía en persona, su carta deja claro que entre ellos había quienes venían de pasados paganos y otros atrapados en actitudes legalistas. </a:t>
            </a:r>
          </a:p>
          <a:p>
            <a:pPr algn="l">
              <a:lnSpc>
                <a:spcPts val="4550"/>
              </a:lnSpc>
            </a:pPr>
          </a:p>
          <a:p>
            <a:pPr algn="l">
              <a:lnSpc>
                <a:spcPts val="4550"/>
              </a:lnSpc>
            </a:pPr>
            <a:r>
              <a:rPr lang="en-US" sz="3500">
                <a:solidFill>
                  <a:srgbClr val="FF795A"/>
                </a:solidFill>
                <a:latin typeface="Body Grotesque"/>
                <a:ea typeface="Body Grotesque"/>
                <a:cs typeface="Body Grotesque"/>
                <a:sym typeface="Body Grotesque"/>
              </a:rPr>
              <a:t>En Romanos 7, por ejemplo, describe la lucha interna con el pecado que muchos vivían a diario. Incluso entre los judíos cristianos, había orgullo espiritual, juicio hacia los demás y una tendencia a confiar más en la ley que en la gracia, sin embargo, Pablo se refiere a ellos como los «llamados a ser santos». No lo hace por mérito personal, sino por el llamado de Dios.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51753" y="1028700"/>
            <a:ext cx="9955856" cy="8229600"/>
            <a:chOff x="0" y="0"/>
            <a:chExt cx="2622118" cy="2167467"/>
          </a:xfrm>
        </p:grpSpPr>
        <p:sp>
          <p:nvSpPr>
            <p:cNvPr name="Freeform 3" id="3"/>
            <p:cNvSpPr/>
            <p:nvPr/>
          </p:nvSpPr>
          <p:spPr>
            <a:xfrm flipH="false" flipV="false" rot="0">
              <a:off x="0" y="0"/>
              <a:ext cx="2622118" cy="2167467"/>
            </a:xfrm>
            <a:custGeom>
              <a:avLst/>
              <a:gdLst/>
              <a:ahLst/>
              <a:cxnLst/>
              <a:rect r="r" b="b" t="t" l="l"/>
              <a:pathLst>
                <a:path h="2167467" w="2622118">
                  <a:moveTo>
                    <a:pt x="0" y="0"/>
                  </a:moveTo>
                  <a:lnTo>
                    <a:pt x="2622118" y="0"/>
                  </a:lnTo>
                  <a:lnTo>
                    <a:pt x="2622118" y="2167467"/>
                  </a:lnTo>
                  <a:lnTo>
                    <a:pt x="0" y="2167467"/>
                  </a:lnTo>
                  <a:close/>
                </a:path>
              </a:pathLst>
            </a:custGeom>
            <a:solidFill>
              <a:srgbClr val="E15332"/>
            </a:solidFill>
          </p:spPr>
        </p:sp>
        <p:sp>
          <p:nvSpPr>
            <p:cNvPr name="TextBox 4" id="4"/>
            <p:cNvSpPr txBox="true"/>
            <p:nvPr/>
          </p:nvSpPr>
          <p:spPr>
            <a:xfrm>
              <a:off x="0" y="-19050"/>
              <a:ext cx="2622118" cy="2186517"/>
            </a:xfrm>
            <a:prstGeom prst="rect">
              <a:avLst/>
            </a:prstGeom>
          </p:spPr>
          <p:txBody>
            <a:bodyPr anchor="ctr" rtlCol="false" tIns="50800" lIns="50800" bIns="50800" rIns="50800"/>
            <a:lstStyle/>
            <a:p>
              <a:pPr algn="ctr">
                <a:lnSpc>
                  <a:spcPts val="2683"/>
                </a:lnSpc>
              </a:pPr>
            </a:p>
          </p:txBody>
        </p:sp>
      </p:grpSp>
      <p:grpSp>
        <p:nvGrpSpPr>
          <p:cNvPr name="Group 5" id="5"/>
          <p:cNvGrpSpPr/>
          <p:nvPr/>
        </p:nvGrpSpPr>
        <p:grpSpPr>
          <a:xfrm rot="0">
            <a:off x="9440388" y="0"/>
            <a:ext cx="7818912" cy="10287000"/>
            <a:chOff x="0" y="0"/>
            <a:chExt cx="10425216" cy="13716000"/>
          </a:xfrm>
        </p:grpSpPr>
        <p:pic>
          <p:nvPicPr>
            <p:cNvPr name="Picture 6" id="6"/>
            <p:cNvPicPr>
              <a:picLocks noChangeAspect="true"/>
            </p:cNvPicPr>
            <p:nvPr/>
          </p:nvPicPr>
          <p:blipFill>
            <a:blip r:embed="rId2"/>
            <a:srcRect l="24846" t="0" r="24846" b="0"/>
            <a:stretch>
              <a:fillRect/>
            </a:stretch>
          </p:blipFill>
          <p:spPr>
            <a:xfrm flipH="false" flipV="false">
              <a:off x="0" y="0"/>
              <a:ext cx="10425216" cy="13716000"/>
            </a:xfrm>
            <a:prstGeom prst="rect">
              <a:avLst/>
            </a:prstGeom>
          </p:spPr>
        </p:pic>
      </p:grpSp>
      <p:sp>
        <p:nvSpPr>
          <p:cNvPr name="TextBox 7" id="7"/>
          <p:cNvSpPr txBox="true"/>
          <p:nvPr/>
        </p:nvSpPr>
        <p:spPr>
          <a:xfrm rot="0">
            <a:off x="1274934" y="2788138"/>
            <a:ext cx="6462897" cy="1130298"/>
          </a:xfrm>
          <a:prstGeom prst="rect">
            <a:avLst/>
          </a:prstGeom>
        </p:spPr>
        <p:txBody>
          <a:bodyPr anchor="t" rtlCol="false" tIns="0" lIns="0" bIns="0" rIns="0">
            <a:spAutoFit/>
          </a:bodyPr>
          <a:lstStyle/>
          <a:p>
            <a:pPr algn="l" marL="0" indent="0" lvl="0">
              <a:lnSpc>
                <a:spcPts val="8799"/>
              </a:lnSpc>
              <a:spcBef>
                <a:spcPct val="0"/>
              </a:spcBef>
            </a:pPr>
            <a:r>
              <a:rPr lang="en-US" b="true" sz="7999">
                <a:solidFill>
                  <a:srgbClr val="FFEBEA"/>
                </a:solidFill>
                <a:latin typeface="Body Grotesque Bold"/>
                <a:ea typeface="Body Grotesque Bold"/>
                <a:cs typeface="Body Grotesque Bold"/>
                <a:sym typeface="Body Grotesque Bold"/>
              </a:rPr>
              <a:t>Himno Inicial</a:t>
            </a:r>
          </a:p>
        </p:txBody>
      </p:sp>
      <p:sp>
        <p:nvSpPr>
          <p:cNvPr name="TextBox 8" id="8"/>
          <p:cNvSpPr txBox="true"/>
          <p:nvPr/>
        </p:nvSpPr>
        <p:spPr>
          <a:xfrm rot="0">
            <a:off x="786595" y="4980130"/>
            <a:ext cx="7439575" cy="2101850"/>
          </a:xfrm>
          <a:prstGeom prst="rect">
            <a:avLst/>
          </a:prstGeom>
        </p:spPr>
        <p:txBody>
          <a:bodyPr anchor="t" rtlCol="false" tIns="0" lIns="0" bIns="0" rIns="0">
            <a:spAutoFit/>
          </a:bodyPr>
          <a:lstStyle/>
          <a:p>
            <a:pPr algn="ctr">
              <a:lnSpc>
                <a:spcPts val="5500"/>
              </a:lnSpc>
            </a:pPr>
            <a:r>
              <a:rPr lang="en-US" sz="5000" b="true">
                <a:solidFill>
                  <a:srgbClr val="FFEBEA"/>
                </a:solidFill>
                <a:latin typeface="Body Grotesque Bold"/>
                <a:ea typeface="Body Grotesque Bold"/>
                <a:cs typeface="Body Grotesque Bold"/>
                <a:sym typeface="Body Grotesque Bold"/>
              </a:rPr>
              <a:t># 288</a:t>
            </a:r>
          </a:p>
          <a:p>
            <a:pPr algn="ctr" marL="0" indent="0" lvl="0">
              <a:lnSpc>
                <a:spcPts val="5500"/>
              </a:lnSpc>
              <a:spcBef>
                <a:spcPct val="0"/>
              </a:spcBef>
            </a:pPr>
            <a:r>
              <a:rPr lang="en-US" b="true" sz="5000">
                <a:solidFill>
                  <a:srgbClr val="FFEBEA"/>
                </a:solidFill>
                <a:latin typeface="Body Grotesque Bold"/>
                <a:ea typeface="Body Grotesque Bold"/>
                <a:cs typeface="Body Grotesque Bold"/>
                <a:sym typeface="Body Grotesque Bold"/>
              </a:rPr>
              <a:t>Al contemplarte, mi Salvador</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74805" y="1028700"/>
            <a:ext cx="18637609" cy="1560911"/>
            <a:chOff x="0" y="0"/>
            <a:chExt cx="4908671" cy="411104"/>
          </a:xfrm>
        </p:grpSpPr>
        <p:sp>
          <p:nvSpPr>
            <p:cNvPr name="Freeform 3" id="3"/>
            <p:cNvSpPr/>
            <p:nvPr/>
          </p:nvSpPr>
          <p:spPr>
            <a:xfrm flipH="false" flipV="false" rot="0">
              <a:off x="0" y="0"/>
              <a:ext cx="4908671" cy="411104"/>
            </a:xfrm>
            <a:custGeom>
              <a:avLst/>
              <a:gdLst/>
              <a:ahLst/>
              <a:cxnLst/>
              <a:rect r="r" b="b" t="t" l="l"/>
              <a:pathLst>
                <a:path h="411104" w="4908671">
                  <a:moveTo>
                    <a:pt x="0" y="0"/>
                  </a:moveTo>
                  <a:lnTo>
                    <a:pt x="4908671" y="0"/>
                  </a:lnTo>
                  <a:lnTo>
                    <a:pt x="4908671" y="411104"/>
                  </a:lnTo>
                  <a:lnTo>
                    <a:pt x="0" y="411104"/>
                  </a:lnTo>
                  <a:close/>
                </a:path>
              </a:pathLst>
            </a:custGeom>
            <a:solidFill>
              <a:srgbClr val="E15332"/>
            </a:solidFill>
          </p:spPr>
        </p:sp>
        <p:sp>
          <p:nvSpPr>
            <p:cNvPr name="TextBox 4" id="4"/>
            <p:cNvSpPr txBox="true"/>
            <p:nvPr/>
          </p:nvSpPr>
          <p:spPr>
            <a:xfrm>
              <a:off x="0" y="-19050"/>
              <a:ext cx="4908671" cy="430154"/>
            </a:xfrm>
            <a:prstGeom prst="rect">
              <a:avLst/>
            </a:prstGeom>
          </p:spPr>
          <p:txBody>
            <a:bodyPr anchor="ctr" rtlCol="false" tIns="50800" lIns="50800" bIns="50800" rIns="50800"/>
            <a:lstStyle/>
            <a:p>
              <a:pPr algn="ctr">
                <a:lnSpc>
                  <a:spcPts val="2683"/>
                </a:lnSpc>
              </a:pPr>
            </a:p>
          </p:txBody>
        </p:sp>
      </p:grpSp>
      <p:sp>
        <p:nvSpPr>
          <p:cNvPr name="TextBox 5" id="5"/>
          <p:cNvSpPr txBox="true"/>
          <p:nvPr/>
        </p:nvSpPr>
        <p:spPr>
          <a:xfrm rot="0">
            <a:off x="3323730" y="1342431"/>
            <a:ext cx="11640541" cy="1003935"/>
          </a:xfrm>
          <a:prstGeom prst="rect">
            <a:avLst/>
          </a:prstGeom>
        </p:spPr>
        <p:txBody>
          <a:bodyPr anchor="t" rtlCol="false" tIns="0" lIns="0" bIns="0" rIns="0">
            <a:spAutoFit/>
          </a:bodyPr>
          <a:lstStyle/>
          <a:p>
            <a:pPr algn="ctr" marL="0" indent="0" lvl="0">
              <a:lnSpc>
                <a:spcPts val="7755"/>
              </a:lnSpc>
              <a:spcBef>
                <a:spcPct val="0"/>
              </a:spcBef>
            </a:pPr>
            <a:r>
              <a:rPr lang="en-US" b="true" sz="7050">
                <a:solidFill>
                  <a:srgbClr val="FFEBEA"/>
                </a:solidFill>
                <a:latin typeface="Body Grotesque Bold"/>
                <a:ea typeface="Body Grotesque Bold"/>
                <a:cs typeface="Body Grotesque Bold"/>
                <a:sym typeface="Body Grotesque Bold"/>
              </a:rPr>
              <a:t>Los santos de Cristo</a:t>
            </a:r>
          </a:p>
        </p:txBody>
      </p:sp>
      <p:sp>
        <p:nvSpPr>
          <p:cNvPr name="TextBox 6" id="6"/>
          <p:cNvSpPr txBox="true"/>
          <p:nvPr/>
        </p:nvSpPr>
        <p:spPr>
          <a:xfrm rot="0">
            <a:off x="3077496" y="3657957"/>
            <a:ext cx="13597013" cy="4565650"/>
          </a:xfrm>
          <a:prstGeom prst="rect">
            <a:avLst/>
          </a:prstGeom>
        </p:spPr>
        <p:txBody>
          <a:bodyPr anchor="t" rtlCol="false" tIns="0" lIns="0" bIns="0" rIns="0">
            <a:spAutoFit/>
          </a:bodyPr>
          <a:lstStyle/>
          <a:p>
            <a:pPr algn="l">
              <a:lnSpc>
                <a:spcPts val="4550"/>
              </a:lnSpc>
            </a:pPr>
            <a:r>
              <a:rPr lang="en-US" sz="3500">
                <a:solidFill>
                  <a:srgbClr val="FF795A"/>
                </a:solidFill>
                <a:latin typeface="Body Grotesque"/>
                <a:ea typeface="Body Grotesque"/>
                <a:cs typeface="Body Grotesque"/>
                <a:sym typeface="Body Grotesque"/>
              </a:rPr>
              <a:t>Si había una iglesia</a:t>
            </a:r>
            <a:r>
              <a:rPr lang="en-US" sz="3500">
                <a:solidFill>
                  <a:srgbClr val="FF795A"/>
                </a:solidFill>
                <a:latin typeface="Body Grotesque"/>
                <a:ea typeface="Body Grotesque"/>
                <a:cs typeface="Body Grotesque"/>
                <a:sym typeface="Body Grotesque"/>
              </a:rPr>
              <a:t> que parecía todo menos santa, era la de Corinto. Pablo tuvo que corregirlos por divisiones, orgullo espiritual, permisividad sexual, abuso de los dones espirituales y hasta por permitir que un hombre tuviera relaciones con la esposa de su padre (1 Corintios 5: 1). Además, algunos se emborrachaban durante la Cena del Señor (1 Corintios 11: 21). Humanamente hablando, sería un escándalo llamar a esa comunidad «santa». Pero Pablo comienza su carta dirigiéndose a ellos de esta manera: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8604671" y="1028700"/>
            <a:ext cx="9835082" cy="8229600"/>
            <a:chOff x="0" y="0"/>
            <a:chExt cx="2590310" cy="2167467"/>
          </a:xfrm>
        </p:grpSpPr>
        <p:sp>
          <p:nvSpPr>
            <p:cNvPr name="Freeform 3" id="3"/>
            <p:cNvSpPr/>
            <p:nvPr/>
          </p:nvSpPr>
          <p:spPr>
            <a:xfrm flipH="false" flipV="false" rot="0">
              <a:off x="0" y="0"/>
              <a:ext cx="2590310" cy="2167467"/>
            </a:xfrm>
            <a:custGeom>
              <a:avLst/>
              <a:gdLst/>
              <a:ahLst/>
              <a:cxnLst/>
              <a:rect r="r" b="b" t="t" l="l"/>
              <a:pathLst>
                <a:path h="2167467" w="2590310">
                  <a:moveTo>
                    <a:pt x="0" y="0"/>
                  </a:moveTo>
                  <a:lnTo>
                    <a:pt x="2590310" y="0"/>
                  </a:lnTo>
                  <a:lnTo>
                    <a:pt x="2590310" y="2167467"/>
                  </a:lnTo>
                  <a:lnTo>
                    <a:pt x="0" y="2167467"/>
                  </a:lnTo>
                  <a:close/>
                </a:path>
              </a:pathLst>
            </a:custGeom>
            <a:solidFill>
              <a:srgbClr val="E15332"/>
            </a:solidFill>
          </p:spPr>
        </p:sp>
        <p:sp>
          <p:nvSpPr>
            <p:cNvPr name="TextBox 4" id="4"/>
            <p:cNvSpPr txBox="true"/>
            <p:nvPr/>
          </p:nvSpPr>
          <p:spPr>
            <a:xfrm>
              <a:off x="0" y="-19050"/>
              <a:ext cx="2590310" cy="2186517"/>
            </a:xfrm>
            <a:prstGeom prst="rect">
              <a:avLst/>
            </a:prstGeom>
          </p:spPr>
          <p:txBody>
            <a:bodyPr anchor="ctr" rtlCol="false" tIns="50800" lIns="50800" bIns="50800" rIns="50800"/>
            <a:lstStyle/>
            <a:p>
              <a:pPr algn="ctr">
                <a:lnSpc>
                  <a:spcPts val="2683"/>
                </a:lnSpc>
              </a:pPr>
            </a:p>
          </p:txBody>
        </p:sp>
      </p:grpSp>
      <p:grpSp>
        <p:nvGrpSpPr>
          <p:cNvPr name="Group 5" id="5"/>
          <p:cNvGrpSpPr/>
          <p:nvPr/>
        </p:nvGrpSpPr>
        <p:grpSpPr>
          <a:xfrm rot="0">
            <a:off x="1028700" y="0"/>
            <a:ext cx="7818912" cy="10287000"/>
            <a:chOff x="0" y="0"/>
            <a:chExt cx="10425216" cy="13716000"/>
          </a:xfrm>
        </p:grpSpPr>
        <p:pic>
          <p:nvPicPr>
            <p:cNvPr name="Picture 6" id="6"/>
            <p:cNvPicPr>
              <a:picLocks noChangeAspect="true"/>
            </p:cNvPicPr>
            <p:nvPr/>
          </p:nvPicPr>
          <p:blipFill>
            <a:blip r:embed="rId2"/>
            <a:srcRect l="0" t="6144" r="0" b="6144"/>
            <a:stretch>
              <a:fillRect/>
            </a:stretch>
          </p:blipFill>
          <p:spPr>
            <a:xfrm flipH="false" flipV="false">
              <a:off x="0" y="0"/>
              <a:ext cx="10425216" cy="13716000"/>
            </a:xfrm>
            <a:prstGeom prst="rect">
              <a:avLst/>
            </a:prstGeom>
          </p:spPr>
        </p:pic>
      </p:grpSp>
      <p:sp>
        <p:nvSpPr>
          <p:cNvPr name="TextBox 7" id="7"/>
          <p:cNvSpPr txBox="true"/>
          <p:nvPr/>
        </p:nvSpPr>
        <p:spPr>
          <a:xfrm rot="0">
            <a:off x="9726956" y="1551402"/>
            <a:ext cx="7532344" cy="1696084"/>
          </a:xfrm>
          <a:prstGeom prst="rect">
            <a:avLst/>
          </a:prstGeom>
        </p:spPr>
        <p:txBody>
          <a:bodyPr anchor="t" rtlCol="false" tIns="0" lIns="0" bIns="0" rIns="0">
            <a:spAutoFit/>
          </a:bodyPr>
          <a:lstStyle/>
          <a:p>
            <a:pPr algn="ctr" marL="0" indent="0" lvl="0">
              <a:lnSpc>
                <a:spcPts val="6654"/>
              </a:lnSpc>
              <a:spcBef>
                <a:spcPct val="0"/>
              </a:spcBef>
            </a:pPr>
            <a:r>
              <a:rPr lang="en-US" b="true" sz="6049">
                <a:solidFill>
                  <a:srgbClr val="FFEBEA"/>
                </a:solidFill>
                <a:latin typeface="Body Grotesque Bold"/>
                <a:ea typeface="Body Grotesque Bold"/>
                <a:cs typeface="Body Grotesque Bold"/>
                <a:sym typeface="Body Grotesque Bold"/>
              </a:rPr>
              <a:t>Lectura Bíblica y Oración</a:t>
            </a:r>
          </a:p>
        </p:txBody>
      </p:sp>
      <p:sp>
        <p:nvSpPr>
          <p:cNvPr name="TextBox 8" id="8"/>
          <p:cNvSpPr txBox="true"/>
          <p:nvPr/>
        </p:nvSpPr>
        <p:spPr>
          <a:xfrm rot="0">
            <a:off x="9372203" y="3823067"/>
            <a:ext cx="8241851" cy="3422650"/>
          </a:xfrm>
          <a:prstGeom prst="rect">
            <a:avLst/>
          </a:prstGeom>
        </p:spPr>
        <p:txBody>
          <a:bodyPr anchor="t" rtlCol="false" tIns="0" lIns="0" bIns="0" rIns="0">
            <a:spAutoFit/>
          </a:bodyPr>
          <a:lstStyle/>
          <a:p>
            <a:pPr algn="l">
              <a:lnSpc>
                <a:spcPts val="4550"/>
              </a:lnSpc>
            </a:pPr>
            <a:r>
              <a:rPr lang="en-US" sz="3500">
                <a:solidFill>
                  <a:srgbClr val="FFFFFF"/>
                </a:solidFill>
                <a:latin typeface="Body Grotesque"/>
                <a:ea typeface="Body Grotesque"/>
                <a:cs typeface="Body Grotesque"/>
                <a:sym typeface="Body Grotesque"/>
              </a:rPr>
              <a:t>«a la iglesia</a:t>
            </a:r>
            <a:r>
              <a:rPr lang="en-US" sz="3500">
                <a:solidFill>
                  <a:srgbClr val="FFFFFF"/>
                </a:solidFill>
                <a:latin typeface="Body Grotesque"/>
                <a:ea typeface="Body Grotesque"/>
                <a:cs typeface="Body Grotesque"/>
                <a:sym typeface="Body Grotesque"/>
              </a:rPr>
              <a:t> de Dios que está en Corinto, a los santificados en Cristo Jesús, llamados a ser santos con todos los que en cualquier lugar invocan el nombre de nuestro Señor Jesucristo, Señor de ellos y nuestro»</a:t>
            </a:r>
          </a:p>
        </p:txBody>
      </p:sp>
      <p:sp>
        <p:nvSpPr>
          <p:cNvPr name="TextBox 9" id="9"/>
          <p:cNvSpPr txBox="true"/>
          <p:nvPr/>
        </p:nvSpPr>
        <p:spPr>
          <a:xfrm rot="0">
            <a:off x="9412324" y="3209385"/>
            <a:ext cx="3481328" cy="565150"/>
          </a:xfrm>
          <a:prstGeom prst="rect">
            <a:avLst/>
          </a:prstGeom>
        </p:spPr>
        <p:txBody>
          <a:bodyPr anchor="t" rtlCol="false" tIns="0" lIns="0" bIns="0" rIns="0">
            <a:spAutoFit/>
          </a:bodyPr>
          <a:lstStyle/>
          <a:p>
            <a:pPr algn="l">
              <a:lnSpc>
                <a:spcPts val="4550"/>
              </a:lnSpc>
            </a:pPr>
            <a:r>
              <a:rPr lang="en-US" sz="3500">
                <a:solidFill>
                  <a:srgbClr val="FFFFFF"/>
                </a:solidFill>
                <a:latin typeface="Body Grotesque"/>
                <a:ea typeface="Body Grotesque"/>
                <a:cs typeface="Body Grotesque"/>
                <a:sym typeface="Body Grotesque"/>
              </a:rPr>
              <a:t>1 Corintios 1:2</a:t>
            </a:r>
          </a:p>
        </p:txBody>
      </p:sp>
      <p:sp>
        <p:nvSpPr>
          <p:cNvPr name="TextBox 10" id="10"/>
          <p:cNvSpPr txBox="true"/>
          <p:nvPr/>
        </p:nvSpPr>
        <p:spPr>
          <a:xfrm rot="0">
            <a:off x="9059295" y="7817217"/>
            <a:ext cx="8925834" cy="1136650"/>
          </a:xfrm>
          <a:prstGeom prst="rect">
            <a:avLst/>
          </a:prstGeom>
        </p:spPr>
        <p:txBody>
          <a:bodyPr anchor="t" rtlCol="false" tIns="0" lIns="0" bIns="0" rIns="0">
            <a:spAutoFit/>
          </a:bodyPr>
          <a:lstStyle/>
          <a:p>
            <a:pPr algn="l">
              <a:lnSpc>
                <a:spcPts val="4550"/>
              </a:lnSpc>
            </a:pPr>
            <a:r>
              <a:rPr lang="en-US" sz="3500">
                <a:solidFill>
                  <a:srgbClr val="FFFFFF"/>
                </a:solidFill>
                <a:latin typeface="Body Grotesque"/>
                <a:ea typeface="Body Grotesque"/>
                <a:cs typeface="Body Grotesque"/>
                <a:sym typeface="Body Grotesque"/>
              </a:rPr>
              <a:t>Su</a:t>
            </a:r>
            <a:r>
              <a:rPr lang="en-US" sz="3500">
                <a:solidFill>
                  <a:srgbClr val="FFFFFF"/>
                </a:solidFill>
                <a:latin typeface="Body Grotesque"/>
                <a:ea typeface="Body Grotesque"/>
                <a:cs typeface="Body Grotesque"/>
                <a:sym typeface="Body Grotesque"/>
              </a:rPr>
              <a:t> i</a:t>
            </a:r>
            <a:r>
              <a:rPr lang="en-US" sz="3500">
                <a:solidFill>
                  <a:srgbClr val="FFFFFF"/>
                </a:solidFill>
                <a:latin typeface="Body Grotesque"/>
                <a:ea typeface="Body Grotesque"/>
                <a:cs typeface="Body Grotesque"/>
                <a:sym typeface="Body Grotesque"/>
              </a:rPr>
              <a:t>dentidad no dependía de su impecabilidad, sino de su posición en Cristo. </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609167">
            <a:off x="-1718506" y="-1320408"/>
            <a:ext cx="8460669" cy="12229920"/>
            <a:chOff x="0" y="0"/>
            <a:chExt cx="2228324" cy="3221049"/>
          </a:xfrm>
        </p:grpSpPr>
        <p:sp>
          <p:nvSpPr>
            <p:cNvPr name="Freeform 3" id="3"/>
            <p:cNvSpPr/>
            <p:nvPr/>
          </p:nvSpPr>
          <p:spPr>
            <a:xfrm flipH="false" flipV="false" rot="0">
              <a:off x="0" y="0"/>
              <a:ext cx="2228324" cy="3221049"/>
            </a:xfrm>
            <a:custGeom>
              <a:avLst/>
              <a:gdLst/>
              <a:ahLst/>
              <a:cxnLst/>
              <a:rect r="r" b="b" t="t" l="l"/>
              <a:pathLst>
                <a:path h="3221049" w="2228324">
                  <a:moveTo>
                    <a:pt x="203200" y="0"/>
                  </a:moveTo>
                  <a:lnTo>
                    <a:pt x="2228324" y="0"/>
                  </a:lnTo>
                  <a:lnTo>
                    <a:pt x="2025124" y="3221049"/>
                  </a:lnTo>
                  <a:lnTo>
                    <a:pt x="0" y="3221049"/>
                  </a:lnTo>
                  <a:lnTo>
                    <a:pt x="203200" y="0"/>
                  </a:lnTo>
                  <a:close/>
                </a:path>
              </a:pathLst>
            </a:custGeom>
            <a:solidFill>
              <a:srgbClr val="E15332"/>
            </a:solidFill>
            <a:ln cap="sq">
              <a:noFill/>
              <a:prstDash val="solid"/>
              <a:miter/>
            </a:ln>
          </p:spPr>
        </p:sp>
        <p:sp>
          <p:nvSpPr>
            <p:cNvPr name="TextBox 4" id="4"/>
            <p:cNvSpPr txBox="true"/>
            <p:nvPr/>
          </p:nvSpPr>
          <p:spPr>
            <a:xfrm>
              <a:off x="101600" y="-19050"/>
              <a:ext cx="2025124" cy="3240099"/>
            </a:xfrm>
            <a:prstGeom prst="rect">
              <a:avLst/>
            </a:prstGeom>
          </p:spPr>
          <p:txBody>
            <a:bodyPr anchor="ctr" rtlCol="false" tIns="50800" lIns="50800" bIns="50800" rIns="50800"/>
            <a:lstStyle/>
            <a:p>
              <a:pPr algn="ctr" marL="0" indent="0" lvl="0">
                <a:lnSpc>
                  <a:spcPts val="2683"/>
                </a:lnSpc>
                <a:spcBef>
                  <a:spcPct val="0"/>
                </a:spcBef>
              </a:pPr>
            </a:p>
          </p:txBody>
        </p:sp>
      </p:grpSp>
      <p:sp>
        <p:nvSpPr>
          <p:cNvPr name="TextBox 5" id="5"/>
          <p:cNvSpPr txBox="true"/>
          <p:nvPr/>
        </p:nvSpPr>
        <p:spPr>
          <a:xfrm rot="0">
            <a:off x="802398" y="1105376"/>
            <a:ext cx="5422025" cy="2243771"/>
          </a:xfrm>
          <a:prstGeom prst="rect">
            <a:avLst/>
          </a:prstGeom>
        </p:spPr>
        <p:txBody>
          <a:bodyPr anchor="t" rtlCol="false" tIns="0" lIns="0" bIns="0" rIns="0">
            <a:spAutoFit/>
          </a:bodyPr>
          <a:lstStyle/>
          <a:p>
            <a:pPr algn="l" marL="0" indent="0" lvl="0">
              <a:lnSpc>
                <a:spcPts val="8717"/>
              </a:lnSpc>
              <a:spcBef>
                <a:spcPct val="0"/>
              </a:spcBef>
            </a:pPr>
            <a:r>
              <a:rPr lang="en-US" b="true" sz="7924">
                <a:solidFill>
                  <a:srgbClr val="FFEBEA"/>
                </a:solidFill>
                <a:latin typeface="Body Grotesque Bold"/>
                <a:ea typeface="Body Grotesque Bold"/>
                <a:cs typeface="Body Grotesque Bold"/>
                <a:sym typeface="Body Grotesque Bold"/>
              </a:rPr>
              <a:t>Los santos de Efeso</a:t>
            </a:r>
          </a:p>
        </p:txBody>
      </p:sp>
      <p:sp>
        <p:nvSpPr>
          <p:cNvPr name="TextBox 6" id="6"/>
          <p:cNvSpPr txBox="true"/>
          <p:nvPr/>
        </p:nvSpPr>
        <p:spPr>
          <a:xfrm rot="0">
            <a:off x="8027421" y="778177"/>
            <a:ext cx="9012087" cy="7994650"/>
          </a:xfrm>
          <a:prstGeom prst="rect">
            <a:avLst/>
          </a:prstGeom>
        </p:spPr>
        <p:txBody>
          <a:bodyPr anchor="t" rtlCol="false" tIns="0" lIns="0" bIns="0" rIns="0">
            <a:spAutoFit/>
          </a:bodyPr>
          <a:lstStyle/>
          <a:p>
            <a:pPr algn="l">
              <a:lnSpc>
                <a:spcPts val="4550"/>
              </a:lnSpc>
            </a:pPr>
            <a:r>
              <a:rPr lang="en-US" sz="3500">
                <a:solidFill>
                  <a:srgbClr val="E15332"/>
                </a:solidFill>
                <a:latin typeface="Body Grotesque"/>
                <a:ea typeface="Body Grotesque"/>
                <a:cs typeface="Body Grotesque"/>
                <a:sym typeface="Body Grotesque"/>
              </a:rPr>
              <a:t>La ciudad</a:t>
            </a:r>
            <a:r>
              <a:rPr lang="en-US" sz="3500">
                <a:solidFill>
                  <a:srgbClr val="E15332"/>
                </a:solidFill>
                <a:latin typeface="Body Grotesque"/>
                <a:ea typeface="Body Grotesque"/>
                <a:cs typeface="Body Grotesque"/>
                <a:sym typeface="Body Grotesque"/>
              </a:rPr>
              <a:t> de Éfeso era un centro del culto a Artemisa, lleno de prácticas mágicas, idolatría y de una cultura profundamente sensual. Muchos creyentes allí venían de esos trasfondos, y Pablo les recuerda que antes eran «muertos en delitos y pecados» y vivían «según el príncipe de la potestad del aire» (Efe. 2: 1, 2). Aun así, desde el inicio de su carta, Pablo se refiere a ellos como «santos y fieles en Cristo Jesús» (Efe. 1: 1), y les dice que fueron escogidos por Dios «para ser santos y sin mancha delante de él» (Efe. 1: 4). La santidad, entonces, no era un resultado cultural, sino una transformación divina.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BEA"/>
        </a:solidFill>
      </p:bgPr>
    </p:bg>
    <p:spTree>
      <p:nvGrpSpPr>
        <p:cNvPr id="1" name=""/>
        <p:cNvGrpSpPr/>
        <p:nvPr/>
      </p:nvGrpSpPr>
      <p:grpSpPr>
        <a:xfrm>
          <a:off x="0" y="0"/>
          <a:ext cx="0" cy="0"/>
          <a:chOff x="0" y="0"/>
          <a:chExt cx="0" cy="0"/>
        </a:xfrm>
      </p:grpSpPr>
      <p:grpSp>
        <p:nvGrpSpPr>
          <p:cNvPr name="Group 2" id="2"/>
          <p:cNvGrpSpPr/>
          <p:nvPr/>
        </p:nvGrpSpPr>
        <p:grpSpPr>
          <a:xfrm rot="0">
            <a:off x="-151753" y="1028700"/>
            <a:ext cx="9955856" cy="8229600"/>
            <a:chOff x="0" y="0"/>
            <a:chExt cx="2622118" cy="2167467"/>
          </a:xfrm>
        </p:grpSpPr>
        <p:sp>
          <p:nvSpPr>
            <p:cNvPr name="Freeform 3" id="3"/>
            <p:cNvSpPr/>
            <p:nvPr/>
          </p:nvSpPr>
          <p:spPr>
            <a:xfrm flipH="false" flipV="false" rot="0">
              <a:off x="0" y="0"/>
              <a:ext cx="2622118" cy="2167467"/>
            </a:xfrm>
            <a:custGeom>
              <a:avLst/>
              <a:gdLst/>
              <a:ahLst/>
              <a:cxnLst/>
              <a:rect r="r" b="b" t="t" l="l"/>
              <a:pathLst>
                <a:path h="2167467" w="2622118">
                  <a:moveTo>
                    <a:pt x="0" y="0"/>
                  </a:moveTo>
                  <a:lnTo>
                    <a:pt x="2622118" y="0"/>
                  </a:lnTo>
                  <a:lnTo>
                    <a:pt x="2622118" y="2167467"/>
                  </a:lnTo>
                  <a:lnTo>
                    <a:pt x="0" y="2167467"/>
                  </a:lnTo>
                  <a:close/>
                </a:path>
              </a:pathLst>
            </a:custGeom>
            <a:solidFill>
              <a:srgbClr val="E15332"/>
            </a:solidFill>
          </p:spPr>
        </p:sp>
        <p:sp>
          <p:nvSpPr>
            <p:cNvPr name="TextBox 4" id="4"/>
            <p:cNvSpPr txBox="true"/>
            <p:nvPr/>
          </p:nvSpPr>
          <p:spPr>
            <a:xfrm>
              <a:off x="0" y="-19050"/>
              <a:ext cx="2622118" cy="2186517"/>
            </a:xfrm>
            <a:prstGeom prst="rect">
              <a:avLst/>
            </a:prstGeom>
          </p:spPr>
          <p:txBody>
            <a:bodyPr anchor="ctr" rtlCol="false" tIns="50800" lIns="50800" bIns="50800" rIns="50800"/>
            <a:lstStyle/>
            <a:p>
              <a:pPr algn="ctr">
                <a:lnSpc>
                  <a:spcPts val="2683"/>
                </a:lnSpc>
              </a:pPr>
            </a:p>
          </p:txBody>
        </p:sp>
      </p:grpSp>
      <p:grpSp>
        <p:nvGrpSpPr>
          <p:cNvPr name="Group 5" id="5"/>
          <p:cNvGrpSpPr/>
          <p:nvPr/>
        </p:nvGrpSpPr>
        <p:grpSpPr>
          <a:xfrm rot="0">
            <a:off x="9440388" y="0"/>
            <a:ext cx="7818912" cy="10287000"/>
            <a:chOff x="0" y="0"/>
            <a:chExt cx="10425216" cy="13716000"/>
          </a:xfrm>
        </p:grpSpPr>
        <p:pic>
          <p:nvPicPr>
            <p:cNvPr name="Picture 6" id="6"/>
            <p:cNvPicPr>
              <a:picLocks noChangeAspect="true"/>
            </p:cNvPicPr>
            <p:nvPr/>
          </p:nvPicPr>
          <p:blipFill>
            <a:blip r:embed="rId2"/>
            <a:srcRect l="24632" t="0" r="24632" b="0"/>
            <a:stretch>
              <a:fillRect/>
            </a:stretch>
          </p:blipFill>
          <p:spPr>
            <a:xfrm flipH="false" flipV="false">
              <a:off x="0" y="0"/>
              <a:ext cx="10425216" cy="13716000"/>
            </a:xfrm>
            <a:prstGeom prst="rect">
              <a:avLst/>
            </a:prstGeom>
          </p:spPr>
        </p:pic>
      </p:grpSp>
      <p:sp>
        <p:nvSpPr>
          <p:cNvPr name="TextBox 7" id="7"/>
          <p:cNvSpPr txBox="true"/>
          <p:nvPr/>
        </p:nvSpPr>
        <p:spPr>
          <a:xfrm rot="0">
            <a:off x="1028700" y="3424872"/>
            <a:ext cx="6462897" cy="3561080"/>
          </a:xfrm>
          <a:prstGeom prst="rect">
            <a:avLst/>
          </a:prstGeom>
        </p:spPr>
        <p:txBody>
          <a:bodyPr anchor="t" rtlCol="false" tIns="0" lIns="0" bIns="0" rIns="0">
            <a:spAutoFit/>
          </a:bodyPr>
          <a:lstStyle/>
          <a:p>
            <a:pPr algn="l" marL="0" indent="0" lvl="0">
              <a:lnSpc>
                <a:spcPts val="13915"/>
              </a:lnSpc>
              <a:spcBef>
                <a:spcPct val="0"/>
              </a:spcBef>
            </a:pPr>
            <a:r>
              <a:rPr lang="en-US" b="true" sz="12650">
                <a:solidFill>
                  <a:srgbClr val="FFEBEA"/>
                </a:solidFill>
                <a:latin typeface="Body Grotesque Bold"/>
                <a:ea typeface="Body Grotesque Bold"/>
                <a:cs typeface="Body Grotesque Bold"/>
                <a:sym typeface="Body Grotesque Bold"/>
              </a:rPr>
              <a:t>Música especial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DAHCSCXCzY0</dc:identifier>
  <dcterms:modified xsi:type="dcterms:W3CDTF">2011-08-01T06:04:30Z</dcterms:modified>
  <cp:revision>1</cp:revision>
  <dc:title>Beige Cobre Negro Retrato Fotográfico Bachillerato Presentación Educación</dc:title>
</cp:coreProperties>
</file>