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Mochiy Pop One" panose="020B0604020202020204" charset="-128"/>
      <p:regular r:id="rId20"/>
    </p:embeddedFont>
    <p:embeddedFont>
      <p:font typeface="Be Vietnam" panose="020B0604020202020204" charset="0"/>
      <p:regular r:id="rId21"/>
    </p:embeddedFont>
    <p:embeddedFont>
      <p:font typeface="Be Vietnam Ultra-Bold" panose="020B0604020202020204" charset="0"/>
      <p:regular r:id="rId22"/>
    </p:embeddedFont>
    <p:embeddedFont>
      <p:font typeface="Public Sans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10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171779" cy="10287000"/>
            <a:chOff x="0" y="0"/>
            <a:chExt cx="83536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35366" cy="2709333"/>
            </a:xfrm>
            <a:custGeom>
              <a:avLst/>
              <a:gdLst/>
              <a:ahLst/>
              <a:cxnLst/>
              <a:rect l="l" t="t" r="r" b="b"/>
              <a:pathLst>
                <a:path w="835366" h="2709333">
                  <a:moveTo>
                    <a:pt x="0" y="0"/>
                  </a:moveTo>
                  <a:lnTo>
                    <a:pt x="835366" y="0"/>
                  </a:lnTo>
                  <a:lnTo>
                    <a:pt x="83536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6D7CE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35366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401576" y="4543949"/>
            <a:ext cx="4070388" cy="5743051"/>
          </a:xfrm>
          <a:custGeom>
            <a:avLst/>
            <a:gdLst/>
            <a:ahLst/>
            <a:cxnLst/>
            <a:rect l="l" t="t" r="r" b="b"/>
            <a:pathLst>
              <a:path w="4070388" h="5743051">
                <a:moveTo>
                  <a:pt x="0" y="0"/>
                </a:moveTo>
                <a:lnTo>
                  <a:pt x="4070387" y="0"/>
                </a:lnTo>
                <a:lnTo>
                  <a:pt x="4070387" y="5743051"/>
                </a:lnTo>
                <a:lnTo>
                  <a:pt x="0" y="57430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Freeform 6"/>
          <p:cNvSpPr/>
          <p:nvPr/>
        </p:nvSpPr>
        <p:spPr>
          <a:xfrm rot="-5400000" flipH="1">
            <a:off x="11894" y="-11894"/>
            <a:ext cx="3147991" cy="3171779"/>
          </a:xfrm>
          <a:custGeom>
            <a:avLst/>
            <a:gdLst/>
            <a:ahLst/>
            <a:cxnLst/>
            <a:rect l="l" t="t" r="r" b="b"/>
            <a:pathLst>
              <a:path w="3147991" h="3171779">
                <a:moveTo>
                  <a:pt x="3147991" y="0"/>
                </a:moveTo>
                <a:lnTo>
                  <a:pt x="0" y="0"/>
                </a:lnTo>
                <a:lnTo>
                  <a:pt x="0" y="3171779"/>
                </a:lnTo>
                <a:lnTo>
                  <a:pt x="3147991" y="3171779"/>
                </a:lnTo>
                <a:lnTo>
                  <a:pt x="31479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TextBox 7"/>
          <p:cNvSpPr txBox="1"/>
          <p:nvPr/>
        </p:nvSpPr>
        <p:spPr>
          <a:xfrm>
            <a:off x="3492354" y="2938441"/>
            <a:ext cx="11303292" cy="367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00"/>
              </a:lnSpc>
              <a:spcBef>
                <a:spcPct val="0"/>
              </a:spcBef>
            </a:pPr>
            <a:r>
              <a:rPr lang="en-US" sz="10500">
                <a:solidFill>
                  <a:srgbClr val="723D2A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El reino de los humildes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347248" y="7329749"/>
            <a:ext cx="9593504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 b="1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Programa de Escuela Sabática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347248" y="9229725"/>
            <a:ext cx="9593504" cy="240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>
                    <a:alpha val="31765"/>
                  </a:srgbClr>
                </a:solidFill>
                <a:latin typeface="Public Sans"/>
                <a:ea typeface="Public Sans"/>
                <a:cs typeface="Public Sans"/>
                <a:sym typeface="Public Sans"/>
              </a:rPr>
              <a:t>recursos-biblicos.com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029709"/>
            <a:ext cx="2407681" cy="3257291"/>
          </a:xfrm>
          <a:custGeom>
            <a:avLst/>
            <a:gdLst/>
            <a:ahLst/>
            <a:cxnLst/>
            <a:rect l="l" t="t" r="r" b="b"/>
            <a:pathLst>
              <a:path w="2407681" h="3257291">
                <a:moveTo>
                  <a:pt x="0" y="0"/>
                </a:moveTo>
                <a:lnTo>
                  <a:pt x="2407681" y="0"/>
                </a:lnTo>
                <a:lnTo>
                  <a:pt x="2407681" y="3257291"/>
                </a:lnTo>
                <a:lnTo>
                  <a:pt x="0" y="32572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TextBox 3"/>
          <p:cNvSpPr txBox="1"/>
          <p:nvPr/>
        </p:nvSpPr>
        <p:spPr>
          <a:xfrm>
            <a:off x="2660380" y="2437711"/>
            <a:ext cx="12967239" cy="4930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En Filipenses 1: 15-18, Pablo menciona que algunos predicaban a Cristo por envidia o contienda. Sin embargo, en vez de presentarse como el modelo de predicación, él se regocija de que Cristo sea proclamado. Esa actitud revela una humildad profunda: lo importante no es el mensajero, sino el mensaje. En la vida cristiana, muchas veces nos toca alegrarnos por el bien que otros hacen, aunque nosotros no seamos reconocidos.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347248" y="9229725"/>
            <a:ext cx="9593504" cy="240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>
                    <a:alpha val="31765"/>
                  </a:srgbClr>
                </a:solidFill>
                <a:latin typeface="Public Sans"/>
                <a:ea typeface="Public Sans"/>
                <a:cs typeface="Public Sans"/>
                <a:sym typeface="Public Sans"/>
              </a:rPr>
              <a:t>recursos-biblicos.com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21846" cy="8229600"/>
            <a:chOff x="0" y="0"/>
            <a:chExt cx="4272420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2420" cy="2167467"/>
            </a:xfrm>
            <a:custGeom>
              <a:avLst/>
              <a:gdLst/>
              <a:ahLst/>
              <a:cxnLst/>
              <a:rect l="l" t="t" r="r" b="b"/>
              <a:pathLst>
                <a:path w="4272420" h="2167467">
                  <a:moveTo>
                    <a:pt x="23863" y="0"/>
                  </a:moveTo>
                  <a:lnTo>
                    <a:pt x="4248558" y="0"/>
                  </a:lnTo>
                  <a:cubicBezTo>
                    <a:pt x="4261736" y="0"/>
                    <a:pt x="4272420" y="10684"/>
                    <a:pt x="4272420" y="23863"/>
                  </a:cubicBezTo>
                  <a:lnTo>
                    <a:pt x="4272420" y="2143604"/>
                  </a:lnTo>
                  <a:cubicBezTo>
                    <a:pt x="4272420" y="2156783"/>
                    <a:pt x="4261736" y="2167467"/>
                    <a:pt x="4248558" y="2167467"/>
                  </a:cubicBezTo>
                  <a:lnTo>
                    <a:pt x="23863" y="2167467"/>
                  </a:lnTo>
                  <a:cubicBezTo>
                    <a:pt x="10684" y="2167467"/>
                    <a:pt x="0" y="2156783"/>
                    <a:pt x="0" y="2143604"/>
                  </a:cubicBezTo>
                  <a:lnTo>
                    <a:pt x="0" y="23863"/>
                  </a:lnTo>
                  <a:cubicBezTo>
                    <a:pt x="0" y="10684"/>
                    <a:pt x="10684" y="0"/>
                    <a:pt x="23863" y="0"/>
                  </a:cubicBezTo>
                  <a:close/>
                </a:path>
              </a:pathLst>
            </a:custGeom>
            <a:solidFill>
              <a:srgbClr val="E6D7CE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272420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046302" y="0"/>
            <a:ext cx="2241698" cy="2258638"/>
          </a:xfrm>
          <a:custGeom>
            <a:avLst/>
            <a:gdLst/>
            <a:ahLst/>
            <a:cxnLst/>
            <a:rect l="l" t="t" r="r" b="b"/>
            <a:pathLst>
              <a:path w="2241698" h="2258638">
                <a:moveTo>
                  <a:pt x="0" y="0"/>
                </a:moveTo>
                <a:lnTo>
                  <a:pt x="2241698" y="0"/>
                </a:lnTo>
                <a:lnTo>
                  <a:pt x="2241698" y="2258638"/>
                </a:lnTo>
                <a:lnTo>
                  <a:pt x="0" y="22586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Freeform 6"/>
          <p:cNvSpPr/>
          <p:nvPr/>
        </p:nvSpPr>
        <p:spPr>
          <a:xfrm flipH="1">
            <a:off x="0" y="8028362"/>
            <a:ext cx="2241698" cy="2258638"/>
          </a:xfrm>
          <a:custGeom>
            <a:avLst/>
            <a:gdLst/>
            <a:ahLst/>
            <a:cxnLst/>
            <a:rect l="l" t="t" r="r" b="b"/>
            <a:pathLst>
              <a:path w="2241698" h="2258638">
                <a:moveTo>
                  <a:pt x="2241698" y="0"/>
                </a:moveTo>
                <a:lnTo>
                  <a:pt x="0" y="0"/>
                </a:lnTo>
                <a:lnTo>
                  <a:pt x="0" y="2258638"/>
                </a:lnTo>
                <a:lnTo>
                  <a:pt x="2241698" y="2258638"/>
                </a:lnTo>
                <a:lnTo>
                  <a:pt x="224169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Freeform 7"/>
          <p:cNvSpPr/>
          <p:nvPr/>
        </p:nvSpPr>
        <p:spPr>
          <a:xfrm>
            <a:off x="5996892" y="4949074"/>
            <a:ext cx="6285461" cy="3384479"/>
          </a:xfrm>
          <a:custGeom>
            <a:avLst/>
            <a:gdLst/>
            <a:ahLst/>
            <a:cxnLst/>
            <a:rect l="l" t="t" r="r" b="b"/>
            <a:pathLst>
              <a:path w="6285461" h="3384479">
                <a:moveTo>
                  <a:pt x="0" y="0"/>
                </a:moveTo>
                <a:lnTo>
                  <a:pt x="6285461" y="0"/>
                </a:lnTo>
                <a:lnTo>
                  <a:pt x="6285461" y="3384479"/>
                </a:lnTo>
                <a:lnTo>
                  <a:pt x="0" y="33844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Freeform 8"/>
          <p:cNvSpPr/>
          <p:nvPr/>
        </p:nvSpPr>
        <p:spPr>
          <a:xfrm rot="1532310">
            <a:off x="13289607" y="3650498"/>
            <a:ext cx="2756694" cy="3545587"/>
          </a:xfrm>
          <a:custGeom>
            <a:avLst/>
            <a:gdLst/>
            <a:ahLst/>
            <a:cxnLst/>
            <a:rect l="l" t="t" r="r" b="b"/>
            <a:pathLst>
              <a:path w="2756694" h="3545587">
                <a:moveTo>
                  <a:pt x="0" y="0"/>
                </a:moveTo>
                <a:lnTo>
                  <a:pt x="2756695" y="0"/>
                </a:lnTo>
                <a:lnTo>
                  <a:pt x="2756695" y="3545587"/>
                </a:lnTo>
                <a:lnTo>
                  <a:pt x="0" y="35455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TextBox 9"/>
          <p:cNvSpPr txBox="1"/>
          <p:nvPr/>
        </p:nvSpPr>
        <p:spPr>
          <a:xfrm>
            <a:off x="5473470" y="1919812"/>
            <a:ext cx="7332305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b="1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Informe Misionero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744915" y="3574298"/>
            <a:ext cx="6789416" cy="67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“Yo no soy un fracasado”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347248" y="9229725"/>
            <a:ext cx="9593504" cy="240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>
                    <a:alpha val="31765"/>
                  </a:srgbClr>
                </a:solidFill>
                <a:latin typeface="Public Sans"/>
                <a:ea typeface="Public Sans"/>
                <a:cs typeface="Public Sans"/>
                <a:sym typeface="Public Sans"/>
              </a:rPr>
              <a:t>recursos-biblicos.com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029709"/>
            <a:ext cx="2407681" cy="3257291"/>
          </a:xfrm>
          <a:custGeom>
            <a:avLst/>
            <a:gdLst/>
            <a:ahLst/>
            <a:cxnLst/>
            <a:rect l="l" t="t" r="r" b="b"/>
            <a:pathLst>
              <a:path w="2407681" h="3257291">
                <a:moveTo>
                  <a:pt x="0" y="0"/>
                </a:moveTo>
                <a:lnTo>
                  <a:pt x="2407681" y="0"/>
                </a:lnTo>
                <a:lnTo>
                  <a:pt x="2407681" y="3257291"/>
                </a:lnTo>
                <a:lnTo>
                  <a:pt x="0" y="32572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TextBox 3"/>
          <p:cNvSpPr txBox="1"/>
          <p:nvPr/>
        </p:nvSpPr>
        <p:spPr>
          <a:xfrm>
            <a:off x="2660380" y="2437711"/>
            <a:ext cx="12967239" cy="4930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En su lista de virtudes del «nuevo hombre» de Colosenses 3: 12, Pablo incluye la humildad como una prenda que debemos vestir intencionalmente. Es decir, no surge automáticamente: requiere decisión, práctica y dependencia del Espíritu. Mientras el mundo premia la autosuficiencia, el cristiano está llamado a cultivar una actitud de mansedumbre y humildad que refleje el carácter de Cristo.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347248" y="9229725"/>
            <a:ext cx="9593504" cy="240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>
                    <a:alpha val="31765"/>
                  </a:srgbClr>
                </a:solidFill>
                <a:latin typeface="Public Sans"/>
                <a:ea typeface="Public Sans"/>
                <a:cs typeface="Public Sans"/>
                <a:sym typeface="Public Sans"/>
              </a:rPr>
              <a:t>recursos-biblicos.com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21846" cy="8229600"/>
            <a:chOff x="0" y="0"/>
            <a:chExt cx="4272420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2420" cy="2167467"/>
            </a:xfrm>
            <a:custGeom>
              <a:avLst/>
              <a:gdLst/>
              <a:ahLst/>
              <a:cxnLst/>
              <a:rect l="l" t="t" r="r" b="b"/>
              <a:pathLst>
                <a:path w="4272420" h="2167467">
                  <a:moveTo>
                    <a:pt x="23863" y="0"/>
                  </a:moveTo>
                  <a:lnTo>
                    <a:pt x="4248558" y="0"/>
                  </a:lnTo>
                  <a:cubicBezTo>
                    <a:pt x="4261736" y="0"/>
                    <a:pt x="4272420" y="10684"/>
                    <a:pt x="4272420" y="23863"/>
                  </a:cubicBezTo>
                  <a:lnTo>
                    <a:pt x="4272420" y="2143604"/>
                  </a:lnTo>
                  <a:cubicBezTo>
                    <a:pt x="4272420" y="2156783"/>
                    <a:pt x="4261736" y="2167467"/>
                    <a:pt x="4248558" y="2167467"/>
                  </a:cubicBezTo>
                  <a:lnTo>
                    <a:pt x="23863" y="2167467"/>
                  </a:lnTo>
                  <a:cubicBezTo>
                    <a:pt x="10684" y="2167467"/>
                    <a:pt x="0" y="2156783"/>
                    <a:pt x="0" y="2143604"/>
                  </a:cubicBezTo>
                  <a:lnTo>
                    <a:pt x="0" y="23863"/>
                  </a:lnTo>
                  <a:cubicBezTo>
                    <a:pt x="0" y="10684"/>
                    <a:pt x="10684" y="0"/>
                    <a:pt x="23863" y="0"/>
                  </a:cubicBezTo>
                  <a:close/>
                </a:path>
              </a:pathLst>
            </a:custGeom>
            <a:solidFill>
              <a:srgbClr val="E6D7CE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272420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046302" y="0"/>
            <a:ext cx="2241698" cy="2258638"/>
          </a:xfrm>
          <a:custGeom>
            <a:avLst/>
            <a:gdLst/>
            <a:ahLst/>
            <a:cxnLst/>
            <a:rect l="l" t="t" r="r" b="b"/>
            <a:pathLst>
              <a:path w="2241698" h="2258638">
                <a:moveTo>
                  <a:pt x="0" y="0"/>
                </a:moveTo>
                <a:lnTo>
                  <a:pt x="2241698" y="0"/>
                </a:lnTo>
                <a:lnTo>
                  <a:pt x="2241698" y="2258638"/>
                </a:lnTo>
                <a:lnTo>
                  <a:pt x="0" y="22586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Freeform 6"/>
          <p:cNvSpPr/>
          <p:nvPr/>
        </p:nvSpPr>
        <p:spPr>
          <a:xfrm flipH="1">
            <a:off x="0" y="8028362"/>
            <a:ext cx="2241698" cy="2258638"/>
          </a:xfrm>
          <a:custGeom>
            <a:avLst/>
            <a:gdLst/>
            <a:ahLst/>
            <a:cxnLst/>
            <a:rect l="l" t="t" r="r" b="b"/>
            <a:pathLst>
              <a:path w="2241698" h="2258638">
                <a:moveTo>
                  <a:pt x="2241698" y="0"/>
                </a:moveTo>
                <a:lnTo>
                  <a:pt x="0" y="0"/>
                </a:lnTo>
                <a:lnTo>
                  <a:pt x="0" y="2258638"/>
                </a:lnTo>
                <a:lnTo>
                  <a:pt x="2241698" y="2258638"/>
                </a:lnTo>
                <a:lnTo>
                  <a:pt x="224169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Freeform 7"/>
          <p:cNvSpPr/>
          <p:nvPr/>
        </p:nvSpPr>
        <p:spPr>
          <a:xfrm>
            <a:off x="7557235" y="4770524"/>
            <a:ext cx="2571437" cy="4062871"/>
          </a:xfrm>
          <a:custGeom>
            <a:avLst/>
            <a:gdLst/>
            <a:ahLst/>
            <a:cxnLst/>
            <a:rect l="l" t="t" r="r" b="b"/>
            <a:pathLst>
              <a:path w="2571437" h="4062871">
                <a:moveTo>
                  <a:pt x="0" y="0"/>
                </a:moveTo>
                <a:lnTo>
                  <a:pt x="2571437" y="0"/>
                </a:lnTo>
                <a:lnTo>
                  <a:pt x="2571437" y="4062870"/>
                </a:lnTo>
                <a:lnTo>
                  <a:pt x="0" y="40628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TextBox 8"/>
          <p:cNvSpPr txBox="1"/>
          <p:nvPr/>
        </p:nvSpPr>
        <p:spPr>
          <a:xfrm>
            <a:off x="5473470" y="1919812"/>
            <a:ext cx="7332305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b="1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Nuevo Horizonte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60380" y="3723593"/>
            <a:ext cx="12967239" cy="702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Mejoramiento: “La prioridad de Dios o la tuya”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347248" y="9229725"/>
            <a:ext cx="9593504" cy="240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>
                    <a:alpha val="31765"/>
                  </a:srgbClr>
                </a:solidFill>
                <a:latin typeface="Public Sans"/>
                <a:ea typeface="Public Sans"/>
                <a:cs typeface="Public Sans"/>
                <a:sym typeface="Public Sans"/>
              </a:rPr>
              <a:t>recursos-biblicos.com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461431"/>
            <a:ext cx="2429236" cy="3825569"/>
          </a:xfrm>
          <a:custGeom>
            <a:avLst/>
            <a:gdLst/>
            <a:ahLst/>
            <a:cxnLst/>
            <a:rect l="l" t="t" r="r" b="b"/>
            <a:pathLst>
              <a:path w="2429236" h="3825569">
                <a:moveTo>
                  <a:pt x="0" y="0"/>
                </a:moveTo>
                <a:lnTo>
                  <a:pt x="2429236" y="0"/>
                </a:lnTo>
                <a:lnTo>
                  <a:pt x="2429236" y="3825569"/>
                </a:lnTo>
                <a:lnTo>
                  <a:pt x="0" y="38255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2429236" cy="3825569"/>
          </a:xfrm>
          <a:custGeom>
            <a:avLst/>
            <a:gdLst/>
            <a:ahLst/>
            <a:cxnLst/>
            <a:rect l="l" t="t" r="r" b="b"/>
            <a:pathLst>
              <a:path w="2429236" h="3825569">
                <a:moveTo>
                  <a:pt x="0" y="0"/>
                </a:moveTo>
                <a:lnTo>
                  <a:pt x="2429236" y="0"/>
                </a:lnTo>
                <a:lnTo>
                  <a:pt x="2429236" y="3825569"/>
                </a:lnTo>
                <a:lnTo>
                  <a:pt x="0" y="38255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" name="Freeform 4"/>
          <p:cNvSpPr/>
          <p:nvPr/>
        </p:nvSpPr>
        <p:spPr>
          <a:xfrm>
            <a:off x="0" y="2600363"/>
            <a:ext cx="2429236" cy="4457315"/>
          </a:xfrm>
          <a:custGeom>
            <a:avLst/>
            <a:gdLst/>
            <a:ahLst/>
            <a:cxnLst/>
            <a:rect l="l" t="t" r="r" b="b"/>
            <a:pathLst>
              <a:path w="2429236" h="4457315">
                <a:moveTo>
                  <a:pt x="0" y="0"/>
                </a:moveTo>
                <a:lnTo>
                  <a:pt x="2429236" y="0"/>
                </a:lnTo>
                <a:lnTo>
                  <a:pt x="2429236" y="4457315"/>
                </a:lnTo>
                <a:lnTo>
                  <a:pt x="0" y="44573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/>
          <p:cNvSpPr txBox="1"/>
          <p:nvPr/>
        </p:nvSpPr>
        <p:spPr>
          <a:xfrm>
            <a:off x="3552484" y="2644775"/>
            <a:ext cx="12967239" cy="4930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En Colosenses 2: 18, 23, Pablo advierte contra quienes aparentaban humildad, pero en realidad se exaltaban con visiones o reglas humanas. Esta «humildad fingida» puede ser más peligrosa que el orgullo abierto, porque se disfraza de espiritualidad. La humildad genuina no busca impresionar ni controlar; fluye de una relación sincera con Cristo. Es mejor una obediencia sencilla que una religiosidad que alimenta el ego.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347248" y="9229725"/>
            <a:ext cx="9593504" cy="240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>
                    <a:alpha val="31765"/>
                  </a:srgbClr>
                </a:solidFill>
                <a:latin typeface="Public Sans"/>
                <a:ea typeface="Public Sans"/>
                <a:cs typeface="Public Sans"/>
                <a:sym typeface="Public Sans"/>
              </a:rPr>
              <a:t>recursos-biblicos.com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21846" cy="8229600"/>
            <a:chOff x="0" y="0"/>
            <a:chExt cx="4272420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2420" cy="2167467"/>
            </a:xfrm>
            <a:custGeom>
              <a:avLst/>
              <a:gdLst/>
              <a:ahLst/>
              <a:cxnLst/>
              <a:rect l="l" t="t" r="r" b="b"/>
              <a:pathLst>
                <a:path w="4272420" h="2167467">
                  <a:moveTo>
                    <a:pt x="23863" y="0"/>
                  </a:moveTo>
                  <a:lnTo>
                    <a:pt x="4248558" y="0"/>
                  </a:lnTo>
                  <a:cubicBezTo>
                    <a:pt x="4261736" y="0"/>
                    <a:pt x="4272420" y="10684"/>
                    <a:pt x="4272420" y="23863"/>
                  </a:cubicBezTo>
                  <a:lnTo>
                    <a:pt x="4272420" y="2143604"/>
                  </a:lnTo>
                  <a:cubicBezTo>
                    <a:pt x="4272420" y="2156783"/>
                    <a:pt x="4261736" y="2167467"/>
                    <a:pt x="4248558" y="2167467"/>
                  </a:cubicBezTo>
                  <a:lnTo>
                    <a:pt x="23863" y="2167467"/>
                  </a:lnTo>
                  <a:cubicBezTo>
                    <a:pt x="10684" y="2167467"/>
                    <a:pt x="0" y="2156783"/>
                    <a:pt x="0" y="2143604"/>
                  </a:cubicBezTo>
                  <a:lnTo>
                    <a:pt x="0" y="23863"/>
                  </a:lnTo>
                  <a:cubicBezTo>
                    <a:pt x="0" y="10684"/>
                    <a:pt x="10684" y="0"/>
                    <a:pt x="23863" y="0"/>
                  </a:cubicBezTo>
                  <a:close/>
                </a:path>
              </a:pathLst>
            </a:custGeom>
            <a:solidFill>
              <a:srgbClr val="E6D7CE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272420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5400000" flipV="1">
            <a:off x="16229676" y="-7781"/>
            <a:ext cx="2059249" cy="2074810"/>
          </a:xfrm>
          <a:custGeom>
            <a:avLst/>
            <a:gdLst/>
            <a:ahLst/>
            <a:cxnLst/>
            <a:rect l="l" t="t" r="r" b="b"/>
            <a:pathLst>
              <a:path w="2059249" h="2074810">
                <a:moveTo>
                  <a:pt x="0" y="2074810"/>
                </a:moveTo>
                <a:lnTo>
                  <a:pt x="2059248" y="2074810"/>
                </a:lnTo>
                <a:lnTo>
                  <a:pt x="2059248" y="0"/>
                </a:lnTo>
                <a:lnTo>
                  <a:pt x="0" y="0"/>
                </a:lnTo>
                <a:lnTo>
                  <a:pt x="0" y="207481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Freeform 6"/>
          <p:cNvSpPr/>
          <p:nvPr/>
        </p:nvSpPr>
        <p:spPr>
          <a:xfrm rot="-5400000">
            <a:off x="7781" y="-8705"/>
            <a:ext cx="2059249" cy="2074810"/>
          </a:xfrm>
          <a:custGeom>
            <a:avLst/>
            <a:gdLst/>
            <a:ahLst/>
            <a:cxnLst/>
            <a:rect l="l" t="t" r="r" b="b"/>
            <a:pathLst>
              <a:path w="2059249" h="2074810">
                <a:moveTo>
                  <a:pt x="0" y="0"/>
                </a:moveTo>
                <a:lnTo>
                  <a:pt x="2059248" y="0"/>
                </a:lnTo>
                <a:lnTo>
                  <a:pt x="2059248" y="2074810"/>
                </a:lnTo>
                <a:lnTo>
                  <a:pt x="0" y="2074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Freeform 7"/>
          <p:cNvSpPr/>
          <p:nvPr/>
        </p:nvSpPr>
        <p:spPr>
          <a:xfrm>
            <a:off x="7451011" y="5469793"/>
            <a:ext cx="3385978" cy="3788507"/>
          </a:xfrm>
          <a:custGeom>
            <a:avLst/>
            <a:gdLst/>
            <a:ahLst/>
            <a:cxnLst/>
            <a:rect l="l" t="t" r="r" b="b"/>
            <a:pathLst>
              <a:path w="3385978" h="3788507">
                <a:moveTo>
                  <a:pt x="0" y="0"/>
                </a:moveTo>
                <a:lnTo>
                  <a:pt x="3385978" y="0"/>
                </a:lnTo>
                <a:lnTo>
                  <a:pt x="3385978" y="3788507"/>
                </a:lnTo>
                <a:lnTo>
                  <a:pt x="0" y="37885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TextBox 8"/>
          <p:cNvSpPr txBox="1"/>
          <p:nvPr/>
        </p:nvSpPr>
        <p:spPr>
          <a:xfrm>
            <a:off x="5107182" y="2856980"/>
            <a:ext cx="8073636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b="1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Informe Secretarial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347248" y="9229725"/>
            <a:ext cx="9593504" cy="240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>
                    <a:alpha val="31765"/>
                  </a:srgbClr>
                </a:solidFill>
                <a:latin typeface="Public Sans"/>
                <a:ea typeface="Public Sans"/>
                <a:cs typeface="Public Sans"/>
                <a:sym typeface="Public Sans"/>
              </a:rPr>
              <a:t>recursos-biblicos.com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21846" cy="8229600"/>
            <a:chOff x="0" y="0"/>
            <a:chExt cx="4272420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2420" cy="2167467"/>
            </a:xfrm>
            <a:custGeom>
              <a:avLst/>
              <a:gdLst/>
              <a:ahLst/>
              <a:cxnLst/>
              <a:rect l="l" t="t" r="r" b="b"/>
              <a:pathLst>
                <a:path w="4272420" h="2167467">
                  <a:moveTo>
                    <a:pt x="23863" y="0"/>
                  </a:moveTo>
                  <a:lnTo>
                    <a:pt x="4248558" y="0"/>
                  </a:lnTo>
                  <a:cubicBezTo>
                    <a:pt x="4261736" y="0"/>
                    <a:pt x="4272420" y="10684"/>
                    <a:pt x="4272420" y="23863"/>
                  </a:cubicBezTo>
                  <a:lnTo>
                    <a:pt x="4272420" y="2143604"/>
                  </a:lnTo>
                  <a:cubicBezTo>
                    <a:pt x="4272420" y="2156783"/>
                    <a:pt x="4261736" y="2167467"/>
                    <a:pt x="4248558" y="2167467"/>
                  </a:cubicBezTo>
                  <a:lnTo>
                    <a:pt x="23863" y="2167467"/>
                  </a:lnTo>
                  <a:cubicBezTo>
                    <a:pt x="10684" y="2167467"/>
                    <a:pt x="0" y="2156783"/>
                    <a:pt x="0" y="2143604"/>
                  </a:cubicBezTo>
                  <a:lnTo>
                    <a:pt x="0" y="23863"/>
                  </a:lnTo>
                  <a:cubicBezTo>
                    <a:pt x="0" y="10684"/>
                    <a:pt x="10684" y="0"/>
                    <a:pt x="23863" y="0"/>
                  </a:cubicBezTo>
                  <a:close/>
                </a:path>
              </a:pathLst>
            </a:custGeom>
            <a:solidFill>
              <a:srgbClr val="E6D7CE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272420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046302" y="0"/>
            <a:ext cx="2241698" cy="2258638"/>
          </a:xfrm>
          <a:custGeom>
            <a:avLst/>
            <a:gdLst/>
            <a:ahLst/>
            <a:cxnLst/>
            <a:rect l="l" t="t" r="r" b="b"/>
            <a:pathLst>
              <a:path w="2241698" h="2258638">
                <a:moveTo>
                  <a:pt x="0" y="0"/>
                </a:moveTo>
                <a:lnTo>
                  <a:pt x="2241698" y="0"/>
                </a:lnTo>
                <a:lnTo>
                  <a:pt x="2241698" y="2258638"/>
                </a:lnTo>
                <a:lnTo>
                  <a:pt x="0" y="22586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Freeform 6"/>
          <p:cNvSpPr/>
          <p:nvPr/>
        </p:nvSpPr>
        <p:spPr>
          <a:xfrm flipH="1">
            <a:off x="0" y="8028362"/>
            <a:ext cx="2241698" cy="2258638"/>
          </a:xfrm>
          <a:custGeom>
            <a:avLst/>
            <a:gdLst/>
            <a:ahLst/>
            <a:cxnLst/>
            <a:rect l="l" t="t" r="r" b="b"/>
            <a:pathLst>
              <a:path w="2241698" h="2258638">
                <a:moveTo>
                  <a:pt x="2241698" y="0"/>
                </a:moveTo>
                <a:lnTo>
                  <a:pt x="0" y="0"/>
                </a:lnTo>
                <a:lnTo>
                  <a:pt x="0" y="2258638"/>
                </a:lnTo>
                <a:lnTo>
                  <a:pt x="2241698" y="2258638"/>
                </a:lnTo>
                <a:lnTo>
                  <a:pt x="224169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Freeform 7"/>
          <p:cNvSpPr/>
          <p:nvPr/>
        </p:nvSpPr>
        <p:spPr>
          <a:xfrm>
            <a:off x="6126646" y="5633948"/>
            <a:ext cx="6034707" cy="3523733"/>
          </a:xfrm>
          <a:custGeom>
            <a:avLst/>
            <a:gdLst/>
            <a:ahLst/>
            <a:cxnLst/>
            <a:rect l="l" t="t" r="r" b="b"/>
            <a:pathLst>
              <a:path w="6034707" h="3523733">
                <a:moveTo>
                  <a:pt x="0" y="0"/>
                </a:moveTo>
                <a:lnTo>
                  <a:pt x="6034708" y="0"/>
                </a:lnTo>
                <a:lnTo>
                  <a:pt x="6034708" y="3523733"/>
                </a:lnTo>
                <a:lnTo>
                  <a:pt x="0" y="35237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TextBox 8"/>
          <p:cNvSpPr txBox="1"/>
          <p:nvPr/>
        </p:nvSpPr>
        <p:spPr>
          <a:xfrm>
            <a:off x="5473470" y="1919812"/>
            <a:ext cx="8003200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b="1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Tiempo de la Lección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60380" y="3723593"/>
            <a:ext cx="12967239" cy="1835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Esta semana estuvimos estudiando «La unidad por la humildad», la maravillosa lección de vida que Cristo da a su iglesia a través de su sacrificio en la cruz.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347248" y="9229725"/>
            <a:ext cx="9593504" cy="240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>
                    <a:alpha val="31765"/>
                  </a:srgbClr>
                </a:solidFill>
                <a:latin typeface="Public Sans"/>
                <a:ea typeface="Public Sans"/>
                <a:cs typeface="Public Sans"/>
                <a:sym typeface="Public Sans"/>
              </a:rPr>
              <a:t>recursos-biblicos.com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064412"/>
            <a:ext cx="2548530" cy="3222588"/>
          </a:xfrm>
          <a:custGeom>
            <a:avLst/>
            <a:gdLst/>
            <a:ahLst/>
            <a:cxnLst/>
            <a:rect l="l" t="t" r="r" b="b"/>
            <a:pathLst>
              <a:path w="2548530" h="3222588">
                <a:moveTo>
                  <a:pt x="0" y="0"/>
                </a:moveTo>
                <a:lnTo>
                  <a:pt x="2548530" y="0"/>
                </a:lnTo>
                <a:lnTo>
                  <a:pt x="2548530" y="3222588"/>
                </a:lnTo>
                <a:lnTo>
                  <a:pt x="0" y="3222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/>
          <p:cNvSpPr/>
          <p:nvPr/>
        </p:nvSpPr>
        <p:spPr>
          <a:xfrm rot="-5400000">
            <a:off x="16352504" y="-130815"/>
            <a:ext cx="1290331" cy="2580662"/>
          </a:xfrm>
          <a:custGeom>
            <a:avLst/>
            <a:gdLst/>
            <a:ahLst/>
            <a:cxnLst/>
            <a:rect l="l" t="t" r="r" b="b"/>
            <a:pathLst>
              <a:path w="1290331" h="2580662">
                <a:moveTo>
                  <a:pt x="0" y="0"/>
                </a:moveTo>
                <a:lnTo>
                  <a:pt x="1290331" y="0"/>
                </a:lnTo>
                <a:lnTo>
                  <a:pt x="1290331" y="2580661"/>
                </a:lnTo>
                <a:lnTo>
                  <a:pt x="0" y="25806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" name="TextBox 4"/>
          <p:cNvSpPr txBox="1"/>
          <p:nvPr/>
        </p:nvSpPr>
        <p:spPr>
          <a:xfrm>
            <a:off x="5554256" y="1223656"/>
            <a:ext cx="7179488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b="1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Conclusión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660380" y="2891362"/>
            <a:ext cx="14337289" cy="6955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La humildad no se logra por técnicas de comportamiento ni por aparentar sencillez; nace de contemplar a Cristo, quien, siendo Rey del universo, se inclinó para lavar pies y morir en una cruz. Pablo entendió que seguir a Jesús no es subir una escalera de prestigio, sino descender con él en servicio, entrega y compasión. Cada uno de los textos de esta mañana nos recuerdan que cuanto más nos acercamos al carácter de Cristo, menos necesidad sentimos de sobresalir o compararnos.</a:t>
            </a:r>
          </a:p>
          <a:p>
            <a:pPr algn="just">
              <a:lnSpc>
                <a:spcPts val="4619"/>
              </a:lnSpc>
              <a:spcBef>
                <a:spcPct val="0"/>
              </a:spcBef>
            </a:pPr>
            <a:endParaRPr lang="en-US" sz="3299">
              <a:solidFill>
                <a:srgbClr val="000000"/>
              </a:solidFill>
              <a:latin typeface="Be Vietnam"/>
              <a:ea typeface="Be Vietnam"/>
              <a:cs typeface="Be Vietnam"/>
              <a:sym typeface="Be Vietnam"/>
            </a:endParaRPr>
          </a:p>
          <a:p>
            <a:pPr algn="just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La humildad es el terreno fértil donde crecen la gracia, la unidad y la misión. Que el mismo sentir que hubo en Cristo esté también en nosotros.</a:t>
            </a:r>
          </a:p>
          <a:p>
            <a:pPr algn="just">
              <a:lnSpc>
                <a:spcPts val="4619"/>
              </a:lnSpc>
              <a:spcBef>
                <a:spcPct val="0"/>
              </a:spcBef>
            </a:pPr>
            <a:endParaRPr lang="en-US" sz="3299">
              <a:solidFill>
                <a:srgbClr val="000000"/>
              </a:solidFill>
              <a:latin typeface="Be Vietnam"/>
              <a:ea typeface="Be Vietnam"/>
              <a:cs typeface="Be Vietnam"/>
              <a:sym typeface="Be Vietnam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347248" y="9229725"/>
            <a:ext cx="9593504" cy="240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>
                    <a:alpha val="31765"/>
                  </a:srgbClr>
                </a:solidFill>
                <a:latin typeface="Public Sans"/>
                <a:ea typeface="Public Sans"/>
                <a:cs typeface="Public Sans"/>
                <a:sym typeface="Public Sans"/>
              </a:rPr>
              <a:t>recursos-biblicos.com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600450"/>
            <a:ext cx="18288000" cy="3086100"/>
            <a:chOff x="0" y="0"/>
            <a:chExt cx="4816593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6D7CE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5236821"/>
            <a:ext cx="3732924" cy="5050179"/>
          </a:xfrm>
          <a:custGeom>
            <a:avLst/>
            <a:gdLst/>
            <a:ahLst/>
            <a:cxnLst/>
            <a:rect l="l" t="t" r="r" b="b"/>
            <a:pathLst>
              <a:path w="3732924" h="5050179">
                <a:moveTo>
                  <a:pt x="0" y="0"/>
                </a:moveTo>
                <a:lnTo>
                  <a:pt x="3732924" y="0"/>
                </a:lnTo>
                <a:lnTo>
                  <a:pt x="3732924" y="5050179"/>
                </a:lnTo>
                <a:lnTo>
                  <a:pt x="0" y="5050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Freeform 6"/>
          <p:cNvSpPr/>
          <p:nvPr/>
        </p:nvSpPr>
        <p:spPr>
          <a:xfrm flipV="1">
            <a:off x="14634188" y="0"/>
            <a:ext cx="3653812" cy="4620204"/>
          </a:xfrm>
          <a:custGeom>
            <a:avLst/>
            <a:gdLst/>
            <a:ahLst/>
            <a:cxnLst/>
            <a:rect l="l" t="t" r="r" b="b"/>
            <a:pathLst>
              <a:path w="3653812" h="4620204">
                <a:moveTo>
                  <a:pt x="0" y="4620204"/>
                </a:moveTo>
                <a:lnTo>
                  <a:pt x="3653812" y="4620204"/>
                </a:lnTo>
                <a:lnTo>
                  <a:pt x="3653812" y="0"/>
                </a:lnTo>
                <a:lnTo>
                  <a:pt x="0" y="0"/>
                </a:lnTo>
                <a:lnTo>
                  <a:pt x="0" y="462020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TextBox 7"/>
          <p:cNvSpPr txBox="1"/>
          <p:nvPr/>
        </p:nvSpPr>
        <p:spPr>
          <a:xfrm>
            <a:off x="5075634" y="4276383"/>
            <a:ext cx="8865118" cy="20167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 dirty="0" err="1">
                <a:solidFill>
                  <a:srgbClr val="000000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Himno</a:t>
            </a:r>
            <a:r>
              <a:rPr lang="en-US" sz="3799" dirty="0">
                <a:solidFill>
                  <a:srgbClr val="000000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 y </a:t>
            </a:r>
            <a:r>
              <a:rPr lang="en-US" sz="3799" dirty="0" err="1">
                <a:solidFill>
                  <a:srgbClr val="000000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Oración</a:t>
            </a:r>
            <a:r>
              <a:rPr lang="en-US" sz="3799" dirty="0">
                <a:solidFill>
                  <a:srgbClr val="000000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 Final</a:t>
            </a:r>
          </a:p>
          <a:p>
            <a:pPr algn="ctr">
              <a:lnSpc>
                <a:spcPts val="4900"/>
              </a:lnSpc>
            </a:pPr>
            <a:endParaRPr lang="en-US" sz="3799" dirty="0">
              <a:solidFill>
                <a:srgbClr val="000000"/>
              </a:solidFill>
              <a:latin typeface="Mochiy Pop One"/>
              <a:ea typeface="Mochiy Pop One"/>
              <a:cs typeface="Mochiy Pop One"/>
              <a:sym typeface="Mochiy Pop One"/>
            </a:endParaRPr>
          </a:p>
          <a:p>
            <a:pPr algn="ctr">
              <a:lnSpc>
                <a:spcPts val="6019"/>
              </a:lnSpc>
            </a:pPr>
            <a:r>
              <a:rPr lang="en-US" sz="4299" dirty="0">
                <a:solidFill>
                  <a:srgbClr val="000000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# 270,  “</a:t>
            </a:r>
            <a:r>
              <a:rPr lang="en-US" sz="4299" dirty="0" err="1">
                <a:solidFill>
                  <a:srgbClr val="000000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Meditar</a:t>
            </a:r>
            <a:r>
              <a:rPr lang="en-US" sz="4299" dirty="0">
                <a:solidFill>
                  <a:srgbClr val="000000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 </a:t>
            </a:r>
            <a:r>
              <a:rPr lang="en-US" sz="4299" dirty="0" err="1">
                <a:solidFill>
                  <a:srgbClr val="000000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en</a:t>
            </a:r>
            <a:r>
              <a:rPr lang="en-US" sz="4299" dirty="0">
                <a:solidFill>
                  <a:srgbClr val="000000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 Jesús”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347248" y="9229725"/>
            <a:ext cx="9593504" cy="240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>
                    <a:alpha val="31765"/>
                  </a:srgbClr>
                </a:solidFill>
                <a:latin typeface="Public Sans"/>
                <a:ea typeface="Public Sans"/>
                <a:cs typeface="Public Sans"/>
                <a:sym typeface="Public Sans"/>
              </a:rPr>
              <a:t>recursos-biblicos.com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064412"/>
            <a:ext cx="2548530" cy="3222588"/>
          </a:xfrm>
          <a:custGeom>
            <a:avLst/>
            <a:gdLst/>
            <a:ahLst/>
            <a:cxnLst/>
            <a:rect l="l" t="t" r="r" b="b"/>
            <a:pathLst>
              <a:path w="2548530" h="3222588">
                <a:moveTo>
                  <a:pt x="0" y="0"/>
                </a:moveTo>
                <a:lnTo>
                  <a:pt x="2548530" y="0"/>
                </a:lnTo>
                <a:lnTo>
                  <a:pt x="2548530" y="3222588"/>
                </a:lnTo>
                <a:lnTo>
                  <a:pt x="0" y="3222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/>
          <p:cNvSpPr/>
          <p:nvPr/>
        </p:nvSpPr>
        <p:spPr>
          <a:xfrm rot="-5400000">
            <a:off x="16352504" y="-130815"/>
            <a:ext cx="1290331" cy="2580662"/>
          </a:xfrm>
          <a:custGeom>
            <a:avLst/>
            <a:gdLst/>
            <a:ahLst/>
            <a:cxnLst/>
            <a:rect l="l" t="t" r="r" b="b"/>
            <a:pathLst>
              <a:path w="1290331" h="2580662">
                <a:moveTo>
                  <a:pt x="0" y="0"/>
                </a:moveTo>
                <a:lnTo>
                  <a:pt x="1290331" y="0"/>
                </a:lnTo>
                <a:lnTo>
                  <a:pt x="1290331" y="2580661"/>
                </a:lnTo>
                <a:lnTo>
                  <a:pt x="0" y="25806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" name="TextBox 4"/>
          <p:cNvSpPr txBox="1"/>
          <p:nvPr/>
        </p:nvSpPr>
        <p:spPr>
          <a:xfrm>
            <a:off x="5554256" y="1919812"/>
            <a:ext cx="7179488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b="1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Introducción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660380" y="3723593"/>
            <a:ext cx="12967239" cy="4311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El mundo de hoy celebra la </a:t>
            </a:r>
            <a:r>
              <a:rPr lang="en-US" sz="3499" b="1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autosuficiencia</a:t>
            </a:r>
            <a:r>
              <a:rPr lang="en-US" sz="3499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, la </a:t>
            </a:r>
            <a:r>
              <a:rPr lang="en-US" sz="3499" b="1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imagen</a:t>
            </a:r>
            <a:r>
              <a:rPr lang="en-US" sz="3499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, el </a:t>
            </a:r>
            <a:r>
              <a:rPr lang="en-US" sz="3499" b="1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estatus </a:t>
            </a:r>
            <a:r>
              <a:rPr lang="en-US" sz="3499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y la </a:t>
            </a:r>
            <a:r>
              <a:rPr lang="en-US" sz="3499" b="1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autopromoción</a:t>
            </a:r>
            <a:r>
              <a:rPr lang="en-US" sz="3499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. Hablar de humildad puede parecer extraño, incluso incómodo. Sin embargo, para el apóstol Pablo, la humildad no era una debilidad ni un simple valor ético: era el camino por excelencia del cristiano. Y más aún, era el carácter mismo de Cristo reflejado en su encarnación, su servicio y su sacrificio.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347248" y="9229725"/>
            <a:ext cx="9593504" cy="240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>
                    <a:alpha val="31765"/>
                  </a:srgbClr>
                </a:solidFill>
                <a:latin typeface="Public Sans"/>
                <a:ea typeface="Public Sans"/>
                <a:cs typeface="Public Sans"/>
                <a:sym typeface="Public Sans"/>
              </a:rPr>
              <a:t>recursos-biblicos.com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064412"/>
            <a:ext cx="2548530" cy="3222588"/>
          </a:xfrm>
          <a:custGeom>
            <a:avLst/>
            <a:gdLst/>
            <a:ahLst/>
            <a:cxnLst/>
            <a:rect l="l" t="t" r="r" b="b"/>
            <a:pathLst>
              <a:path w="2548530" h="3222588">
                <a:moveTo>
                  <a:pt x="0" y="0"/>
                </a:moveTo>
                <a:lnTo>
                  <a:pt x="2548530" y="0"/>
                </a:lnTo>
                <a:lnTo>
                  <a:pt x="2548530" y="3222588"/>
                </a:lnTo>
                <a:lnTo>
                  <a:pt x="0" y="3222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/>
          <p:cNvSpPr/>
          <p:nvPr/>
        </p:nvSpPr>
        <p:spPr>
          <a:xfrm rot="-5400000">
            <a:off x="16352504" y="-130815"/>
            <a:ext cx="1290331" cy="2580662"/>
          </a:xfrm>
          <a:custGeom>
            <a:avLst/>
            <a:gdLst/>
            <a:ahLst/>
            <a:cxnLst/>
            <a:rect l="l" t="t" r="r" b="b"/>
            <a:pathLst>
              <a:path w="1290331" h="2580662">
                <a:moveTo>
                  <a:pt x="0" y="0"/>
                </a:moveTo>
                <a:lnTo>
                  <a:pt x="1290331" y="0"/>
                </a:lnTo>
                <a:lnTo>
                  <a:pt x="1290331" y="2580661"/>
                </a:lnTo>
                <a:lnTo>
                  <a:pt x="0" y="25806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" name="TextBox 4"/>
          <p:cNvSpPr txBox="1"/>
          <p:nvPr/>
        </p:nvSpPr>
        <p:spPr>
          <a:xfrm>
            <a:off x="2660380" y="3080652"/>
            <a:ext cx="12967239" cy="4930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En sus cartas a los filipenses y colosenses, Pablo no solo enseña sobre humildad; la eleva como la </a:t>
            </a:r>
            <a:r>
              <a:rPr lang="en-US" sz="3499" b="1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virtud</a:t>
            </a:r>
            <a:r>
              <a:rPr lang="en-US" sz="3499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 que sostiene la </a:t>
            </a:r>
            <a:r>
              <a:rPr lang="en-US" sz="3499" b="1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unidad</a:t>
            </a:r>
            <a:r>
              <a:rPr lang="en-US" sz="3499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, el </a:t>
            </a:r>
            <a:r>
              <a:rPr lang="en-US" sz="3499" b="1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amor</a:t>
            </a:r>
            <a:r>
              <a:rPr lang="en-US" sz="3499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 y la </a:t>
            </a:r>
            <a:r>
              <a:rPr lang="en-US" sz="3499" b="1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vida </a:t>
            </a:r>
            <a:r>
              <a:rPr lang="en-US" sz="3499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en Cristo. Hoy recorreremos algunos momentos en los escritos paulinos donde la humildad brilla con fuerza. Más que definiciones, encontraremos ejemplos, advertencias y llamados concretos a vivir con una actitud centrada no en el yo, sino en Jesús y en los demás.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347248" y="9229725"/>
            <a:ext cx="9593504" cy="240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>
                    <a:alpha val="31765"/>
                  </a:srgbClr>
                </a:solidFill>
                <a:latin typeface="Public Sans"/>
                <a:ea typeface="Public Sans"/>
                <a:cs typeface="Public Sans"/>
                <a:sym typeface="Public Sans"/>
              </a:rPr>
              <a:t>recursos-biblicos.com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461431"/>
            <a:ext cx="2429236" cy="3825569"/>
          </a:xfrm>
          <a:custGeom>
            <a:avLst/>
            <a:gdLst/>
            <a:ahLst/>
            <a:cxnLst/>
            <a:rect l="l" t="t" r="r" b="b"/>
            <a:pathLst>
              <a:path w="2429236" h="3825569">
                <a:moveTo>
                  <a:pt x="0" y="0"/>
                </a:moveTo>
                <a:lnTo>
                  <a:pt x="2429236" y="0"/>
                </a:lnTo>
                <a:lnTo>
                  <a:pt x="2429236" y="3825569"/>
                </a:lnTo>
                <a:lnTo>
                  <a:pt x="0" y="38255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2429236" cy="3825569"/>
          </a:xfrm>
          <a:custGeom>
            <a:avLst/>
            <a:gdLst/>
            <a:ahLst/>
            <a:cxnLst/>
            <a:rect l="l" t="t" r="r" b="b"/>
            <a:pathLst>
              <a:path w="2429236" h="3825569">
                <a:moveTo>
                  <a:pt x="0" y="0"/>
                </a:moveTo>
                <a:lnTo>
                  <a:pt x="2429236" y="0"/>
                </a:lnTo>
                <a:lnTo>
                  <a:pt x="2429236" y="3825569"/>
                </a:lnTo>
                <a:lnTo>
                  <a:pt x="0" y="38255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" name="Freeform 4"/>
          <p:cNvSpPr/>
          <p:nvPr/>
        </p:nvSpPr>
        <p:spPr>
          <a:xfrm>
            <a:off x="0" y="2600363"/>
            <a:ext cx="2429236" cy="4457315"/>
          </a:xfrm>
          <a:custGeom>
            <a:avLst/>
            <a:gdLst/>
            <a:ahLst/>
            <a:cxnLst/>
            <a:rect l="l" t="t" r="r" b="b"/>
            <a:pathLst>
              <a:path w="2429236" h="4457315">
                <a:moveTo>
                  <a:pt x="0" y="0"/>
                </a:moveTo>
                <a:lnTo>
                  <a:pt x="2429236" y="0"/>
                </a:lnTo>
                <a:lnTo>
                  <a:pt x="2429236" y="4457315"/>
                </a:lnTo>
                <a:lnTo>
                  <a:pt x="0" y="44573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/>
          <p:cNvSpPr txBox="1"/>
          <p:nvPr/>
        </p:nvSpPr>
        <p:spPr>
          <a:xfrm>
            <a:off x="3552484" y="3685876"/>
            <a:ext cx="12967239" cy="4321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En Filipenses 3: 4-8, Pablo enumera sus logros como fariseo, pero luego declara que todo eso lo considera </a:t>
            </a:r>
            <a:r>
              <a:rPr lang="en-US" sz="3500" b="1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«como basura»</a:t>
            </a:r>
            <a:r>
              <a:rPr lang="en-US" sz="3500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 por causa de Cristo. Aquí nos enseña que la verdadera grandeza no consiste en los logros humanos, sino en conocer a Jesús. Esta humildad no es resignación, sino elección voluntaria de poner a Cristo por encima del ego y de los títulos.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492280" y="1787705"/>
            <a:ext cx="5087646" cy="103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b="1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Background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347248" y="9229725"/>
            <a:ext cx="9593504" cy="240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>
                    <a:alpha val="31765"/>
                  </a:srgbClr>
                </a:solidFill>
                <a:latin typeface="Public Sans"/>
                <a:ea typeface="Public Sans"/>
                <a:cs typeface="Public Sans"/>
                <a:sym typeface="Public Sans"/>
              </a:rPr>
              <a:t>recursos-biblicos.com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21846" cy="8229600"/>
            <a:chOff x="0" y="0"/>
            <a:chExt cx="4272420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2420" cy="2167467"/>
            </a:xfrm>
            <a:custGeom>
              <a:avLst/>
              <a:gdLst/>
              <a:ahLst/>
              <a:cxnLst/>
              <a:rect l="l" t="t" r="r" b="b"/>
              <a:pathLst>
                <a:path w="4272420" h="2167467">
                  <a:moveTo>
                    <a:pt x="23863" y="0"/>
                  </a:moveTo>
                  <a:lnTo>
                    <a:pt x="4248558" y="0"/>
                  </a:lnTo>
                  <a:cubicBezTo>
                    <a:pt x="4261736" y="0"/>
                    <a:pt x="4272420" y="10684"/>
                    <a:pt x="4272420" y="23863"/>
                  </a:cubicBezTo>
                  <a:lnTo>
                    <a:pt x="4272420" y="2143604"/>
                  </a:lnTo>
                  <a:cubicBezTo>
                    <a:pt x="4272420" y="2156783"/>
                    <a:pt x="4261736" y="2167467"/>
                    <a:pt x="4248558" y="2167467"/>
                  </a:cubicBezTo>
                  <a:lnTo>
                    <a:pt x="23863" y="2167467"/>
                  </a:lnTo>
                  <a:cubicBezTo>
                    <a:pt x="10684" y="2167467"/>
                    <a:pt x="0" y="2156783"/>
                    <a:pt x="0" y="2143604"/>
                  </a:cubicBezTo>
                  <a:lnTo>
                    <a:pt x="0" y="23863"/>
                  </a:lnTo>
                  <a:cubicBezTo>
                    <a:pt x="0" y="10684"/>
                    <a:pt x="10684" y="0"/>
                    <a:pt x="23863" y="0"/>
                  </a:cubicBezTo>
                  <a:close/>
                </a:path>
              </a:pathLst>
            </a:custGeom>
            <a:solidFill>
              <a:srgbClr val="E6D7CE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272420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5400000" flipH="1">
            <a:off x="7781" y="8219872"/>
            <a:ext cx="2059347" cy="2074909"/>
          </a:xfrm>
          <a:custGeom>
            <a:avLst/>
            <a:gdLst/>
            <a:ahLst/>
            <a:cxnLst/>
            <a:rect l="l" t="t" r="r" b="b"/>
            <a:pathLst>
              <a:path w="2059347" h="2074909">
                <a:moveTo>
                  <a:pt x="2059347" y="0"/>
                </a:moveTo>
                <a:lnTo>
                  <a:pt x="0" y="0"/>
                </a:lnTo>
                <a:lnTo>
                  <a:pt x="0" y="2074909"/>
                </a:lnTo>
                <a:lnTo>
                  <a:pt x="2059347" y="2074909"/>
                </a:lnTo>
                <a:lnTo>
                  <a:pt x="205934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Freeform 6"/>
          <p:cNvSpPr/>
          <p:nvPr/>
        </p:nvSpPr>
        <p:spPr>
          <a:xfrm rot="-5400000" flipV="1">
            <a:off x="16220872" y="-7781"/>
            <a:ext cx="2059347" cy="2074909"/>
          </a:xfrm>
          <a:custGeom>
            <a:avLst/>
            <a:gdLst/>
            <a:ahLst/>
            <a:cxnLst/>
            <a:rect l="l" t="t" r="r" b="b"/>
            <a:pathLst>
              <a:path w="2059347" h="2074909">
                <a:moveTo>
                  <a:pt x="0" y="2074909"/>
                </a:moveTo>
                <a:lnTo>
                  <a:pt x="2059347" y="2074909"/>
                </a:lnTo>
                <a:lnTo>
                  <a:pt x="2059347" y="0"/>
                </a:lnTo>
                <a:lnTo>
                  <a:pt x="0" y="0"/>
                </a:lnTo>
                <a:lnTo>
                  <a:pt x="0" y="207490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Freeform 7"/>
          <p:cNvSpPr/>
          <p:nvPr/>
        </p:nvSpPr>
        <p:spPr>
          <a:xfrm>
            <a:off x="3152373" y="5847064"/>
            <a:ext cx="1571347" cy="1418140"/>
          </a:xfrm>
          <a:custGeom>
            <a:avLst/>
            <a:gdLst/>
            <a:ahLst/>
            <a:cxnLst/>
            <a:rect l="l" t="t" r="r" b="b"/>
            <a:pathLst>
              <a:path w="1571347" h="1418140">
                <a:moveTo>
                  <a:pt x="0" y="0"/>
                </a:moveTo>
                <a:lnTo>
                  <a:pt x="1571347" y="0"/>
                </a:lnTo>
                <a:lnTo>
                  <a:pt x="1571347" y="1418140"/>
                </a:lnTo>
                <a:lnTo>
                  <a:pt x="0" y="14181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TextBox 8"/>
          <p:cNvSpPr txBox="1"/>
          <p:nvPr/>
        </p:nvSpPr>
        <p:spPr>
          <a:xfrm>
            <a:off x="6062425" y="1478285"/>
            <a:ext cx="6154395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b="1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Himno Inicial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358880" y="3610826"/>
            <a:ext cx="12259037" cy="184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Aceptemos hoy el llamado a abandonar nuestro orgullo personal, y contemplemos la humildad de Cristo cantando el himno # 258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358880" y="5989396"/>
            <a:ext cx="12259037" cy="1019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b="1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“Tú dejaste tu trono”</a:t>
            </a:r>
          </a:p>
        </p:txBody>
      </p:sp>
      <p:sp>
        <p:nvSpPr>
          <p:cNvPr id="11" name="Freeform 11"/>
          <p:cNvSpPr/>
          <p:nvPr/>
        </p:nvSpPr>
        <p:spPr>
          <a:xfrm>
            <a:off x="14046570" y="5847064"/>
            <a:ext cx="1571347" cy="1418140"/>
          </a:xfrm>
          <a:custGeom>
            <a:avLst/>
            <a:gdLst/>
            <a:ahLst/>
            <a:cxnLst/>
            <a:rect l="l" t="t" r="r" b="b"/>
            <a:pathLst>
              <a:path w="1571347" h="1418140">
                <a:moveTo>
                  <a:pt x="0" y="0"/>
                </a:moveTo>
                <a:lnTo>
                  <a:pt x="1571346" y="0"/>
                </a:lnTo>
                <a:lnTo>
                  <a:pt x="1571346" y="1418140"/>
                </a:lnTo>
                <a:lnTo>
                  <a:pt x="0" y="14181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2" name="TextBox 12"/>
          <p:cNvSpPr txBox="1"/>
          <p:nvPr/>
        </p:nvSpPr>
        <p:spPr>
          <a:xfrm>
            <a:off x="4347248" y="9229725"/>
            <a:ext cx="9593504" cy="240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>
                    <a:alpha val="31765"/>
                  </a:srgbClr>
                </a:solidFill>
                <a:latin typeface="Public Sans"/>
                <a:ea typeface="Public Sans"/>
                <a:cs typeface="Public Sans"/>
                <a:sym typeface="Public Sans"/>
              </a:rPr>
              <a:t>recursos-biblicos.com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006732"/>
            <a:ext cx="3033640" cy="4280268"/>
          </a:xfrm>
          <a:custGeom>
            <a:avLst/>
            <a:gdLst/>
            <a:ahLst/>
            <a:cxnLst/>
            <a:rect l="l" t="t" r="r" b="b"/>
            <a:pathLst>
              <a:path w="3033640" h="4280268">
                <a:moveTo>
                  <a:pt x="0" y="0"/>
                </a:moveTo>
                <a:lnTo>
                  <a:pt x="3033640" y="0"/>
                </a:lnTo>
                <a:lnTo>
                  <a:pt x="3033640" y="4280268"/>
                </a:lnTo>
                <a:lnTo>
                  <a:pt x="0" y="42802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/>
          <p:cNvSpPr/>
          <p:nvPr/>
        </p:nvSpPr>
        <p:spPr>
          <a:xfrm rot="-5400000">
            <a:off x="16290625" y="-264099"/>
            <a:ext cx="1409151" cy="2585599"/>
          </a:xfrm>
          <a:custGeom>
            <a:avLst/>
            <a:gdLst/>
            <a:ahLst/>
            <a:cxnLst/>
            <a:rect l="l" t="t" r="r" b="b"/>
            <a:pathLst>
              <a:path w="1409151" h="2585599">
                <a:moveTo>
                  <a:pt x="0" y="0"/>
                </a:moveTo>
                <a:lnTo>
                  <a:pt x="1409151" y="0"/>
                </a:lnTo>
                <a:lnTo>
                  <a:pt x="1409151" y="2585598"/>
                </a:lnTo>
                <a:lnTo>
                  <a:pt x="0" y="25855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" name="TextBox 4"/>
          <p:cNvSpPr txBox="1"/>
          <p:nvPr/>
        </p:nvSpPr>
        <p:spPr>
          <a:xfrm>
            <a:off x="3492366" y="2025650"/>
            <a:ext cx="12967239" cy="6169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Pablo presenta la humildad de Cristo como el ejemplo supremo: «se despojó a sí mismo, tomando forma de siervo» y «se humilló a sí mismo, haciéndose obediente hasta la muerte». Jesús, siendo igual a Dios, eligió el camino de la entrega total. Esta visión no solo nos inspira, sino que nos confronta: ¿estamos dispuestos a ceder nuestro «estatus» o nuestras razones por amor a otros? La humildad cristiana no es pensar menos de uno mismo, sino pensar menos en uno mismo. Por eso, postrémonos con humildad ante Dios para orar en este momento.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347248" y="9229725"/>
            <a:ext cx="9593504" cy="240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>
                    <a:alpha val="31765"/>
                  </a:srgbClr>
                </a:solidFill>
                <a:latin typeface="Public Sans"/>
                <a:ea typeface="Public Sans"/>
                <a:cs typeface="Public Sans"/>
                <a:sym typeface="Public Sans"/>
              </a:rPr>
              <a:t>recursos-biblicos.com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21846" cy="8229600"/>
            <a:chOff x="0" y="0"/>
            <a:chExt cx="4272420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2420" cy="2167467"/>
            </a:xfrm>
            <a:custGeom>
              <a:avLst/>
              <a:gdLst/>
              <a:ahLst/>
              <a:cxnLst/>
              <a:rect l="l" t="t" r="r" b="b"/>
              <a:pathLst>
                <a:path w="4272420" h="2167467">
                  <a:moveTo>
                    <a:pt x="23863" y="0"/>
                  </a:moveTo>
                  <a:lnTo>
                    <a:pt x="4248558" y="0"/>
                  </a:lnTo>
                  <a:cubicBezTo>
                    <a:pt x="4261736" y="0"/>
                    <a:pt x="4272420" y="10684"/>
                    <a:pt x="4272420" y="23863"/>
                  </a:cubicBezTo>
                  <a:lnTo>
                    <a:pt x="4272420" y="2143604"/>
                  </a:lnTo>
                  <a:cubicBezTo>
                    <a:pt x="4272420" y="2156783"/>
                    <a:pt x="4261736" y="2167467"/>
                    <a:pt x="4248558" y="2167467"/>
                  </a:cubicBezTo>
                  <a:lnTo>
                    <a:pt x="23863" y="2167467"/>
                  </a:lnTo>
                  <a:cubicBezTo>
                    <a:pt x="10684" y="2167467"/>
                    <a:pt x="0" y="2156783"/>
                    <a:pt x="0" y="2143604"/>
                  </a:cubicBezTo>
                  <a:lnTo>
                    <a:pt x="0" y="23863"/>
                  </a:lnTo>
                  <a:cubicBezTo>
                    <a:pt x="0" y="10684"/>
                    <a:pt x="10684" y="0"/>
                    <a:pt x="23863" y="0"/>
                  </a:cubicBezTo>
                  <a:close/>
                </a:path>
              </a:pathLst>
            </a:custGeom>
            <a:solidFill>
              <a:srgbClr val="E6D7CE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272420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5400000" flipV="1">
            <a:off x="16229676" y="-7781"/>
            <a:ext cx="2059249" cy="2074810"/>
          </a:xfrm>
          <a:custGeom>
            <a:avLst/>
            <a:gdLst/>
            <a:ahLst/>
            <a:cxnLst/>
            <a:rect l="l" t="t" r="r" b="b"/>
            <a:pathLst>
              <a:path w="2059249" h="2074810">
                <a:moveTo>
                  <a:pt x="0" y="2074810"/>
                </a:moveTo>
                <a:lnTo>
                  <a:pt x="2059248" y="2074810"/>
                </a:lnTo>
                <a:lnTo>
                  <a:pt x="2059248" y="0"/>
                </a:lnTo>
                <a:lnTo>
                  <a:pt x="0" y="0"/>
                </a:lnTo>
                <a:lnTo>
                  <a:pt x="0" y="207481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Freeform 6"/>
          <p:cNvSpPr/>
          <p:nvPr/>
        </p:nvSpPr>
        <p:spPr>
          <a:xfrm rot="-5400000">
            <a:off x="7781" y="-8705"/>
            <a:ext cx="2059249" cy="2074810"/>
          </a:xfrm>
          <a:custGeom>
            <a:avLst/>
            <a:gdLst/>
            <a:ahLst/>
            <a:cxnLst/>
            <a:rect l="l" t="t" r="r" b="b"/>
            <a:pathLst>
              <a:path w="2059249" h="2074810">
                <a:moveTo>
                  <a:pt x="0" y="0"/>
                </a:moveTo>
                <a:lnTo>
                  <a:pt x="2059248" y="0"/>
                </a:lnTo>
                <a:lnTo>
                  <a:pt x="2059248" y="2074810"/>
                </a:lnTo>
                <a:lnTo>
                  <a:pt x="0" y="2074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TextBox 7"/>
          <p:cNvSpPr txBox="1"/>
          <p:nvPr/>
        </p:nvSpPr>
        <p:spPr>
          <a:xfrm>
            <a:off x="3961070" y="1935424"/>
            <a:ext cx="9667011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b="1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Lectura Bíblica y Oración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60380" y="3704543"/>
            <a:ext cx="12967239" cy="76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Filipenses 2: 5-8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60380" y="4738687"/>
            <a:ext cx="12967239" cy="3545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«Haya, pues, en vosotros este sentir que hubo también en Cristo Jesús, el cual, siendo en forma de Dios, no estimó el ser igual a Dios como cosa a que aferrarse, sino que se despojó a sí mismo, tomando forma de siervo, hecho semejante a los hombres; 8 y estando en la condición de hombre, se humilló a sí mismo, haciéndose obediente hasta la muerte, y muerte de cruz»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347248" y="9229725"/>
            <a:ext cx="9593504" cy="240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>
                    <a:alpha val="31765"/>
                  </a:srgbClr>
                </a:solidFill>
                <a:latin typeface="Public Sans"/>
                <a:ea typeface="Public Sans"/>
                <a:cs typeface="Public Sans"/>
                <a:sym typeface="Public Sans"/>
              </a:rPr>
              <a:t>recursos-biblicos.com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611582" y="-315436"/>
            <a:ext cx="1465108" cy="2688272"/>
          </a:xfrm>
          <a:custGeom>
            <a:avLst/>
            <a:gdLst/>
            <a:ahLst/>
            <a:cxnLst/>
            <a:rect l="l" t="t" r="r" b="b"/>
            <a:pathLst>
              <a:path w="1465108" h="2688272">
                <a:moveTo>
                  <a:pt x="0" y="0"/>
                </a:moveTo>
                <a:lnTo>
                  <a:pt x="1465108" y="0"/>
                </a:lnTo>
                <a:lnTo>
                  <a:pt x="1465108" y="2688272"/>
                </a:lnTo>
                <a:lnTo>
                  <a:pt x="0" y="26882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/>
          <p:cNvSpPr/>
          <p:nvPr/>
        </p:nvSpPr>
        <p:spPr>
          <a:xfrm rot="-5400000">
            <a:off x="16211310" y="-315436"/>
            <a:ext cx="1465108" cy="2688272"/>
          </a:xfrm>
          <a:custGeom>
            <a:avLst/>
            <a:gdLst/>
            <a:ahLst/>
            <a:cxnLst/>
            <a:rect l="l" t="t" r="r" b="b"/>
            <a:pathLst>
              <a:path w="1465108" h="2688272">
                <a:moveTo>
                  <a:pt x="0" y="0"/>
                </a:moveTo>
                <a:lnTo>
                  <a:pt x="1465108" y="0"/>
                </a:lnTo>
                <a:lnTo>
                  <a:pt x="1465108" y="2688272"/>
                </a:lnTo>
                <a:lnTo>
                  <a:pt x="0" y="26882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" name="Freeform 4"/>
          <p:cNvSpPr/>
          <p:nvPr/>
        </p:nvSpPr>
        <p:spPr>
          <a:xfrm>
            <a:off x="0" y="7447148"/>
            <a:ext cx="2099124" cy="2839852"/>
          </a:xfrm>
          <a:custGeom>
            <a:avLst/>
            <a:gdLst/>
            <a:ahLst/>
            <a:cxnLst/>
            <a:rect l="l" t="t" r="r" b="b"/>
            <a:pathLst>
              <a:path w="2099124" h="2839852">
                <a:moveTo>
                  <a:pt x="0" y="0"/>
                </a:moveTo>
                <a:lnTo>
                  <a:pt x="2099124" y="0"/>
                </a:lnTo>
                <a:lnTo>
                  <a:pt x="2099124" y="2839852"/>
                </a:lnTo>
                <a:lnTo>
                  <a:pt x="0" y="28398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Freeform 5"/>
          <p:cNvSpPr/>
          <p:nvPr/>
        </p:nvSpPr>
        <p:spPr>
          <a:xfrm flipH="1">
            <a:off x="16188876" y="7447148"/>
            <a:ext cx="2099124" cy="2839852"/>
          </a:xfrm>
          <a:custGeom>
            <a:avLst/>
            <a:gdLst/>
            <a:ahLst/>
            <a:cxnLst/>
            <a:rect l="l" t="t" r="r" b="b"/>
            <a:pathLst>
              <a:path w="2099124" h="2839852">
                <a:moveTo>
                  <a:pt x="2099124" y="0"/>
                </a:moveTo>
                <a:lnTo>
                  <a:pt x="0" y="0"/>
                </a:lnTo>
                <a:lnTo>
                  <a:pt x="0" y="2839852"/>
                </a:lnTo>
                <a:lnTo>
                  <a:pt x="2099124" y="2839852"/>
                </a:lnTo>
                <a:lnTo>
                  <a:pt x="209912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TextBox 6"/>
          <p:cNvSpPr txBox="1"/>
          <p:nvPr/>
        </p:nvSpPr>
        <p:spPr>
          <a:xfrm>
            <a:off x="2688272" y="3514450"/>
            <a:ext cx="12967239" cy="4311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En Filipenses 2: 3, 4, Pablo llama a los creyentes a actuar «con humildad, estimando cada uno a los demás como superiores a él mismo». Esta mentalidad rompe con la lógica del orgullo y la competencia. En una cultura centrada en la autoafirmación, el llamado de Pablo es revolucionario: mirar al otro con respeto y valor, sin compararnos ni competir. La humildad se vuelve entonces una forma práctica de amor.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347248" y="9229725"/>
            <a:ext cx="9593504" cy="240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>
                    <a:alpha val="31765"/>
                  </a:srgbClr>
                </a:solidFill>
                <a:latin typeface="Public Sans"/>
                <a:ea typeface="Public Sans"/>
                <a:cs typeface="Public Sans"/>
                <a:sym typeface="Public Sans"/>
              </a:rPr>
              <a:t>recursos-biblicos.com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21846" cy="8229600"/>
            <a:chOff x="0" y="0"/>
            <a:chExt cx="4272420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2420" cy="2167467"/>
            </a:xfrm>
            <a:custGeom>
              <a:avLst/>
              <a:gdLst/>
              <a:ahLst/>
              <a:cxnLst/>
              <a:rect l="l" t="t" r="r" b="b"/>
              <a:pathLst>
                <a:path w="4272420" h="2167467">
                  <a:moveTo>
                    <a:pt x="23863" y="0"/>
                  </a:moveTo>
                  <a:lnTo>
                    <a:pt x="4248558" y="0"/>
                  </a:lnTo>
                  <a:cubicBezTo>
                    <a:pt x="4261736" y="0"/>
                    <a:pt x="4272420" y="10684"/>
                    <a:pt x="4272420" y="23863"/>
                  </a:cubicBezTo>
                  <a:lnTo>
                    <a:pt x="4272420" y="2143604"/>
                  </a:lnTo>
                  <a:cubicBezTo>
                    <a:pt x="4272420" y="2156783"/>
                    <a:pt x="4261736" y="2167467"/>
                    <a:pt x="4248558" y="2167467"/>
                  </a:cubicBezTo>
                  <a:lnTo>
                    <a:pt x="23863" y="2167467"/>
                  </a:lnTo>
                  <a:cubicBezTo>
                    <a:pt x="10684" y="2167467"/>
                    <a:pt x="0" y="2156783"/>
                    <a:pt x="0" y="2143604"/>
                  </a:cubicBezTo>
                  <a:lnTo>
                    <a:pt x="0" y="23863"/>
                  </a:lnTo>
                  <a:cubicBezTo>
                    <a:pt x="0" y="10684"/>
                    <a:pt x="10684" y="0"/>
                    <a:pt x="23863" y="0"/>
                  </a:cubicBezTo>
                  <a:close/>
                </a:path>
              </a:pathLst>
            </a:custGeom>
            <a:solidFill>
              <a:srgbClr val="E6D7CE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272420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046302" y="0"/>
            <a:ext cx="2241698" cy="2258638"/>
          </a:xfrm>
          <a:custGeom>
            <a:avLst/>
            <a:gdLst/>
            <a:ahLst/>
            <a:cxnLst/>
            <a:rect l="l" t="t" r="r" b="b"/>
            <a:pathLst>
              <a:path w="2241698" h="2258638">
                <a:moveTo>
                  <a:pt x="0" y="0"/>
                </a:moveTo>
                <a:lnTo>
                  <a:pt x="2241698" y="0"/>
                </a:lnTo>
                <a:lnTo>
                  <a:pt x="2241698" y="2258638"/>
                </a:lnTo>
                <a:lnTo>
                  <a:pt x="0" y="22586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Freeform 6"/>
          <p:cNvSpPr/>
          <p:nvPr/>
        </p:nvSpPr>
        <p:spPr>
          <a:xfrm flipH="1">
            <a:off x="0" y="8028362"/>
            <a:ext cx="2241698" cy="2258638"/>
          </a:xfrm>
          <a:custGeom>
            <a:avLst/>
            <a:gdLst/>
            <a:ahLst/>
            <a:cxnLst/>
            <a:rect l="l" t="t" r="r" b="b"/>
            <a:pathLst>
              <a:path w="2241698" h="2258638">
                <a:moveTo>
                  <a:pt x="2241698" y="0"/>
                </a:moveTo>
                <a:lnTo>
                  <a:pt x="0" y="0"/>
                </a:lnTo>
                <a:lnTo>
                  <a:pt x="0" y="2258638"/>
                </a:lnTo>
                <a:lnTo>
                  <a:pt x="2241698" y="2258638"/>
                </a:lnTo>
                <a:lnTo>
                  <a:pt x="224169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Freeform 7"/>
          <p:cNvSpPr/>
          <p:nvPr/>
        </p:nvSpPr>
        <p:spPr>
          <a:xfrm>
            <a:off x="1435255" y="1129319"/>
            <a:ext cx="2041359" cy="2336320"/>
          </a:xfrm>
          <a:custGeom>
            <a:avLst/>
            <a:gdLst/>
            <a:ahLst/>
            <a:cxnLst/>
            <a:rect l="l" t="t" r="r" b="b"/>
            <a:pathLst>
              <a:path w="2041359" h="2336320">
                <a:moveTo>
                  <a:pt x="0" y="0"/>
                </a:moveTo>
                <a:lnTo>
                  <a:pt x="2041359" y="0"/>
                </a:lnTo>
                <a:lnTo>
                  <a:pt x="2041359" y="2336320"/>
                </a:lnTo>
                <a:lnTo>
                  <a:pt x="0" y="23363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TextBox 8"/>
          <p:cNvSpPr txBox="1"/>
          <p:nvPr/>
        </p:nvSpPr>
        <p:spPr>
          <a:xfrm>
            <a:off x="5473470" y="1919812"/>
            <a:ext cx="7332305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b="1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Música Especial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60380" y="3723593"/>
            <a:ext cx="12967239" cy="3073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Tomemos un momento para acercarnos a nuestro hermano y mostrarle con un abrazo cuanto amor y valoración le tenemos. De esta manera, demos la bienvenida a quienes están cerca de nosotros. A continuación, escuchemos una hermosa alabanza para la gloria de nuestro Dios. </a:t>
            </a:r>
          </a:p>
        </p:txBody>
      </p:sp>
      <p:sp>
        <p:nvSpPr>
          <p:cNvPr id="10" name="Freeform 10"/>
          <p:cNvSpPr/>
          <p:nvPr/>
        </p:nvSpPr>
        <p:spPr>
          <a:xfrm>
            <a:off x="14606940" y="6537062"/>
            <a:ext cx="2041359" cy="2336320"/>
          </a:xfrm>
          <a:custGeom>
            <a:avLst/>
            <a:gdLst/>
            <a:ahLst/>
            <a:cxnLst/>
            <a:rect l="l" t="t" r="r" b="b"/>
            <a:pathLst>
              <a:path w="2041359" h="2336320">
                <a:moveTo>
                  <a:pt x="0" y="0"/>
                </a:moveTo>
                <a:lnTo>
                  <a:pt x="2041359" y="0"/>
                </a:lnTo>
                <a:lnTo>
                  <a:pt x="2041359" y="2336320"/>
                </a:lnTo>
                <a:lnTo>
                  <a:pt x="0" y="23363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1" name="TextBox 11"/>
          <p:cNvSpPr txBox="1"/>
          <p:nvPr/>
        </p:nvSpPr>
        <p:spPr>
          <a:xfrm>
            <a:off x="4347248" y="9229725"/>
            <a:ext cx="9593504" cy="240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>
                    <a:alpha val="31765"/>
                  </a:srgbClr>
                </a:solidFill>
                <a:latin typeface="Public Sans"/>
                <a:ea typeface="Public Sans"/>
                <a:cs typeface="Public Sans"/>
                <a:sym typeface="Public Sans"/>
              </a:rPr>
              <a:t>recursos-biblicos.com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1077</Words>
  <Application>Microsoft Office PowerPoint</Application>
  <PresentationFormat>Personalizado</PresentationFormat>
  <Paragraphs>52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Calibri</vt:lpstr>
      <vt:lpstr>Arial</vt:lpstr>
      <vt:lpstr>Be Vietnam</vt:lpstr>
      <vt:lpstr>Public Sans</vt:lpstr>
      <vt:lpstr>Mochiy Pop One</vt:lpstr>
      <vt:lpstr>Be Vietnam Ultra-Bold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DIA PPT 24-01-26</dc:title>
  <cp:lastModifiedBy>Diego Castilla</cp:lastModifiedBy>
  <cp:revision>2</cp:revision>
  <dcterms:created xsi:type="dcterms:W3CDTF">2006-08-16T00:00:00Z</dcterms:created>
  <dcterms:modified xsi:type="dcterms:W3CDTF">2026-01-20T21:35:51Z</dcterms:modified>
  <dc:identifier>DAG-_DpJrXE</dc:identifier>
</cp:coreProperties>
</file>