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Maragsa" charset="1" panose="00000000000000000000"/>
      <p:regular r:id="rId21"/>
    </p:embeddedFont>
    <p:embeddedFont>
      <p:font typeface="Halant" charset="1" panose="00000500000000000000"/>
      <p:regular r:id="rId22"/>
    </p:embeddedFont>
    <p:embeddedFont>
      <p:font typeface="Halant Bold" charset="1" panose="000008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4.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6.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7.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16509" y="965424"/>
            <a:ext cx="2645688" cy="1214303"/>
          </a:xfrm>
          <a:custGeom>
            <a:avLst/>
            <a:gdLst/>
            <a:ahLst/>
            <a:cxnLst/>
            <a:rect r="r" b="b" t="t" l="l"/>
            <a:pathLst>
              <a:path h="1214303" w="2645688">
                <a:moveTo>
                  <a:pt x="0" y="0"/>
                </a:moveTo>
                <a:lnTo>
                  <a:pt x="2645688" y="0"/>
                </a:lnTo>
                <a:lnTo>
                  <a:pt x="2645688" y="1214303"/>
                </a:lnTo>
                <a:lnTo>
                  <a:pt x="0" y="121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0">
            <a:off x="1122275" y="8107273"/>
            <a:ext cx="2645688" cy="1214303"/>
          </a:xfrm>
          <a:custGeom>
            <a:avLst/>
            <a:gdLst/>
            <a:ahLst/>
            <a:cxnLst/>
            <a:rect r="r" b="b" t="t" l="l"/>
            <a:pathLst>
              <a:path h="1214303" w="2645688">
                <a:moveTo>
                  <a:pt x="0" y="1214303"/>
                </a:moveTo>
                <a:lnTo>
                  <a:pt x="2645688" y="1214303"/>
                </a:lnTo>
                <a:lnTo>
                  <a:pt x="2645688" y="0"/>
                </a:lnTo>
                <a:lnTo>
                  <a:pt x="0" y="0"/>
                </a:lnTo>
                <a:lnTo>
                  <a:pt x="0" y="121430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4434120" y="7838170"/>
            <a:ext cx="1462382" cy="2739825"/>
          </a:xfrm>
          <a:custGeom>
            <a:avLst/>
            <a:gdLst/>
            <a:ahLst/>
            <a:cxnLst/>
            <a:rect r="r" b="b" t="t" l="l"/>
            <a:pathLst>
              <a:path h="2739825" w="1462382">
                <a:moveTo>
                  <a:pt x="0" y="0"/>
                </a:moveTo>
                <a:lnTo>
                  <a:pt x="1462382" y="0"/>
                </a:lnTo>
                <a:lnTo>
                  <a:pt x="1462382" y="2739825"/>
                </a:lnTo>
                <a:lnTo>
                  <a:pt x="0" y="2739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44998" y="323495"/>
            <a:ext cx="7315200" cy="1856232"/>
          </a:xfrm>
          <a:custGeom>
            <a:avLst/>
            <a:gdLst/>
            <a:ahLst/>
            <a:cxnLst/>
            <a:rect r="r" b="b" t="t" l="l"/>
            <a:pathLst>
              <a:path h="1856232" w="7315200">
                <a:moveTo>
                  <a:pt x="0" y="0"/>
                </a:moveTo>
                <a:lnTo>
                  <a:pt x="7315200" y="0"/>
                </a:lnTo>
                <a:lnTo>
                  <a:pt x="7315200" y="1856232"/>
                </a:lnTo>
                <a:lnTo>
                  <a:pt x="0" y="1856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1071469">
            <a:off x="15967060" y="5558079"/>
            <a:ext cx="2190274" cy="5143500"/>
          </a:xfrm>
          <a:custGeom>
            <a:avLst/>
            <a:gdLst/>
            <a:ahLst/>
            <a:cxnLst/>
            <a:rect r="r" b="b" t="t" l="l"/>
            <a:pathLst>
              <a:path h="5143500" w="2190274">
                <a:moveTo>
                  <a:pt x="2190274" y="0"/>
                </a:moveTo>
                <a:lnTo>
                  <a:pt x="0" y="0"/>
                </a:lnTo>
                <a:lnTo>
                  <a:pt x="0" y="5143500"/>
                </a:lnTo>
                <a:lnTo>
                  <a:pt x="2190274" y="5143500"/>
                </a:lnTo>
                <a:lnTo>
                  <a:pt x="2190274" y="0"/>
                </a:lnTo>
                <a:close/>
              </a:path>
            </a:pathLst>
          </a:custGeom>
          <a:blipFill>
            <a:blip r:embed="rId10"/>
            <a:stretch>
              <a:fillRect l="0" t="0" r="0" b="0"/>
            </a:stretch>
          </a:blipFill>
        </p:spPr>
      </p:sp>
      <p:sp>
        <p:nvSpPr>
          <p:cNvPr name="TextBox 15" id="15"/>
          <p:cNvSpPr txBox="true"/>
          <p:nvPr/>
        </p:nvSpPr>
        <p:spPr>
          <a:xfrm rot="0">
            <a:off x="2445119" y="2776795"/>
            <a:ext cx="13756911" cy="4141040"/>
          </a:xfrm>
          <a:prstGeom prst="rect">
            <a:avLst/>
          </a:prstGeom>
        </p:spPr>
        <p:txBody>
          <a:bodyPr anchor="t" rtlCol="false" tIns="0" lIns="0" bIns="0" rIns="0">
            <a:spAutoFit/>
          </a:bodyPr>
          <a:lstStyle/>
          <a:p>
            <a:pPr algn="ctr">
              <a:lnSpc>
                <a:spcPts val="16624"/>
              </a:lnSpc>
            </a:pPr>
            <a:r>
              <a:rPr lang="en-US" sz="11874">
                <a:solidFill>
                  <a:srgbClr val="52718D"/>
                </a:solidFill>
                <a:latin typeface="Maragsa"/>
                <a:ea typeface="Maragsa"/>
                <a:cs typeface="Maragsa"/>
                <a:sym typeface="Maragsa"/>
              </a:rPr>
              <a:t>AMIGOS EN LAS MALAS</a:t>
            </a:r>
          </a:p>
        </p:txBody>
      </p:sp>
      <p:sp>
        <p:nvSpPr>
          <p:cNvPr name="TextBox 16" id="16"/>
          <p:cNvSpPr txBox="true"/>
          <p:nvPr/>
        </p:nvSpPr>
        <p:spPr>
          <a:xfrm rot="0">
            <a:off x="6001412" y="7676827"/>
            <a:ext cx="6285176" cy="663747"/>
          </a:xfrm>
          <a:prstGeom prst="rect">
            <a:avLst/>
          </a:prstGeom>
        </p:spPr>
        <p:txBody>
          <a:bodyPr anchor="t" rtlCol="false" tIns="0" lIns="0" bIns="0" rIns="0">
            <a:spAutoFit/>
          </a:bodyPr>
          <a:lstStyle/>
          <a:p>
            <a:pPr algn="ctr">
              <a:lnSpc>
                <a:spcPts val="5415"/>
              </a:lnSpc>
            </a:pPr>
            <a:r>
              <a:rPr lang="en-US" sz="3868">
                <a:solidFill>
                  <a:srgbClr val="52718D"/>
                </a:solidFill>
                <a:latin typeface="Halant"/>
                <a:ea typeface="Halant"/>
                <a:cs typeface="Halant"/>
                <a:sym typeface="Halant"/>
              </a:rPr>
              <a:t>Programa de Escuela Sabática</a:t>
            </a:r>
          </a:p>
        </p:txBody>
      </p:sp>
      <p:sp>
        <p:nvSpPr>
          <p:cNvPr name="TextBox 17" id="17"/>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500816" y="-3535297"/>
            <a:ext cx="9204291" cy="17330235"/>
            <a:chOff x="0" y="0"/>
            <a:chExt cx="2244865" cy="4226729"/>
          </a:xfrm>
        </p:grpSpPr>
        <p:sp>
          <p:nvSpPr>
            <p:cNvPr name="Freeform 3" id="3"/>
            <p:cNvSpPr/>
            <p:nvPr/>
          </p:nvSpPr>
          <p:spPr>
            <a:xfrm flipH="false" flipV="false" rot="0">
              <a:off x="0" y="0"/>
              <a:ext cx="2244865" cy="4226728"/>
            </a:xfrm>
            <a:custGeom>
              <a:avLst/>
              <a:gdLst/>
              <a:ahLst/>
              <a:cxnLst/>
              <a:rect r="r" b="b" t="t" l="l"/>
              <a:pathLst>
                <a:path h="4226728" w="2244865">
                  <a:moveTo>
                    <a:pt x="0" y="0"/>
                  </a:moveTo>
                  <a:lnTo>
                    <a:pt x="2244865" y="0"/>
                  </a:lnTo>
                  <a:lnTo>
                    <a:pt x="2244865" y="4226728"/>
                  </a:lnTo>
                  <a:lnTo>
                    <a:pt x="0" y="4226728"/>
                  </a:lnTo>
                  <a:close/>
                </a:path>
              </a:pathLst>
            </a:custGeom>
            <a:solidFill>
              <a:srgbClr val="FFFFFF"/>
            </a:solidFill>
          </p:spPr>
        </p:sp>
        <p:sp>
          <p:nvSpPr>
            <p:cNvPr name="TextBox 4" id="4"/>
            <p:cNvSpPr txBox="true"/>
            <p:nvPr/>
          </p:nvSpPr>
          <p:spPr>
            <a:xfrm>
              <a:off x="0" y="-38100"/>
              <a:ext cx="2244865" cy="4264829"/>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029200" y="-2971800"/>
            <a:ext cx="8229600" cy="16230600"/>
            <a:chOff x="0" y="0"/>
            <a:chExt cx="2007144" cy="3958535"/>
          </a:xfrm>
        </p:grpSpPr>
        <p:sp>
          <p:nvSpPr>
            <p:cNvPr name="Freeform 6" id="6"/>
            <p:cNvSpPr/>
            <p:nvPr/>
          </p:nvSpPr>
          <p:spPr>
            <a:xfrm flipH="false" flipV="false" rot="0">
              <a:off x="0" y="0"/>
              <a:ext cx="2007145" cy="3958535"/>
            </a:xfrm>
            <a:custGeom>
              <a:avLst/>
              <a:gdLst/>
              <a:ahLst/>
              <a:cxnLst/>
              <a:rect r="r" b="b" t="t" l="l"/>
              <a:pathLst>
                <a:path h="3958535" w="2007145">
                  <a:moveTo>
                    <a:pt x="0" y="0"/>
                  </a:moveTo>
                  <a:lnTo>
                    <a:pt x="2007145" y="0"/>
                  </a:lnTo>
                  <a:lnTo>
                    <a:pt x="2007145" y="3958535"/>
                  </a:lnTo>
                  <a:lnTo>
                    <a:pt x="0" y="3958535"/>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2007144" cy="3996635"/>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803216" y="2231187"/>
            <a:ext cx="6456084" cy="5797268"/>
          </a:xfrm>
          <a:custGeom>
            <a:avLst/>
            <a:gdLst/>
            <a:ahLst/>
            <a:cxnLst/>
            <a:rect r="r" b="b" t="t" l="l"/>
            <a:pathLst>
              <a:path h="5797268" w="6456084">
                <a:moveTo>
                  <a:pt x="0" y="0"/>
                </a:moveTo>
                <a:lnTo>
                  <a:pt x="6456084" y="0"/>
                </a:lnTo>
                <a:lnTo>
                  <a:pt x="6456084" y="5797267"/>
                </a:lnTo>
                <a:lnTo>
                  <a:pt x="0" y="5797267"/>
                </a:lnTo>
                <a:lnTo>
                  <a:pt x="0" y="0"/>
                </a:lnTo>
                <a:close/>
              </a:path>
            </a:pathLst>
          </a:custGeom>
          <a:blipFill>
            <a:blip r:embed="rId4"/>
            <a:stretch>
              <a:fillRect l="-32312" t="0" r="-32312" b="0"/>
            </a:stretch>
          </a:blipFill>
          <a:ln w="180975" cap="sq">
            <a:solidFill>
              <a:srgbClr val="FFFFFF"/>
            </a:solidFill>
            <a:prstDash val="solid"/>
            <a:miter/>
          </a:ln>
        </p:spPr>
      </p:sp>
      <p:sp>
        <p:nvSpPr>
          <p:cNvPr name="TextBox 11" id="11"/>
          <p:cNvSpPr txBox="true"/>
          <p:nvPr/>
        </p:nvSpPr>
        <p:spPr>
          <a:xfrm rot="0">
            <a:off x="11069573" y="1183474"/>
            <a:ext cx="5066772" cy="1047713"/>
          </a:xfrm>
          <a:prstGeom prst="rect">
            <a:avLst/>
          </a:prstGeom>
        </p:spPr>
        <p:txBody>
          <a:bodyPr anchor="t" rtlCol="false" tIns="0" lIns="0" bIns="0" rIns="0">
            <a:spAutoFit/>
          </a:bodyPr>
          <a:lstStyle/>
          <a:p>
            <a:pPr algn="ctr">
              <a:lnSpc>
                <a:spcPts val="8402"/>
              </a:lnSpc>
            </a:pPr>
            <a:r>
              <a:rPr lang="en-US" sz="6001">
                <a:solidFill>
                  <a:srgbClr val="52718D"/>
                </a:solidFill>
                <a:latin typeface="Maragsa"/>
                <a:ea typeface="Maragsa"/>
                <a:cs typeface="Maragsa"/>
                <a:sym typeface="Maragsa"/>
              </a:rPr>
              <a:t>EPAFRAS</a:t>
            </a:r>
          </a:p>
        </p:txBody>
      </p:sp>
      <p:sp>
        <p:nvSpPr>
          <p:cNvPr name="TextBox 12" id="12"/>
          <p:cNvSpPr txBox="true"/>
          <p:nvPr/>
        </p:nvSpPr>
        <p:spPr>
          <a:xfrm rot="0">
            <a:off x="1408207" y="1730607"/>
            <a:ext cx="7735793" cy="6778161"/>
          </a:xfrm>
          <a:prstGeom prst="rect">
            <a:avLst/>
          </a:prstGeom>
        </p:spPr>
        <p:txBody>
          <a:bodyPr anchor="t" rtlCol="false" tIns="0" lIns="0" bIns="0" rIns="0">
            <a:spAutoFit/>
          </a:bodyPr>
          <a:lstStyle/>
          <a:p>
            <a:pPr algn="ctr">
              <a:lnSpc>
                <a:spcPts val="3875"/>
              </a:lnSpc>
            </a:pPr>
            <a:r>
              <a:rPr lang="en-US" sz="2768">
                <a:solidFill>
                  <a:srgbClr val="52718D"/>
                </a:solidFill>
                <a:latin typeface="Halant"/>
                <a:ea typeface="Halant"/>
                <a:cs typeface="Halant"/>
                <a:sym typeface="Halant"/>
              </a:rPr>
              <a:t>Su nombre era Epafras, originario de Colosas. Al enterarse de que Pablo estaba prisionero, emprendió el largo viaje hasta Roma para estar a su lado. Se arrodilló junto al apóstol en repetidas ocasiones, luchando fervientemente en oración por las iglesias.</a:t>
            </a:r>
          </a:p>
          <a:p>
            <a:pPr algn="ctr">
              <a:lnSpc>
                <a:spcPts val="3875"/>
              </a:lnSpc>
            </a:pPr>
            <a:r>
              <a:rPr lang="en-US" sz="2768">
                <a:solidFill>
                  <a:srgbClr val="52718D"/>
                </a:solidFill>
                <a:latin typeface="Halant"/>
                <a:ea typeface="Halant"/>
                <a:cs typeface="Halant"/>
                <a:sym typeface="Halant"/>
              </a:rPr>
              <a:t>A pesar de que él también era un líder, Epafras reconocía en Pablo una voz profética esencial que no debía apagarse. Su amistad con el apóstol fue profundamente espiritual e intercesora.</a:t>
            </a:r>
          </a:p>
          <a:p>
            <a:pPr algn="ctr">
              <a:lnSpc>
                <a:spcPts val="3875"/>
              </a:lnSpc>
            </a:pPr>
            <a:r>
              <a:rPr lang="en-US" sz="2768">
                <a:solidFill>
                  <a:srgbClr val="52718D"/>
                </a:solidFill>
                <a:latin typeface="Halant"/>
                <a:ea typeface="Halant"/>
                <a:cs typeface="Halant"/>
                <a:sym typeface="Halant"/>
              </a:rPr>
              <a:t>Epafras comprendió que, a menudo, el mejor regalo que se puede ofrecer a un amigo que se encuentra preso o atravesando una prueba, es orar con él, asumiendo su batalla como si fuera propia.</a:t>
            </a:r>
          </a:p>
          <a:p>
            <a:pPr algn="ctr">
              <a:lnSpc>
                <a:spcPts val="3875"/>
              </a:lnSpc>
            </a:pPr>
          </a:p>
        </p:txBody>
      </p:sp>
      <p:sp>
        <p:nvSpPr>
          <p:cNvPr name="TextBox 13" id="13"/>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1223"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16509" y="965424"/>
            <a:ext cx="2645688" cy="1214303"/>
          </a:xfrm>
          <a:custGeom>
            <a:avLst/>
            <a:gdLst/>
            <a:ahLst/>
            <a:cxnLst/>
            <a:rect r="r" b="b" t="t" l="l"/>
            <a:pathLst>
              <a:path h="1214303" w="2645688">
                <a:moveTo>
                  <a:pt x="0" y="0"/>
                </a:moveTo>
                <a:lnTo>
                  <a:pt x="2645688" y="0"/>
                </a:lnTo>
                <a:lnTo>
                  <a:pt x="2645688" y="1214303"/>
                </a:lnTo>
                <a:lnTo>
                  <a:pt x="0" y="121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0">
            <a:off x="1122275" y="8107273"/>
            <a:ext cx="2645688" cy="1214303"/>
          </a:xfrm>
          <a:custGeom>
            <a:avLst/>
            <a:gdLst/>
            <a:ahLst/>
            <a:cxnLst/>
            <a:rect r="r" b="b" t="t" l="l"/>
            <a:pathLst>
              <a:path h="1214303" w="2645688">
                <a:moveTo>
                  <a:pt x="0" y="1214303"/>
                </a:moveTo>
                <a:lnTo>
                  <a:pt x="2645688" y="1214303"/>
                </a:lnTo>
                <a:lnTo>
                  <a:pt x="2645688" y="0"/>
                </a:lnTo>
                <a:lnTo>
                  <a:pt x="0" y="0"/>
                </a:lnTo>
                <a:lnTo>
                  <a:pt x="0" y="121430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4434120" y="7838170"/>
            <a:ext cx="1462382" cy="2739825"/>
          </a:xfrm>
          <a:custGeom>
            <a:avLst/>
            <a:gdLst/>
            <a:ahLst/>
            <a:cxnLst/>
            <a:rect r="r" b="b" t="t" l="l"/>
            <a:pathLst>
              <a:path h="2739825" w="1462382">
                <a:moveTo>
                  <a:pt x="0" y="0"/>
                </a:moveTo>
                <a:lnTo>
                  <a:pt x="1462382" y="0"/>
                </a:lnTo>
                <a:lnTo>
                  <a:pt x="1462382" y="2739825"/>
                </a:lnTo>
                <a:lnTo>
                  <a:pt x="0" y="2739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44998" y="323495"/>
            <a:ext cx="7315200" cy="1856232"/>
          </a:xfrm>
          <a:custGeom>
            <a:avLst/>
            <a:gdLst/>
            <a:ahLst/>
            <a:cxnLst/>
            <a:rect r="r" b="b" t="t" l="l"/>
            <a:pathLst>
              <a:path h="1856232" w="7315200">
                <a:moveTo>
                  <a:pt x="0" y="0"/>
                </a:moveTo>
                <a:lnTo>
                  <a:pt x="7315200" y="0"/>
                </a:lnTo>
                <a:lnTo>
                  <a:pt x="7315200" y="1856232"/>
                </a:lnTo>
                <a:lnTo>
                  <a:pt x="0" y="1856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1071469">
            <a:off x="15967060" y="5558079"/>
            <a:ext cx="2190274" cy="5143500"/>
          </a:xfrm>
          <a:custGeom>
            <a:avLst/>
            <a:gdLst/>
            <a:ahLst/>
            <a:cxnLst/>
            <a:rect r="r" b="b" t="t" l="l"/>
            <a:pathLst>
              <a:path h="5143500" w="2190274">
                <a:moveTo>
                  <a:pt x="2190274" y="0"/>
                </a:moveTo>
                <a:lnTo>
                  <a:pt x="0" y="0"/>
                </a:lnTo>
                <a:lnTo>
                  <a:pt x="0" y="5143500"/>
                </a:lnTo>
                <a:lnTo>
                  <a:pt x="2190274" y="5143500"/>
                </a:lnTo>
                <a:lnTo>
                  <a:pt x="2190274" y="0"/>
                </a:lnTo>
                <a:close/>
              </a:path>
            </a:pathLst>
          </a:custGeom>
          <a:blipFill>
            <a:blip r:embed="rId10"/>
            <a:stretch>
              <a:fillRect l="0" t="0" r="0" b="0"/>
            </a:stretch>
          </a:blipFill>
        </p:spPr>
      </p:sp>
      <p:sp>
        <p:nvSpPr>
          <p:cNvPr name="Freeform 15" id="15"/>
          <p:cNvSpPr/>
          <p:nvPr/>
        </p:nvSpPr>
        <p:spPr>
          <a:xfrm flipH="false" flipV="false" rot="0">
            <a:off x="10847775" y="1707934"/>
            <a:ext cx="5895246" cy="6768958"/>
          </a:xfrm>
          <a:custGeom>
            <a:avLst/>
            <a:gdLst/>
            <a:ahLst/>
            <a:cxnLst/>
            <a:rect r="r" b="b" t="t" l="l"/>
            <a:pathLst>
              <a:path h="6768958" w="5895246">
                <a:moveTo>
                  <a:pt x="0" y="0"/>
                </a:moveTo>
                <a:lnTo>
                  <a:pt x="5895246" y="0"/>
                </a:lnTo>
                <a:lnTo>
                  <a:pt x="5895246" y="6768957"/>
                </a:lnTo>
                <a:lnTo>
                  <a:pt x="0" y="6768957"/>
                </a:lnTo>
                <a:lnTo>
                  <a:pt x="0" y="0"/>
                </a:lnTo>
                <a:close/>
              </a:path>
            </a:pathLst>
          </a:custGeom>
          <a:blipFill>
            <a:blip r:embed="rId11"/>
            <a:stretch>
              <a:fillRect l="-54762" t="0" r="-58475" b="0"/>
            </a:stretch>
          </a:blipFill>
        </p:spPr>
      </p:sp>
      <p:sp>
        <p:nvSpPr>
          <p:cNvPr name="TextBox 16" id="16"/>
          <p:cNvSpPr txBox="true"/>
          <p:nvPr/>
        </p:nvSpPr>
        <p:spPr>
          <a:xfrm rot="0">
            <a:off x="1222559" y="3476625"/>
            <a:ext cx="6698205" cy="3152775"/>
          </a:xfrm>
          <a:prstGeom prst="rect">
            <a:avLst/>
          </a:prstGeom>
        </p:spPr>
        <p:txBody>
          <a:bodyPr anchor="t" rtlCol="false" tIns="0" lIns="0" bIns="0" rIns="0">
            <a:spAutoFit/>
          </a:bodyPr>
          <a:lstStyle/>
          <a:p>
            <a:pPr algn="ctr">
              <a:lnSpc>
                <a:spcPts val="12599"/>
              </a:lnSpc>
            </a:pPr>
            <a:r>
              <a:rPr lang="en-US" sz="9000">
                <a:solidFill>
                  <a:srgbClr val="52718D"/>
                </a:solidFill>
                <a:latin typeface="Maragsa"/>
                <a:ea typeface="Maragsa"/>
                <a:cs typeface="Maragsa"/>
                <a:sym typeface="Maragsa"/>
              </a:rPr>
              <a:t>INFORME MISIONERO</a:t>
            </a:r>
          </a:p>
        </p:txBody>
      </p:sp>
      <p:sp>
        <p:nvSpPr>
          <p:cNvPr name="TextBox 17" id="17"/>
          <p:cNvSpPr txBox="true"/>
          <p:nvPr/>
        </p:nvSpPr>
        <p:spPr>
          <a:xfrm rot="0">
            <a:off x="10431295" y="8580375"/>
            <a:ext cx="3364103" cy="627707"/>
          </a:xfrm>
          <a:prstGeom prst="rect">
            <a:avLst/>
          </a:prstGeom>
        </p:spPr>
        <p:txBody>
          <a:bodyPr anchor="t" rtlCol="false" tIns="0" lIns="0" bIns="0" rIns="0">
            <a:spAutoFit/>
          </a:bodyPr>
          <a:lstStyle/>
          <a:p>
            <a:pPr algn="ctr">
              <a:lnSpc>
                <a:spcPts val="5208"/>
              </a:lnSpc>
            </a:pPr>
            <a:r>
              <a:rPr lang="en-US" sz="3720">
                <a:solidFill>
                  <a:srgbClr val="52718D"/>
                </a:solidFill>
                <a:latin typeface="Halant"/>
                <a:ea typeface="Halant"/>
                <a:cs typeface="Halant"/>
                <a:sym typeface="Halant"/>
              </a:rPr>
              <a:t>Peter</a:t>
            </a:r>
          </a:p>
        </p:txBody>
      </p:sp>
      <p:sp>
        <p:nvSpPr>
          <p:cNvPr name="TextBox 18" id="18"/>
          <p:cNvSpPr txBox="true"/>
          <p:nvPr/>
        </p:nvSpPr>
        <p:spPr>
          <a:xfrm rot="0">
            <a:off x="2205362" y="6842324"/>
            <a:ext cx="6938638" cy="844551"/>
          </a:xfrm>
          <a:prstGeom prst="rect">
            <a:avLst/>
          </a:prstGeom>
        </p:spPr>
        <p:txBody>
          <a:bodyPr anchor="t" rtlCol="false" tIns="0" lIns="0" bIns="0" rIns="0">
            <a:spAutoFit/>
          </a:bodyPr>
          <a:lstStyle/>
          <a:p>
            <a:pPr algn="ctr">
              <a:lnSpc>
                <a:spcPts val="6999"/>
              </a:lnSpc>
            </a:pPr>
            <a:r>
              <a:rPr lang="en-US" sz="4999">
                <a:solidFill>
                  <a:srgbClr val="52718D"/>
                </a:solidFill>
                <a:latin typeface="Halant"/>
                <a:ea typeface="Halant"/>
                <a:cs typeface="Halant"/>
                <a:sym typeface="Halant"/>
              </a:rPr>
              <a:t>“Predicadores de la calle”</a:t>
            </a:r>
          </a:p>
        </p:txBody>
      </p:sp>
      <p:sp>
        <p:nvSpPr>
          <p:cNvPr name="TextBox 19" id="19"/>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500816" y="-3535297"/>
            <a:ext cx="9204291" cy="17330235"/>
            <a:chOff x="0" y="0"/>
            <a:chExt cx="2244865" cy="4226729"/>
          </a:xfrm>
        </p:grpSpPr>
        <p:sp>
          <p:nvSpPr>
            <p:cNvPr name="Freeform 3" id="3"/>
            <p:cNvSpPr/>
            <p:nvPr/>
          </p:nvSpPr>
          <p:spPr>
            <a:xfrm flipH="false" flipV="false" rot="0">
              <a:off x="0" y="0"/>
              <a:ext cx="2244865" cy="4226728"/>
            </a:xfrm>
            <a:custGeom>
              <a:avLst/>
              <a:gdLst/>
              <a:ahLst/>
              <a:cxnLst/>
              <a:rect r="r" b="b" t="t" l="l"/>
              <a:pathLst>
                <a:path h="4226728" w="2244865">
                  <a:moveTo>
                    <a:pt x="0" y="0"/>
                  </a:moveTo>
                  <a:lnTo>
                    <a:pt x="2244865" y="0"/>
                  </a:lnTo>
                  <a:lnTo>
                    <a:pt x="2244865" y="4226728"/>
                  </a:lnTo>
                  <a:lnTo>
                    <a:pt x="0" y="4226728"/>
                  </a:lnTo>
                  <a:close/>
                </a:path>
              </a:pathLst>
            </a:custGeom>
            <a:solidFill>
              <a:srgbClr val="FFFFFF"/>
            </a:solidFill>
          </p:spPr>
        </p:sp>
        <p:sp>
          <p:nvSpPr>
            <p:cNvPr name="TextBox 4" id="4"/>
            <p:cNvSpPr txBox="true"/>
            <p:nvPr/>
          </p:nvSpPr>
          <p:spPr>
            <a:xfrm>
              <a:off x="0" y="-38100"/>
              <a:ext cx="2244865" cy="4264829"/>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029200" y="-2971800"/>
            <a:ext cx="8229600" cy="16230600"/>
            <a:chOff x="0" y="0"/>
            <a:chExt cx="2007144" cy="3958535"/>
          </a:xfrm>
        </p:grpSpPr>
        <p:sp>
          <p:nvSpPr>
            <p:cNvPr name="Freeform 6" id="6"/>
            <p:cNvSpPr/>
            <p:nvPr/>
          </p:nvSpPr>
          <p:spPr>
            <a:xfrm flipH="false" flipV="false" rot="0">
              <a:off x="0" y="0"/>
              <a:ext cx="2007145" cy="3958535"/>
            </a:xfrm>
            <a:custGeom>
              <a:avLst/>
              <a:gdLst/>
              <a:ahLst/>
              <a:cxnLst/>
              <a:rect r="r" b="b" t="t" l="l"/>
              <a:pathLst>
                <a:path h="3958535" w="2007145">
                  <a:moveTo>
                    <a:pt x="0" y="0"/>
                  </a:moveTo>
                  <a:lnTo>
                    <a:pt x="2007145" y="0"/>
                  </a:lnTo>
                  <a:lnTo>
                    <a:pt x="2007145" y="3958535"/>
                  </a:lnTo>
                  <a:lnTo>
                    <a:pt x="0" y="3958535"/>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2007144" cy="3996635"/>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28700" y="2679624"/>
            <a:ext cx="6456084" cy="5797268"/>
          </a:xfrm>
          <a:custGeom>
            <a:avLst/>
            <a:gdLst/>
            <a:ahLst/>
            <a:cxnLst/>
            <a:rect r="r" b="b" t="t" l="l"/>
            <a:pathLst>
              <a:path h="5797268" w="6456084">
                <a:moveTo>
                  <a:pt x="0" y="0"/>
                </a:moveTo>
                <a:lnTo>
                  <a:pt x="6456084" y="0"/>
                </a:lnTo>
                <a:lnTo>
                  <a:pt x="6456084" y="5797267"/>
                </a:lnTo>
                <a:lnTo>
                  <a:pt x="0" y="5797267"/>
                </a:lnTo>
                <a:lnTo>
                  <a:pt x="0" y="0"/>
                </a:lnTo>
                <a:close/>
              </a:path>
            </a:pathLst>
          </a:custGeom>
          <a:blipFill>
            <a:blip r:embed="rId4"/>
            <a:stretch>
              <a:fillRect l="-32312" t="0" r="-32312" b="0"/>
            </a:stretch>
          </a:blipFill>
          <a:ln w="180975" cap="sq">
            <a:solidFill>
              <a:srgbClr val="FFFFFF"/>
            </a:solidFill>
            <a:prstDash val="solid"/>
            <a:miter/>
          </a:ln>
        </p:spPr>
      </p:sp>
      <p:sp>
        <p:nvSpPr>
          <p:cNvPr name="TextBox 11" id="11"/>
          <p:cNvSpPr txBox="true"/>
          <p:nvPr/>
        </p:nvSpPr>
        <p:spPr>
          <a:xfrm rot="0">
            <a:off x="1685324" y="1454858"/>
            <a:ext cx="5066772" cy="1047713"/>
          </a:xfrm>
          <a:prstGeom prst="rect">
            <a:avLst/>
          </a:prstGeom>
        </p:spPr>
        <p:txBody>
          <a:bodyPr anchor="t" rtlCol="false" tIns="0" lIns="0" bIns="0" rIns="0">
            <a:spAutoFit/>
          </a:bodyPr>
          <a:lstStyle/>
          <a:p>
            <a:pPr algn="ctr">
              <a:lnSpc>
                <a:spcPts val="8402"/>
              </a:lnSpc>
            </a:pPr>
            <a:r>
              <a:rPr lang="en-US" sz="6001">
                <a:solidFill>
                  <a:srgbClr val="52718D"/>
                </a:solidFill>
                <a:latin typeface="Maragsa"/>
                <a:ea typeface="Maragsa"/>
                <a:cs typeface="Maragsa"/>
                <a:sym typeface="Maragsa"/>
              </a:rPr>
              <a:t>LUCAS</a:t>
            </a:r>
          </a:p>
        </p:txBody>
      </p:sp>
      <p:sp>
        <p:nvSpPr>
          <p:cNvPr name="TextBox 12" id="12"/>
          <p:cNvSpPr txBox="true"/>
          <p:nvPr/>
        </p:nvSpPr>
        <p:spPr>
          <a:xfrm rot="0">
            <a:off x="8167716" y="2877200"/>
            <a:ext cx="7735793" cy="5354491"/>
          </a:xfrm>
          <a:prstGeom prst="rect">
            <a:avLst/>
          </a:prstGeom>
        </p:spPr>
        <p:txBody>
          <a:bodyPr anchor="t" rtlCol="false" tIns="0" lIns="0" bIns="0" rIns="0">
            <a:spAutoFit/>
          </a:bodyPr>
          <a:lstStyle/>
          <a:p>
            <a:pPr algn="ctr">
              <a:lnSpc>
                <a:spcPts val="3595"/>
              </a:lnSpc>
            </a:pPr>
            <a:r>
              <a:rPr lang="en-US" sz="2568">
                <a:solidFill>
                  <a:srgbClr val="52718D"/>
                </a:solidFill>
                <a:latin typeface="Halant"/>
                <a:ea typeface="Halant"/>
                <a:cs typeface="Halant"/>
                <a:sym typeface="Halant"/>
              </a:rPr>
              <a:t>Él era médico, pero junto a Pablo se convirtió en el cronista del evangelio. Permaneció a su lado hasta el final, cuidando no solo de su salud, sino también de su corazón. Lo acompañó en los momentos más duros y se encargó de escribir sobre su inquebrantable fidelidad.</a:t>
            </a:r>
          </a:p>
          <a:p>
            <a:pPr algn="ctr">
              <a:lnSpc>
                <a:spcPts val="3595"/>
              </a:lnSpc>
            </a:pPr>
            <a:r>
              <a:rPr lang="en-US" sz="2568">
                <a:solidFill>
                  <a:srgbClr val="52718D"/>
                </a:solidFill>
                <a:latin typeface="Halant"/>
                <a:ea typeface="Halant"/>
                <a:cs typeface="Halant"/>
                <a:sym typeface="Halant"/>
              </a:rPr>
              <a:t>Nunca se vio a sí mismo como el protagonista; entendió que su lugar estaba al lado del apóstol, actuando como un amigo fiel. Comprendió que, a veces, Dios llama a algunos a sostener la pluma, mientras que a otros les corresponde sostener a quien empuña la espada del Espíritu. Para él, la lección fue clara: los amigos cristianos permanecen presentes, incluso en la cárcel.</a:t>
            </a:r>
          </a:p>
        </p:txBody>
      </p:sp>
      <p:sp>
        <p:nvSpPr>
          <p:cNvPr name="TextBox 13" id="13"/>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16509" y="965424"/>
            <a:ext cx="2645688" cy="1214303"/>
          </a:xfrm>
          <a:custGeom>
            <a:avLst/>
            <a:gdLst/>
            <a:ahLst/>
            <a:cxnLst/>
            <a:rect r="r" b="b" t="t" l="l"/>
            <a:pathLst>
              <a:path h="1214303" w="2645688">
                <a:moveTo>
                  <a:pt x="0" y="0"/>
                </a:moveTo>
                <a:lnTo>
                  <a:pt x="2645688" y="0"/>
                </a:lnTo>
                <a:lnTo>
                  <a:pt x="2645688" y="1214303"/>
                </a:lnTo>
                <a:lnTo>
                  <a:pt x="0" y="121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0">
            <a:off x="1122275" y="8107273"/>
            <a:ext cx="2645688" cy="1214303"/>
          </a:xfrm>
          <a:custGeom>
            <a:avLst/>
            <a:gdLst/>
            <a:ahLst/>
            <a:cxnLst/>
            <a:rect r="r" b="b" t="t" l="l"/>
            <a:pathLst>
              <a:path h="1214303" w="2645688">
                <a:moveTo>
                  <a:pt x="0" y="1214303"/>
                </a:moveTo>
                <a:lnTo>
                  <a:pt x="2645688" y="1214303"/>
                </a:lnTo>
                <a:lnTo>
                  <a:pt x="2645688" y="0"/>
                </a:lnTo>
                <a:lnTo>
                  <a:pt x="0" y="0"/>
                </a:lnTo>
                <a:lnTo>
                  <a:pt x="0" y="121430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4434120" y="7838170"/>
            <a:ext cx="1462382" cy="2739825"/>
          </a:xfrm>
          <a:custGeom>
            <a:avLst/>
            <a:gdLst/>
            <a:ahLst/>
            <a:cxnLst/>
            <a:rect r="r" b="b" t="t" l="l"/>
            <a:pathLst>
              <a:path h="2739825" w="1462382">
                <a:moveTo>
                  <a:pt x="0" y="0"/>
                </a:moveTo>
                <a:lnTo>
                  <a:pt x="1462382" y="0"/>
                </a:lnTo>
                <a:lnTo>
                  <a:pt x="1462382" y="2739825"/>
                </a:lnTo>
                <a:lnTo>
                  <a:pt x="0" y="2739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44998" y="323495"/>
            <a:ext cx="7315200" cy="1856232"/>
          </a:xfrm>
          <a:custGeom>
            <a:avLst/>
            <a:gdLst/>
            <a:ahLst/>
            <a:cxnLst/>
            <a:rect r="r" b="b" t="t" l="l"/>
            <a:pathLst>
              <a:path h="1856232" w="7315200">
                <a:moveTo>
                  <a:pt x="0" y="0"/>
                </a:moveTo>
                <a:lnTo>
                  <a:pt x="7315200" y="0"/>
                </a:lnTo>
                <a:lnTo>
                  <a:pt x="7315200" y="1856232"/>
                </a:lnTo>
                <a:lnTo>
                  <a:pt x="0" y="1856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1071469">
            <a:off x="15967060" y="5558079"/>
            <a:ext cx="2190274" cy="5143500"/>
          </a:xfrm>
          <a:custGeom>
            <a:avLst/>
            <a:gdLst/>
            <a:ahLst/>
            <a:cxnLst/>
            <a:rect r="r" b="b" t="t" l="l"/>
            <a:pathLst>
              <a:path h="5143500" w="2190274">
                <a:moveTo>
                  <a:pt x="2190274" y="0"/>
                </a:moveTo>
                <a:lnTo>
                  <a:pt x="0" y="0"/>
                </a:lnTo>
                <a:lnTo>
                  <a:pt x="0" y="5143500"/>
                </a:lnTo>
                <a:lnTo>
                  <a:pt x="2190274" y="5143500"/>
                </a:lnTo>
                <a:lnTo>
                  <a:pt x="2190274" y="0"/>
                </a:lnTo>
                <a:close/>
              </a:path>
            </a:pathLst>
          </a:custGeom>
          <a:blipFill>
            <a:blip r:embed="rId10"/>
            <a:stretch>
              <a:fillRect l="0" t="0" r="0" b="0"/>
            </a:stretch>
          </a:blipFill>
        </p:spPr>
      </p:sp>
      <p:sp>
        <p:nvSpPr>
          <p:cNvPr name="Freeform 15" id="15"/>
          <p:cNvSpPr/>
          <p:nvPr/>
        </p:nvSpPr>
        <p:spPr>
          <a:xfrm flipH="false" flipV="false" rot="0">
            <a:off x="10073324" y="2247902"/>
            <a:ext cx="5457644" cy="6568280"/>
          </a:xfrm>
          <a:custGeom>
            <a:avLst/>
            <a:gdLst/>
            <a:ahLst/>
            <a:cxnLst/>
            <a:rect r="r" b="b" t="t" l="l"/>
            <a:pathLst>
              <a:path h="6568280" w="5457644">
                <a:moveTo>
                  <a:pt x="0" y="0"/>
                </a:moveTo>
                <a:lnTo>
                  <a:pt x="5457644" y="0"/>
                </a:lnTo>
                <a:lnTo>
                  <a:pt x="5457644" y="6568281"/>
                </a:lnTo>
                <a:lnTo>
                  <a:pt x="0" y="6568281"/>
                </a:lnTo>
                <a:lnTo>
                  <a:pt x="0" y="0"/>
                </a:lnTo>
                <a:close/>
              </a:path>
            </a:pathLst>
          </a:custGeom>
          <a:blipFill>
            <a:blip r:embed="rId11"/>
            <a:stretch>
              <a:fillRect l="0" t="0" r="0" b="0"/>
            </a:stretch>
          </a:blipFill>
        </p:spPr>
      </p:sp>
      <p:sp>
        <p:nvSpPr>
          <p:cNvPr name="TextBox 16" id="16"/>
          <p:cNvSpPr txBox="true"/>
          <p:nvPr/>
        </p:nvSpPr>
        <p:spPr>
          <a:xfrm rot="0">
            <a:off x="1957238" y="3476625"/>
            <a:ext cx="6698205" cy="3152775"/>
          </a:xfrm>
          <a:prstGeom prst="rect">
            <a:avLst/>
          </a:prstGeom>
        </p:spPr>
        <p:txBody>
          <a:bodyPr anchor="t" rtlCol="false" tIns="0" lIns="0" bIns="0" rIns="0">
            <a:spAutoFit/>
          </a:bodyPr>
          <a:lstStyle/>
          <a:p>
            <a:pPr algn="ctr">
              <a:lnSpc>
                <a:spcPts val="12599"/>
              </a:lnSpc>
            </a:pPr>
            <a:r>
              <a:rPr lang="en-US" sz="9000">
                <a:solidFill>
                  <a:srgbClr val="52718D"/>
                </a:solidFill>
                <a:latin typeface="Maragsa"/>
                <a:ea typeface="Maragsa"/>
                <a:cs typeface="Maragsa"/>
                <a:sym typeface="Maragsa"/>
              </a:rPr>
              <a:t>INFORME SECRETARIAL</a:t>
            </a:r>
          </a:p>
        </p:txBody>
      </p:sp>
      <p:sp>
        <p:nvSpPr>
          <p:cNvPr name="TextBox 17" id="17"/>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16509" y="965424"/>
            <a:ext cx="2645688" cy="1214303"/>
          </a:xfrm>
          <a:custGeom>
            <a:avLst/>
            <a:gdLst/>
            <a:ahLst/>
            <a:cxnLst/>
            <a:rect r="r" b="b" t="t" l="l"/>
            <a:pathLst>
              <a:path h="1214303" w="2645688">
                <a:moveTo>
                  <a:pt x="0" y="0"/>
                </a:moveTo>
                <a:lnTo>
                  <a:pt x="2645688" y="0"/>
                </a:lnTo>
                <a:lnTo>
                  <a:pt x="2645688" y="1214303"/>
                </a:lnTo>
                <a:lnTo>
                  <a:pt x="0" y="121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0">
            <a:off x="1122275" y="8107273"/>
            <a:ext cx="2645688" cy="1214303"/>
          </a:xfrm>
          <a:custGeom>
            <a:avLst/>
            <a:gdLst/>
            <a:ahLst/>
            <a:cxnLst/>
            <a:rect r="r" b="b" t="t" l="l"/>
            <a:pathLst>
              <a:path h="1214303" w="2645688">
                <a:moveTo>
                  <a:pt x="0" y="1214303"/>
                </a:moveTo>
                <a:lnTo>
                  <a:pt x="2645688" y="1214303"/>
                </a:lnTo>
                <a:lnTo>
                  <a:pt x="2645688" y="0"/>
                </a:lnTo>
                <a:lnTo>
                  <a:pt x="0" y="0"/>
                </a:lnTo>
                <a:lnTo>
                  <a:pt x="0" y="121430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4434120" y="7838170"/>
            <a:ext cx="1462382" cy="2739825"/>
          </a:xfrm>
          <a:custGeom>
            <a:avLst/>
            <a:gdLst/>
            <a:ahLst/>
            <a:cxnLst/>
            <a:rect r="r" b="b" t="t" l="l"/>
            <a:pathLst>
              <a:path h="2739825" w="1462382">
                <a:moveTo>
                  <a:pt x="0" y="0"/>
                </a:moveTo>
                <a:lnTo>
                  <a:pt x="1462382" y="0"/>
                </a:lnTo>
                <a:lnTo>
                  <a:pt x="1462382" y="2739825"/>
                </a:lnTo>
                <a:lnTo>
                  <a:pt x="0" y="2739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44998" y="323495"/>
            <a:ext cx="7315200" cy="1856232"/>
          </a:xfrm>
          <a:custGeom>
            <a:avLst/>
            <a:gdLst/>
            <a:ahLst/>
            <a:cxnLst/>
            <a:rect r="r" b="b" t="t" l="l"/>
            <a:pathLst>
              <a:path h="1856232" w="7315200">
                <a:moveTo>
                  <a:pt x="0" y="0"/>
                </a:moveTo>
                <a:lnTo>
                  <a:pt x="7315200" y="0"/>
                </a:lnTo>
                <a:lnTo>
                  <a:pt x="7315200" y="1856232"/>
                </a:lnTo>
                <a:lnTo>
                  <a:pt x="0" y="1856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1071469">
            <a:off x="15967060" y="5558079"/>
            <a:ext cx="2190274" cy="5143500"/>
          </a:xfrm>
          <a:custGeom>
            <a:avLst/>
            <a:gdLst/>
            <a:ahLst/>
            <a:cxnLst/>
            <a:rect r="r" b="b" t="t" l="l"/>
            <a:pathLst>
              <a:path h="5143500" w="2190274">
                <a:moveTo>
                  <a:pt x="2190274" y="0"/>
                </a:moveTo>
                <a:lnTo>
                  <a:pt x="0" y="0"/>
                </a:lnTo>
                <a:lnTo>
                  <a:pt x="0" y="5143500"/>
                </a:lnTo>
                <a:lnTo>
                  <a:pt x="2190274" y="5143500"/>
                </a:lnTo>
                <a:lnTo>
                  <a:pt x="2190274" y="0"/>
                </a:lnTo>
                <a:close/>
              </a:path>
            </a:pathLst>
          </a:custGeom>
          <a:blipFill>
            <a:blip r:embed="rId10"/>
            <a:stretch>
              <a:fillRect l="0" t="0" r="0" b="0"/>
            </a:stretch>
          </a:blipFill>
        </p:spPr>
      </p:sp>
      <p:sp>
        <p:nvSpPr>
          <p:cNvPr name="Freeform 15" id="15"/>
          <p:cNvSpPr/>
          <p:nvPr/>
        </p:nvSpPr>
        <p:spPr>
          <a:xfrm flipH="false" flipV="false" rot="0">
            <a:off x="8655443" y="2681642"/>
            <a:ext cx="8214124" cy="4655826"/>
          </a:xfrm>
          <a:custGeom>
            <a:avLst/>
            <a:gdLst/>
            <a:ahLst/>
            <a:cxnLst/>
            <a:rect r="r" b="b" t="t" l="l"/>
            <a:pathLst>
              <a:path h="4655826" w="8214124">
                <a:moveTo>
                  <a:pt x="0" y="0"/>
                </a:moveTo>
                <a:lnTo>
                  <a:pt x="8214124" y="0"/>
                </a:lnTo>
                <a:lnTo>
                  <a:pt x="8214124" y="4655825"/>
                </a:lnTo>
                <a:lnTo>
                  <a:pt x="0" y="4655825"/>
                </a:lnTo>
                <a:lnTo>
                  <a:pt x="0" y="0"/>
                </a:lnTo>
                <a:close/>
              </a:path>
            </a:pathLst>
          </a:custGeom>
          <a:blipFill>
            <a:blip r:embed="rId11"/>
            <a:stretch>
              <a:fillRect l="0" t="0" r="0" b="0"/>
            </a:stretch>
          </a:blipFill>
        </p:spPr>
      </p:sp>
      <p:sp>
        <p:nvSpPr>
          <p:cNvPr name="TextBox 16" id="16"/>
          <p:cNvSpPr txBox="true"/>
          <p:nvPr/>
        </p:nvSpPr>
        <p:spPr>
          <a:xfrm rot="0">
            <a:off x="1957238" y="3476625"/>
            <a:ext cx="6698205" cy="3152775"/>
          </a:xfrm>
          <a:prstGeom prst="rect">
            <a:avLst/>
          </a:prstGeom>
        </p:spPr>
        <p:txBody>
          <a:bodyPr anchor="t" rtlCol="false" tIns="0" lIns="0" bIns="0" rIns="0">
            <a:spAutoFit/>
          </a:bodyPr>
          <a:lstStyle/>
          <a:p>
            <a:pPr algn="ctr">
              <a:lnSpc>
                <a:spcPts val="12599"/>
              </a:lnSpc>
            </a:pPr>
            <a:r>
              <a:rPr lang="en-US" sz="9000">
                <a:solidFill>
                  <a:srgbClr val="52718D"/>
                </a:solidFill>
                <a:latin typeface="Maragsa"/>
                <a:ea typeface="Maragsa"/>
                <a:cs typeface="Maragsa"/>
                <a:sym typeface="Maragsa"/>
              </a:rPr>
              <a:t>TIEMPO DE LA LECCION</a:t>
            </a:r>
          </a:p>
        </p:txBody>
      </p:sp>
      <p:sp>
        <p:nvSpPr>
          <p:cNvPr name="TextBox 17" id="17"/>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16509" y="965424"/>
            <a:ext cx="2645688" cy="1214303"/>
          </a:xfrm>
          <a:custGeom>
            <a:avLst/>
            <a:gdLst/>
            <a:ahLst/>
            <a:cxnLst/>
            <a:rect r="r" b="b" t="t" l="l"/>
            <a:pathLst>
              <a:path h="1214303" w="2645688">
                <a:moveTo>
                  <a:pt x="0" y="0"/>
                </a:moveTo>
                <a:lnTo>
                  <a:pt x="2645688" y="0"/>
                </a:lnTo>
                <a:lnTo>
                  <a:pt x="2645688" y="1214303"/>
                </a:lnTo>
                <a:lnTo>
                  <a:pt x="0" y="121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0">
            <a:off x="1122275" y="8107273"/>
            <a:ext cx="2645688" cy="1214303"/>
          </a:xfrm>
          <a:custGeom>
            <a:avLst/>
            <a:gdLst/>
            <a:ahLst/>
            <a:cxnLst/>
            <a:rect r="r" b="b" t="t" l="l"/>
            <a:pathLst>
              <a:path h="1214303" w="2645688">
                <a:moveTo>
                  <a:pt x="0" y="1214303"/>
                </a:moveTo>
                <a:lnTo>
                  <a:pt x="2645688" y="1214303"/>
                </a:lnTo>
                <a:lnTo>
                  <a:pt x="2645688" y="0"/>
                </a:lnTo>
                <a:lnTo>
                  <a:pt x="0" y="0"/>
                </a:lnTo>
                <a:lnTo>
                  <a:pt x="0" y="121430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4434120" y="7838170"/>
            <a:ext cx="1462382" cy="2739825"/>
          </a:xfrm>
          <a:custGeom>
            <a:avLst/>
            <a:gdLst/>
            <a:ahLst/>
            <a:cxnLst/>
            <a:rect r="r" b="b" t="t" l="l"/>
            <a:pathLst>
              <a:path h="2739825" w="1462382">
                <a:moveTo>
                  <a:pt x="0" y="0"/>
                </a:moveTo>
                <a:lnTo>
                  <a:pt x="1462382" y="0"/>
                </a:lnTo>
                <a:lnTo>
                  <a:pt x="1462382" y="2739825"/>
                </a:lnTo>
                <a:lnTo>
                  <a:pt x="0" y="2739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44998" y="323495"/>
            <a:ext cx="7315200" cy="1856232"/>
          </a:xfrm>
          <a:custGeom>
            <a:avLst/>
            <a:gdLst/>
            <a:ahLst/>
            <a:cxnLst/>
            <a:rect r="r" b="b" t="t" l="l"/>
            <a:pathLst>
              <a:path h="1856232" w="7315200">
                <a:moveTo>
                  <a:pt x="0" y="0"/>
                </a:moveTo>
                <a:lnTo>
                  <a:pt x="7315200" y="0"/>
                </a:lnTo>
                <a:lnTo>
                  <a:pt x="7315200" y="1856232"/>
                </a:lnTo>
                <a:lnTo>
                  <a:pt x="0" y="1856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1071469">
            <a:off x="15967060" y="5558079"/>
            <a:ext cx="2190274" cy="5143500"/>
          </a:xfrm>
          <a:custGeom>
            <a:avLst/>
            <a:gdLst/>
            <a:ahLst/>
            <a:cxnLst/>
            <a:rect r="r" b="b" t="t" l="l"/>
            <a:pathLst>
              <a:path h="5143500" w="2190274">
                <a:moveTo>
                  <a:pt x="2190274" y="0"/>
                </a:moveTo>
                <a:lnTo>
                  <a:pt x="0" y="0"/>
                </a:lnTo>
                <a:lnTo>
                  <a:pt x="0" y="5143500"/>
                </a:lnTo>
                <a:lnTo>
                  <a:pt x="2190274" y="5143500"/>
                </a:lnTo>
                <a:lnTo>
                  <a:pt x="2190274" y="0"/>
                </a:lnTo>
                <a:close/>
              </a:path>
            </a:pathLst>
          </a:custGeom>
          <a:blipFill>
            <a:blip r:embed="rId10"/>
            <a:stretch>
              <a:fillRect l="0" t="0" r="0" b="0"/>
            </a:stretch>
          </a:blipFill>
        </p:spPr>
      </p:sp>
      <p:sp>
        <p:nvSpPr>
          <p:cNvPr name="TextBox 15" id="15"/>
          <p:cNvSpPr txBox="true"/>
          <p:nvPr/>
        </p:nvSpPr>
        <p:spPr>
          <a:xfrm rot="0">
            <a:off x="3204378" y="1594362"/>
            <a:ext cx="11879244" cy="1405576"/>
          </a:xfrm>
          <a:prstGeom prst="rect">
            <a:avLst/>
          </a:prstGeom>
        </p:spPr>
        <p:txBody>
          <a:bodyPr anchor="t" rtlCol="false" tIns="0" lIns="0" bIns="0" rIns="0">
            <a:spAutoFit/>
          </a:bodyPr>
          <a:lstStyle/>
          <a:p>
            <a:pPr algn="ctr">
              <a:lnSpc>
                <a:spcPts val="11481"/>
              </a:lnSpc>
            </a:pPr>
            <a:r>
              <a:rPr lang="en-US" sz="8201">
                <a:solidFill>
                  <a:srgbClr val="52718D"/>
                </a:solidFill>
                <a:latin typeface="Maragsa"/>
                <a:ea typeface="Maragsa"/>
                <a:cs typeface="Maragsa"/>
                <a:sym typeface="Maragsa"/>
              </a:rPr>
              <a:t>CONCLUSION </a:t>
            </a:r>
          </a:p>
        </p:txBody>
      </p:sp>
      <p:sp>
        <p:nvSpPr>
          <p:cNvPr name="TextBox 16" id="16"/>
          <p:cNvSpPr txBox="true"/>
          <p:nvPr/>
        </p:nvSpPr>
        <p:spPr>
          <a:xfrm rot="0">
            <a:off x="2753019" y="3261194"/>
            <a:ext cx="12986335" cy="4906816"/>
          </a:xfrm>
          <a:prstGeom prst="rect">
            <a:avLst/>
          </a:prstGeom>
        </p:spPr>
        <p:txBody>
          <a:bodyPr anchor="t" rtlCol="false" tIns="0" lIns="0" bIns="0" rIns="0">
            <a:spAutoFit/>
          </a:bodyPr>
          <a:lstStyle/>
          <a:p>
            <a:pPr algn="l">
              <a:lnSpc>
                <a:spcPts val="3595"/>
              </a:lnSpc>
            </a:pPr>
            <a:r>
              <a:rPr lang="en-US" sz="2568">
                <a:solidFill>
                  <a:srgbClr val="52718D"/>
                </a:solidFill>
                <a:latin typeface="Halant"/>
                <a:ea typeface="Halant"/>
                <a:cs typeface="Halant"/>
                <a:sym typeface="Halant"/>
              </a:rPr>
              <a:t>Pablo estuvo preso muchas veces, pero nunca estuvo verdaderamente solo. A su alrededor, Dios levantó personas que no huyeron cuando llegaron las cadenas, que no se avergonzaron del preso, que no midieron el peligro ni el costo de estar a su lado. Cada uno de esos amigos dejó una huella de fidelidad, consuelo y valentía. </a:t>
            </a:r>
          </a:p>
          <a:p>
            <a:pPr algn="l">
              <a:lnSpc>
                <a:spcPts val="3595"/>
              </a:lnSpc>
            </a:pPr>
          </a:p>
          <a:p>
            <a:pPr algn="l">
              <a:lnSpc>
                <a:spcPts val="3595"/>
              </a:lnSpc>
            </a:pPr>
            <a:r>
              <a:rPr lang="en-US" sz="2568">
                <a:solidFill>
                  <a:srgbClr val="52718D"/>
                </a:solidFill>
                <a:latin typeface="Halant"/>
                <a:ea typeface="Halant"/>
                <a:cs typeface="Halant"/>
                <a:sym typeface="Halant"/>
              </a:rPr>
              <a:t>Hoy también hay personas sufriendo, no necesariamente tras las rejas, pero sí en hospitales, en casas donde reina el silencio, en medio del duelo, del abandono o de la ansiedad. Y tú puedes ser ese amigo que llega, que escucha, que ora, que acompaña. El modelo ya lo vimos en las amistades de Pablo. Que Dios nos ayude a ser ese tipo de amigo. Uno que no huye cuando los demás se alejan, sino que se queda, porque sabe que la amistad, cuando nace en Cristo, no conoce cadenas ni distancias.</a:t>
            </a:r>
          </a:p>
        </p:txBody>
      </p:sp>
      <p:sp>
        <p:nvSpPr>
          <p:cNvPr name="TextBox 17" id="17"/>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3204378" y="2084147"/>
            <a:ext cx="11879244" cy="1405576"/>
          </a:xfrm>
          <a:prstGeom prst="rect">
            <a:avLst/>
          </a:prstGeom>
        </p:spPr>
        <p:txBody>
          <a:bodyPr anchor="t" rtlCol="false" tIns="0" lIns="0" bIns="0" rIns="0">
            <a:spAutoFit/>
          </a:bodyPr>
          <a:lstStyle/>
          <a:p>
            <a:pPr algn="ctr">
              <a:lnSpc>
                <a:spcPts val="11481"/>
              </a:lnSpc>
            </a:pPr>
            <a:r>
              <a:rPr lang="en-US" sz="8201">
                <a:solidFill>
                  <a:srgbClr val="52718D"/>
                </a:solidFill>
                <a:latin typeface="Maragsa"/>
                <a:ea typeface="Maragsa"/>
                <a:cs typeface="Maragsa"/>
                <a:sym typeface="Maragsa"/>
              </a:rPr>
              <a:t>INTRODUCCION </a:t>
            </a:r>
          </a:p>
        </p:txBody>
      </p:sp>
      <p:sp>
        <p:nvSpPr>
          <p:cNvPr name="TextBox 11" id="11"/>
          <p:cNvSpPr txBox="true"/>
          <p:nvPr/>
        </p:nvSpPr>
        <p:spPr>
          <a:xfrm rot="0">
            <a:off x="2650833" y="4205832"/>
            <a:ext cx="12986335" cy="3779691"/>
          </a:xfrm>
          <a:prstGeom prst="rect">
            <a:avLst/>
          </a:prstGeom>
        </p:spPr>
        <p:txBody>
          <a:bodyPr anchor="t" rtlCol="false" tIns="0" lIns="0" bIns="0" rIns="0">
            <a:spAutoFit/>
          </a:bodyPr>
          <a:lstStyle/>
          <a:p>
            <a:pPr algn="ctr">
              <a:lnSpc>
                <a:spcPts val="4295"/>
              </a:lnSpc>
            </a:pPr>
            <a:r>
              <a:rPr lang="en-US" sz="3068">
                <a:solidFill>
                  <a:srgbClr val="52718D"/>
                </a:solidFill>
                <a:latin typeface="Halant"/>
                <a:ea typeface="Halant"/>
                <a:cs typeface="Halant"/>
                <a:sym typeface="Halant"/>
              </a:rPr>
              <a:t>Tal vez escuchaste alguna vez la frase: «Los verdaderos amigos se conocen en el hospital o en la prisión». No sabemos quién creó esta frase, pero estoy seguro de que Pablo habría estado de acuerdo con ella. A lo largo de su ministerio estuvo preso en Filipos, en Cesarea, y durante varios años en Roma. Y aunque las cárceles romanas eran frías, húmedas y solitarias, allí escribió cartas llenas de esperanza, gratitud y fe, muchas veces sostenido por la visita oportuna de un amigo fiel.</a:t>
            </a:r>
          </a:p>
        </p:txBody>
      </p:sp>
      <p:sp>
        <p:nvSpPr>
          <p:cNvPr name="TextBox 12" id="12"/>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2544633" y="2122577"/>
            <a:ext cx="12986335" cy="3236766"/>
          </a:xfrm>
          <a:prstGeom prst="rect">
            <a:avLst/>
          </a:prstGeom>
        </p:spPr>
        <p:txBody>
          <a:bodyPr anchor="t" rtlCol="false" tIns="0" lIns="0" bIns="0" rIns="0">
            <a:spAutoFit/>
          </a:bodyPr>
          <a:lstStyle/>
          <a:p>
            <a:pPr algn="ctr">
              <a:lnSpc>
                <a:spcPts val="4295"/>
              </a:lnSpc>
            </a:pPr>
            <a:r>
              <a:rPr lang="en-US" sz="3068">
                <a:solidFill>
                  <a:srgbClr val="52718D"/>
                </a:solidFill>
                <a:latin typeface="Halant"/>
                <a:ea typeface="Halant"/>
                <a:cs typeface="Halant"/>
                <a:sym typeface="Halant"/>
              </a:rPr>
              <a:t>Sin embargo, no siempre fue así. En una de sus cartas más personales, Pablo confiesa que en su primera defensa ante el tribunal romano, nadie estuvo a su lado (2 Timoteo 4: 16). Otros lo abandonaron por miedo, vergüenza o conveniencia. ¿Te imaginas cómo se sentiría alguien hoy si, en medio del dolor, los que consideraba sus hermanos desaparecen, le dan la espalda o simplemente lo olvidan? No es solo un problema antiguo: sigue pasando.</a:t>
            </a:r>
          </a:p>
        </p:txBody>
      </p:sp>
      <p:sp>
        <p:nvSpPr>
          <p:cNvPr name="TextBox 11" id="11"/>
          <p:cNvSpPr txBox="true"/>
          <p:nvPr/>
        </p:nvSpPr>
        <p:spPr>
          <a:xfrm rot="0">
            <a:off x="2753019" y="5783050"/>
            <a:ext cx="12986335" cy="2693841"/>
          </a:xfrm>
          <a:prstGeom prst="rect">
            <a:avLst/>
          </a:prstGeom>
        </p:spPr>
        <p:txBody>
          <a:bodyPr anchor="t" rtlCol="false" tIns="0" lIns="0" bIns="0" rIns="0">
            <a:spAutoFit/>
          </a:bodyPr>
          <a:lstStyle/>
          <a:p>
            <a:pPr algn="ctr">
              <a:lnSpc>
                <a:spcPts val="4295"/>
              </a:lnSpc>
            </a:pPr>
            <a:r>
              <a:rPr lang="en-US" sz="3068">
                <a:solidFill>
                  <a:srgbClr val="52718D"/>
                </a:solidFill>
                <a:latin typeface="Halant"/>
                <a:ea typeface="Halant"/>
                <a:cs typeface="Halant"/>
                <a:sym typeface="Halant"/>
              </a:rPr>
              <a:t>Por eso, el programa de hoy tiene un propósito muy especial. Vamos a conocer a siete verdaderos amigos de Pablo: personas que lo visitaron en prisión, lo sostuvieron y compartieron su carga. A través de sus testimonios aprenderemos cómo tratar a los que sufren hoy, cómo ser amigos cuando más se necesita, y cómo reflejar el amor de Cristo, incluso detrás de los barrotes.</a:t>
            </a:r>
          </a:p>
        </p:txBody>
      </p:sp>
      <p:sp>
        <p:nvSpPr>
          <p:cNvPr name="TextBox 12" id="12"/>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500816" y="-3535297"/>
            <a:ext cx="9204291" cy="17330235"/>
            <a:chOff x="0" y="0"/>
            <a:chExt cx="2244865" cy="4226729"/>
          </a:xfrm>
        </p:grpSpPr>
        <p:sp>
          <p:nvSpPr>
            <p:cNvPr name="Freeform 3" id="3"/>
            <p:cNvSpPr/>
            <p:nvPr/>
          </p:nvSpPr>
          <p:spPr>
            <a:xfrm flipH="false" flipV="false" rot="0">
              <a:off x="0" y="0"/>
              <a:ext cx="2244865" cy="4226728"/>
            </a:xfrm>
            <a:custGeom>
              <a:avLst/>
              <a:gdLst/>
              <a:ahLst/>
              <a:cxnLst/>
              <a:rect r="r" b="b" t="t" l="l"/>
              <a:pathLst>
                <a:path h="4226728" w="2244865">
                  <a:moveTo>
                    <a:pt x="0" y="0"/>
                  </a:moveTo>
                  <a:lnTo>
                    <a:pt x="2244865" y="0"/>
                  </a:lnTo>
                  <a:lnTo>
                    <a:pt x="2244865" y="4226728"/>
                  </a:lnTo>
                  <a:lnTo>
                    <a:pt x="0" y="4226728"/>
                  </a:lnTo>
                  <a:close/>
                </a:path>
              </a:pathLst>
            </a:custGeom>
            <a:solidFill>
              <a:srgbClr val="FFFFFF"/>
            </a:solidFill>
          </p:spPr>
        </p:sp>
        <p:sp>
          <p:nvSpPr>
            <p:cNvPr name="TextBox 4" id="4"/>
            <p:cNvSpPr txBox="true"/>
            <p:nvPr/>
          </p:nvSpPr>
          <p:spPr>
            <a:xfrm>
              <a:off x="0" y="-38100"/>
              <a:ext cx="2244865" cy="4264829"/>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029200" y="-2971800"/>
            <a:ext cx="8229600" cy="16230600"/>
            <a:chOff x="0" y="0"/>
            <a:chExt cx="2007144" cy="3958535"/>
          </a:xfrm>
        </p:grpSpPr>
        <p:sp>
          <p:nvSpPr>
            <p:cNvPr name="Freeform 6" id="6"/>
            <p:cNvSpPr/>
            <p:nvPr/>
          </p:nvSpPr>
          <p:spPr>
            <a:xfrm flipH="false" flipV="false" rot="0">
              <a:off x="0" y="0"/>
              <a:ext cx="2007145" cy="3958535"/>
            </a:xfrm>
            <a:custGeom>
              <a:avLst/>
              <a:gdLst/>
              <a:ahLst/>
              <a:cxnLst/>
              <a:rect r="r" b="b" t="t" l="l"/>
              <a:pathLst>
                <a:path h="3958535" w="2007145">
                  <a:moveTo>
                    <a:pt x="0" y="0"/>
                  </a:moveTo>
                  <a:lnTo>
                    <a:pt x="2007145" y="0"/>
                  </a:lnTo>
                  <a:lnTo>
                    <a:pt x="2007145" y="3958535"/>
                  </a:lnTo>
                  <a:lnTo>
                    <a:pt x="0" y="3958535"/>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2007144" cy="3996635"/>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28700" y="2679624"/>
            <a:ext cx="6456084" cy="5797268"/>
          </a:xfrm>
          <a:custGeom>
            <a:avLst/>
            <a:gdLst/>
            <a:ahLst/>
            <a:cxnLst/>
            <a:rect r="r" b="b" t="t" l="l"/>
            <a:pathLst>
              <a:path h="5797268" w="6456084">
                <a:moveTo>
                  <a:pt x="0" y="0"/>
                </a:moveTo>
                <a:lnTo>
                  <a:pt x="6456084" y="0"/>
                </a:lnTo>
                <a:lnTo>
                  <a:pt x="6456084" y="5797267"/>
                </a:lnTo>
                <a:lnTo>
                  <a:pt x="0" y="5797267"/>
                </a:lnTo>
                <a:lnTo>
                  <a:pt x="0" y="0"/>
                </a:lnTo>
                <a:close/>
              </a:path>
            </a:pathLst>
          </a:custGeom>
          <a:blipFill>
            <a:blip r:embed="rId4"/>
            <a:stretch>
              <a:fillRect l="-27253" t="0" r="-37371" b="0"/>
            </a:stretch>
          </a:blipFill>
          <a:ln w="180975" cap="sq">
            <a:solidFill>
              <a:srgbClr val="FFFFFF"/>
            </a:solidFill>
            <a:prstDash val="solid"/>
            <a:miter/>
          </a:ln>
        </p:spPr>
      </p:sp>
      <p:sp>
        <p:nvSpPr>
          <p:cNvPr name="TextBox 11" id="11"/>
          <p:cNvSpPr txBox="true"/>
          <p:nvPr/>
        </p:nvSpPr>
        <p:spPr>
          <a:xfrm rot="0">
            <a:off x="1685324" y="1454858"/>
            <a:ext cx="5066772" cy="1047713"/>
          </a:xfrm>
          <a:prstGeom prst="rect">
            <a:avLst/>
          </a:prstGeom>
        </p:spPr>
        <p:txBody>
          <a:bodyPr anchor="t" rtlCol="false" tIns="0" lIns="0" bIns="0" rIns="0">
            <a:spAutoFit/>
          </a:bodyPr>
          <a:lstStyle/>
          <a:p>
            <a:pPr algn="ctr">
              <a:lnSpc>
                <a:spcPts val="8402"/>
              </a:lnSpc>
            </a:pPr>
            <a:r>
              <a:rPr lang="en-US" sz="6001">
                <a:solidFill>
                  <a:srgbClr val="52718D"/>
                </a:solidFill>
                <a:latin typeface="Maragsa"/>
                <a:ea typeface="Maragsa"/>
                <a:cs typeface="Maragsa"/>
                <a:sym typeface="Maragsa"/>
              </a:rPr>
              <a:t>ONESIMO</a:t>
            </a:r>
          </a:p>
        </p:txBody>
      </p:sp>
      <p:sp>
        <p:nvSpPr>
          <p:cNvPr name="TextBox 12" id="12"/>
          <p:cNvSpPr txBox="true"/>
          <p:nvPr/>
        </p:nvSpPr>
        <p:spPr>
          <a:xfrm rot="0">
            <a:off x="8003560" y="1779375"/>
            <a:ext cx="7735793" cy="6697516"/>
          </a:xfrm>
          <a:prstGeom prst="rect">
            <a:avLst/>
          </a:prstGeom>
        </p:spPr>
        <p:txBody>
          <a:bodyPr anchor="t" rtlCol="false" tIns="0" lIns="0" bIns="0" rIns="0">
            <a:spAutoFit/>
          </a:bodyPr>
          <a:lstStyle/>
          <a:p>
            <a:pPr algn="ctr">
              <a:lnSpc>
                <a:spcPts val="3595"/>
              </a:lnSpc>
            </a:pPr>
            <a:r>
              <a:rPr lang="en-US" sz="2568">
                <a:solidFill>
                  <a:srgbClr val="52718D"/>
                </a:solidFill>
                <a:latin typeface="Halant"/>
                <a:ea typeface="Halant"/>
                <a:cs typeface="Halant"/>
                <a:sym typeface="Halant"/>
              </a:rPr>
              <a:t>Su nombre era Onésimo. Nunca imaginó que su vida cambiaría radicalmente al huir. Como esclavo que caminaba sin rumbo, la providencia lo guió hasta Roma, directamente a los pies de Pablo.</a:t>
            </a:r>
          </a:p>
          <a:p>
            <a:pPr algn="ctr">
              <a:lnSpc>
                <a:spcPts val="3595"/>
              </a:lnSpc>
            </a:pPr>
          </a:p>
          <a:p>
            <a:pPr algn="ctr">
              <a:lnSpc>
                <a:spcPts val="3595"/>
              </a:lnSpc>
            </a:pPr>
            <a:r>
              <a:rPr lang="en-US" sz="2568">
                <a:solidFill>
                  <a:srgbClr val="52718D"/>
                </a:solidFill>
                <a:latin typeface="Halant"/>
                <a:ea typeface="Halant"/>
                <a:cs typeface="Halant"/>
                <a:sym typeface="Halant"/>
              </a:rPr>
              <a:t>Él lo recibió, no como a un fugitivo, sino como a un hijo en la fe. Onésimo lo visitó en prisión en repetidas ocasiones; allí, Pablo le hablaba sobre la libertad verdadera que se encuentra en Cristo. A través de él, Onésimo comprendió que no existen cadenas más fuertes que las del pecado y que la gracia tiene el poder de transformar al más indigno.</a:t>
            </a:r>
          </a:p>
          <a:p>
            <a:pPr algn="ctr">
              <a:lnSpc>
                <a:spcPts val="3595"/>
              </a:lnSpc>
            </a:pPr>
            <a:r>
              <a:rPr lang="en-US" sz="2568">
                <a:solidFill>
                  <a:srgbClr val="52718D"/>
                </a:solidFill>
                <a:latin typeface="Halant"/>
                <a:ea typeface="Halant"/>
                <a:cs typeface="Halant"/>
                <a:sym typeface="Halant"/>
              </a:rPr>
              <a:t>Aprendió que los amigos de verdad no solo acompañan, sino que también confrontan con amor y ayudan a reconciliar la historia personal con Dios.</a:t>
            </a:r>
          </a:p>
        </p:txBody>
      </p:sp>
      <p:sp>
        <p:nvSpPr>
          <p:cNvPr name="TextBox 13" id="13"/>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16509" y="965424"/>
            <a:ext cx="2645688" cy="1214303"/>
          </a:xfrm>
          <a:custGeom>
            <a:avLst/>
            <a:gdLst/>
            <a:ahLst/>
            <a:cxnLst/>
            <a:rect r="r" b="b" t="t" l="l"/>
            <a:pathLst>
              <a:path h="1214303" w="2645688">
                <a:moveTo>
                  <a:pt x="0" y="0"/>
                </a:moveTo>
                <a:lnTo>
                  <a:pt x="2645688" y="0"/>
                </a:lnTo>
                <a:lnTo>
                  <a:pt x="2645688" y="1214303"/>
                </a:lnTo>
                <a:lnTo>
                  <a:pt x="0" y="121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0">
            <a:off x="1122275" y="8107273"/>
            <a:ext cx="2645688" cy="1214303"/>
          </a:xfrm>
          <a:custGeom>
            <a:avLst/>
            <a:gdLst/>
            <a:ahLst/>
            <a:cxnLst/>
            <a:rect r="r" b="b" t="t" l="l"/>
            <a:pathLst>
              <a:path h="1214303" w="2645688">
                <a:moveTo>
                  <a:pt x="0" y="1214303"/>
                </a:moveTo>
                <a:lnTo>
                  <a:pt x="2645688" y="1214303"/>
                </a:lnTo>
                <a:lnTo>
                  <a:pt x="2645688" y="0"/>
                </a:lnTo>
                <a:lnTo>
                  <a:pt x="0" y="0"/>
                </a:lnTo>
                <a:lnTo>
                  <a:pt x="0" y="121430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4434120" y="7838170"/>
            <a:ext cx="1462382" cy="2739825"/>
          </a:xfrm>
          <a:custGeom>
            <a:avLst/>
            <a:gdLst/>
            <a:ahLst/>
            <a:cxnLst/>
            <a:rect r="r" b="b" t="t" l="l"/>
            <a:pathLst>
              <a:path h="2739825" w="1462382">
                <a:moveTo>
                  <a:pt x="0" y="0"/>
                </a:moveTo>
                <a:lnTo>
                  <a:pt x="1462382" y="0"/>
                </a:lnTo>
                <a:lnTo>
                  <a:pt x="1462382" y="2739825"/>
                </a:lnTo>
                <a:lnTo>
                  <a:pt x="0" y="2739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44998" y="323495"/>
            <a:ext cx="7315200" cy="1856232"/>
          </a:xfrm>
          <a:custGeom>
            <a:avLst/>
            <a:gdLst/>
            <a:ahLst/>
            <a:cxnLst/>
            <a:rect r="r" b="b" t="t" l="l"/>
            <a:pathLst>
              <a:path h="1856232" w="7315200">
                <a:moveTo>
                  <a:pt x="0" y="0"/>
                </a:moveTo>
                <a:lnTo>
                  <a:pt x="7315200" y="0"/>
                </a:lnTo>
                <a:lnTo>
                  <a:pt x="7315200" y="1856232"/>
                </a:lnTo>
                <a:lnTo>
                  <a:pt x="0" y="1856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1071469">
            <a:off x="15967060" y="5558079"/>
            <a:ext cx="2190274" cy="5143500"/>
          </a:xfrm>
          <a:custGeom>
            <a:avLst/>
            <a:gdLst/>
            <a:ahLst/>
            <a:cxnLst/>
            <a:rect r="r" b="b" t="t" l="l"/>
            <a:pathLst>
              <a:path h="5143500" w="2190274">
                <a:moveTo>
                  <a:pt x="2190274" y="0"/>
                </a:moveTo>
                <a:lnTo>
                  <a:pt x="0" y="0"/>
                </a:lnTo>
                <a:lnTo>
                  <a:pt x="0" y="5143500"/>
                </a:lnTo>
                <a:lnTo>
                  <a:pt x="2190274" y="5143500"/>
                </a:lnTo>
                <a:lnTo>
                  <a:pt x="2190274" y="0"/>
                </a:lnTo>
                <a:close/>
              </a:path>
            </a:pathLst>
          </a:custGeom>
          <a:blipFill>
            <a:blip r:embed="rId10"/>
            <a:stretch>
              <a:fillRect l="0" t="0" r="0" b="0"/>
            </a:stretch>
          </a:blipFill>
        </p:spPr>
      </p:sp>
      <p:sp>
        <p:nvSpPr>
          <p:cNvPr name="TextBox 15" id="15"/>
          <p:cNvSpPr txBox="true"/>
          <p:nvPr/>
        </p:nvSpPr>
        <p:spPr>
          <a:xfrm rot="0">
            <a:off x="1096969" y="3679280"/>
            <a:ext cx="6698205" cy="3152775"/>
          </a:xfrm>
          <a:prstGeom prst="rect">
            <a:avLst/>
          </a:prstGeom>
        </p:spPr>
        <p:txBody>
          <a:bodyPr anchor="t" rtlCol="false" tIns="0" lIns="0" bIns="0" rIns="0">
            <a:spAutoFit/>
          </a:bodyPr>
          <a:lstStyle/>
          <a:p>
            <a:pPr algn="ctr">
              <a:lnSpc>
                <a:spcPts val="12599"/>
              </a:lnSpc>
            </a:pPr>
            <a:r>
              <a:rPr lang="en-US" sz="9000">
                <a:solidFill>
                  <a:srgbClr val="52718D"/>
                </a:solidFill>
                <a:latin typeface="Maragsa"/>
                <a:ea typeface="Maragsa"/>
                <a:cs typeface="Maragsa"/>
                <a:sym typeface="Maragsa"/>
              </a:rPr>
              <a:t>HIMNO INICIAL</a:t>
            </a:r>
          </a:p>
        </p:txBody>
      </p:sp>
      <p:sp>
        <p:nvSpPr>
          <p:cNvPr name="TextBox 16" id="16"/>
          <p:cNvSpPr txBox="true"/>
          <p:nvPr/>
        </p:nvSpPr>
        <p:spPr>
          <a:xfrm rot="0">
            <a:off x="8003560" y="4668838"/>
            <a:ext cx="7735793" cy="854075"/>
          </a:xfrm>
          <a:prstGeom prst="rect">
            <a:avLst/>
          </a:prstGeom>
        </p:spPr>
        <p:txBody>
          <a:bodyPr anchor="t" rtlCol="false" tIns="0" lIns="0" bIns="0" rIns="0">
            <a:spAutoFit/>
          </a:bodyPr>
          <a:lstStyle/>
          <a:p>
            <a:pPr algn="ctr">
              <a:lnSpc>
                <a:spcPts val="7000"/>
              </a:lnSpc>
            </a:pPr>
            <a:r>
              <a:rPr lang="en-US" sz="5000">
                <a:solidFill>
                  <a:srgbClr val="52718D"/>
                </a:solidFill>
                <a:latin typeface="Halant"/>
                <a:ea typeface="Halant"/>
                <a:cs typeface="Halant"/>
                <a:sym typeface="Halant"/>
              </a:rPr>
              <a:t># 558, Ama a tus prójimos</a:t>
            </a:r>
          </a:p>
        </p:txBody>
      </p:sp>
      <p:sp>
        <p:nvSpPr>
          <p:cNvPr name="TextBox 17" id="17"/>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500816" y="-3535297"/>
            <a:ext cx="9204291" cy="17330235"/>
            <a:chOff x="0" y="0"/>
            <a:chExt cx="2244865" cy="4226729"/>
          </a:xfrm>
        </p:grpSpPr>
        <p:sp>
          <p:nvSpPr>
            <p:cNvPr name="Freeform 3" id="3"/>
            <p:cNvSpPr/>
            <p:nvPr/>
          </p:nvSpPr>
          <p:spPr>
            <a:xfrm flipH="false" flipV="false" rot="0">
              <a:off x="0" y="0"/>
              <a:ext cx="2244865" cy="4226728"/>
            </a:xfrm>
            <a:custGeom>
              <a:avLst/>
              <a:gdLst/>
              <a:ahLst/>
              <a:cxnLst/>
              <a:rect r="r" b="b" t="t" l="l"/>
              <a:pathLst>
                <a:path h="4226728" w="2244865">
                  <a:moveTo>
                    <a:pt x="0" y="0"/>
                  </a:moveTo>
                  <a:lnTo>
                    <a:pt x="2244865" y="0"/>
                  </a:lnTo>
                  <a:lnTo>
                    <a:pt x="2244865" y="4226728"/>
                  </a:lnTo>
                  <a:lnTo>
                    <a:pt x="0" y="4226728"/>
                  </a:lnTo>
                  <a:close/>
                </a:path>
              </a:pathLst>
            </a:custGeom>
            <a:solidFill>
              <a:srgbClr val="FFFFFF"/>
            </a:solidFill>
          </p:spPr>
        </p:sp>
        <p:sp>
          <p:nvSpPr>
            <p:cNvPr name="TextBox 4" id="4"/>
            <p:cNvSpPr txBox="true"/>
            <p:nvPr/>
          </p:nvSpPr>
          <p:spPr>
            <a:xfrm>
              <a:off x="0" y="-38100"/>
              <a:ext cx="2244865" cy="4264829"/>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029200" y="-2971800"/>
            <a:ext cx="8229600" cy="16230600"/>
            <a:chOff x="0" y="0"/>
            <a:chExt cx="2007144" cy="3958535"/>
          </a:xfrm>
        </p:grpSpPr>
        <p:sp>
          <p:nvSpPr>
            <p:cNvPr name="Freeform 6" id="6"/>
            <p:cNvSpPr/>
            <p:nvPr/>
          </p:nvSpPr>
          <p:spPr>
            <a:xfrm flipH="false" flipV="false" rot="0">
              <a:off x="0" y="0"/>
              <a:ext cx="2007145" cy="3958535"/>
            </a:xfrm>
            <a:custGeom>
              <a:avLst/>
              <a:gdLst/>
              <a:ahLst/>
              <a:cxnLst/>
              <a:rect r="r" b="b" t="t" l="l"/>
              <a:pathLst>
                <a:path h="3958535" w="2007145">
                  <a:moveTo>
                    <a:pt x="0" y="0"/>
                  </a:moveTo>
                  <a:lnTo>
                    <a:pt x="2007145" y="0"/>
                  </a:lnTo>
                  <a:lnTo>
                    <a:pt x="2007145" y="3958535"/>
                  </a:lnTo>
                  <a:lnTo>
                    <a:pt x="0" y="3958535"/>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2007144" cy="3996635"/>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803216" y="2231187"/>
            <a:ext cx="6456084" cy="5797268"/>
          </a:xfrm>
          <a:custGeom>
            <a:avLst/>
            <a:gdLst/>
            <a:ahLst/>
            <a:cxnLst/>
            <a:rect r="r" b="b" t="t" l="l"/>
            <a:pathLst>
              <a:path h="5797268" w="6456084">
                <a:moveTo>
                  <a:pt x="0" y="0"/>
                </a:moveTo>
                <a:lnTo>
                  <a:pt x="6456084" y="0"/>
                </a:lnTo>
                <a:lnTo>
                  <a:pt x="6456084" y="5797267"/>
                </a:lnTo>
                <a:lnTo>
                  <a:pt x="0" y="5797267"/>
                </a:lnTo>
                <a:lnTo>
                  <a:pt x="0" y="0"/>
                </a:lnTo>
                <a:close/>
              </a:path>
            </a:pathLst>
          </a:custGeom>
          <a:blipFill>
            <a:blip r:embed="rId4"/>
            <a:stretch>
              <a:fillRect l="-32312" t="0" r="-32312" b="0"/>
            </a:stretch>
          </a:blipFill>
          <a:ln w="180975" cap="sq">
            <a:solidFill>
              <a:srgbClr val="FFFFFF"/>
            </a:solidFill>
            <a:prstDash val="solid"/>
            <a:miter/>
          </a:ln>
        </p:spPr>
      </p:sp>
      <p:sp>
        <p:nvSpPr>
          <p:cNvPr name="TextBox 11" id="11"/>
          <p:cNvSpPr txBox="true"/>
          <p:nvPr/>
        </p:nvSpPr>
        <p:spPr>
          <a:xfrm rot="0">
            <a:off x="11069573" y="1183474"/>
            <a:ext cx="5066772" cy="1047713"/>
          </a:xfrm>
          <a:prstGeom prst="rect">
            <a:avLst/>
          </a:prstGeom>
        </p:spPr>
        <p:txBody>
          <a:bodyPr anchor="t" rtlCol="false" tIns="0" lIns="0" bIns="0" rIns="0">
            <a:spAutoFit/>
          </a:bodyPr>
          <a:lstStyle/>
          <a:p>
            <a:pPr algn="ctr">
              <a:lnSpc>
                <a:spcPts val="8402"/>
              </a:lnSpc>
            </a:pPr>
            <a:r>
              <a:rPr lang="en-US" sz="6001">
                <a:solidFill>
                  <a:srgbClr val="52718D"/>
                </a:solidFill>
                <a:latin typeface="Maragsa"/>
                <a:ea typeface="Maragsa"/>
                <a:cs typeface="Maragsa"/>
                <a:sym typeface="Maragsa"/>
              </a:rPr>
              <a:t>ARISTARCO</a:t>
            </a:r>
          </a:p>
        </p:txBody>
      </p:sp>
      <p:sp>
        <p:nvSpPr>
          <p:cNvPr name="TextBox 12" id="12"/>
          <p:cNvSpPr txBox="true"/>
          <p:nvPr/>
        </p:nvSpPr>
        <p:spPr>
          <a:xfrm rot="0">
            <a:off x="1408207" y="1458371"/>
            <a:ext cx="7735793" cy="7263936"/>
          </a:xfrm>
          <a:prstGeom prst="rect">
            <a:avLst/>
          </a:prstGeom>
        </p:spPr>
        <p:txBody>
          <a:bodyPr anchor="t" rtlCol="false" tIns="0" lIns="0" bIns="0" rIns="0">
            <a:spAutoFit/>
          </a:bodyPr>
          <a:lstStyle/>
          <a:p>
            <a:pPr algn="ctr">
              <a:lnSpc>
                <a:spcPts val="3875"/>
              </a:lnSpc>
            </a:pPr>
            <a:r>
              <a:rPr lang="en-US" sz="2768">
                <a:solidFill>
                  <a:srgbClr val="52718D"/>
                </a:solidFill>
                <a:latin typeface="Halant"/>
                <a:ea typeface="Halant"/>
                <a:cs typeface="Halant"/>
                <a:sym typeface="Halant"/>
              </a:rPr>
              <a:t>Su nombre era Aristarco, originario de Tesalónica. Durante años, viajó incansablemente junto a Pablo. Cuando el apóstol fue arrestado, Aristarco tomó una decisión firme: no lo dejaría solo.</a:t>
            </a:r>
          </a:p>
          <a:p>
            <a:pPr algn="ctr">
              <a:lnSpc>
                <a:spcPts val="3875"/>
              </a:lnSpc>
            </a:pPr>
            <a:r>
              <a:rPr lang="en-US" sz="2768">
                <a:solidFill>
                  <a:srgbClr val="52718D"/>
                </a:solidFill>
                <a:latin typeface="Halant"/>
                <a:ea typeface="Halant"/>
                <a:cs typeface="Halant"/>
                <a:sym typeface="Halant"/>
              </a:rPr>
              <a:t>Acompañó a Pablo en aquel barco rumbo a Roma, enfrentando la furia de la tormenta en alta mar. Y cuando Pablo finalmente llegó a prisión, Aristarco también estuvo allí, a su lado. Algunos pensaban que era una locura exponerse a tales peligros, pero él sabía que su amigo necesitaba compañía.</a:t>
            </a:r>
          </a:p>
          <a:p>
            <a:pPr algn="ctr">
              <a:lnSpc>
                <a:spcPts val="3875"/>
              </a:lnSpc>
            </a:pPr>
            <a:r>
              <a:rPr lang="en-US" sz="2768">
                <a:solidFill>
                  <a:srgbClr val="52718D"/>
                </a:solidFill>
                <a:latin typeface="Halant"/>
                <a:ea typeface="Halant"/>
                <a:cs typeface="Halant"/>
                <a:sym typeface="Halant"/>
              </a:rPr>
              <a:t>Aristarco comprendió que, a veces, el mayor ministerio no consiste en predicar, sino simplemente en estar presente. Para él, la verdadera amistad cristiana se prueba cuando el otro sufre, no cuando brilla.</a:t>
            </a:r>
          </a:p>
        </p:txBody>
      </p:sp>
      <p:sp>
        <p:nvSpPr>
          <p:cNvPr name="TextBox 13" id="13"/>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16509" y="965424"/>
            <a:ext cx="2645688" cy="1214303"/>
          </a:xfrm>
          <a:custGeom>
            <a:avLst/>
            <a:gdLst/>
            <a:ahLst/>
            <a:cxnLst/>
            <a:rect r="r" b="b" t="t" l="l"/>
            <a:pathLst>
              <a:path h="1214303" w="2645688">
                <a:moveTo>
                  <a:pt x="0" y="0"/>
                </a:moveTo>
                <a:lnTo>
                  <a:pt x="2645688" y="0"/>
                </a:lnTo>
                <a:lnTo>
                  <a:pt x="2645688" y="1214303"/>
                </a:lnTo>
                <a:lnTo>
                  <a:pt x="0" y="121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0">
            <a:off x="1122275" y="8107273"/>
            <a:ext cx="2645688" cy="1214303"/>
          </a:xfrm>
          <a:custGeom>
            <a:avLst/>
            <a:gdLst/>
            <a:ahLst/>
            <a:cxnLst/>
            <a:rect r="r" b="b" t="t" l="l"/>
            <a:pathLst>
              <a:path h="1214303" w="2645688">
                <a:moveTo>
                  <a:pt x="0" y="1214303"/>
                </a:moveTo>
                <a:lnTo>
                  <a:pt x="2645688" y="1214303"/>
                </a:lnTo>
                <a:lnTo>
                  <a:pt x="2645688" y="0"/>
                </a:lnTo>
                <a:lnTo>
                  <a:pt x="0" y="0"/>
                </a:lnTo>
                <a:lnTo>
                  <a:pt x="0" y="121430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4434120" y="7838170"/>
            <a:ext cx="1462382" cy="2739825"/>
          </a:xfrm>
          <a:custGeom>
            <a:avLst/>
            <a:gdLst/>
            <a:ahLst/>
            <a:cxnLst/>
            <a:rect r="r" b="b" t="t" l="l"/>
            <a:pathLst>
              <a:path h="2739825" w="1462382">
                <a:moveTo>
                  <a:pt x="0" y="0"/>
                </a:moveTo>
                <a:lnTo>
                  <a:pt x="1462382" y="0"/>
                </a:lnTo>
                <a:lnTo>
                  <a:pt x="1462382" y="2739825"/>
                </a:lnTo>
                <a:lnTo>
                  <a:pt x="0" y="2739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44998" y="323495"/>
            <a:ext cx="7315200" cy="1856232"/>
          </a:xfrm>
          <a:custGeom>
            <a:avLst/>
            <a:gdLst/>
            <a:ahLst/>
            <a:cxnLst/>
            <a:rect r="r" b="b" t="t" l="l"/>
            <a:pathLst>
              <a:path h="1856232" w="7315200">
                <a:moveTo>
                  <a:pt x="0" y="0"/>
                </a:moveTo>
                <a:lnTo>
                  <a:pt x="7315200" y="0"/>
                </a:lnTo>
                <a:lnTo>
                  <a:pt x="7315200" y="1856232"/>
                </a:lnTo>
                <a:lnTo>
                  <a:pt x="0" y="1856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1071469">
            <a:off x="15967060" y="5558079"/>
            <a:ext cx="2190274" cy="5143500"/>
          </a:xfrm>
          <a:custGeom>
            <a:avLst/>
            <a:gdLst/>
            <a:ahLst/>
            <a:cxnLst/>
            <a:rect r="r" b="b" t="t" l="l"/>
            <a:pathLst>
              <a:path h="5143500" w="2190274">
                <a:moveTo>
                  <a:pt x="2190274" y="0"/>
                </a:moveTo>
                <a:lnTo>
                  <a:pt x="0" y="0"/>
                </a:lnTo>
                <a:lnTo>
                  <a:pt x="0" y="5143500"/>
                </a:lnTo>
                <a:lnTo>
                  <a:pt x="2190274" y="5143500"/>
                </a:lnTo>
                <a:lnTo>
                  <a:pt x="2190274" y="0"/>
                </a:lnTo>
                <a:close/>
              </a:path>
            </a:pathLst>
          </a:custGeom>
          <a:blipFill>
            <a:blip r:embed="rId10"/>
            <a:stretch>
              <a:fillRect l="0" t="0" r="0" b="0"/>
            </a:stretch>
          </a:blipFill>
        </p:spPr>
      </p:sp>
      <p:sp>
        <p:nvSpPr>
          <p:cNvPr name="TextBox 15" id="15"/>
          <p:cNvSpPr txBox="true"/>
          <p:nvPr/>
        </p:nvSpPr>
        <p:spPr>
          <a:xfrm rot="0">
            <a:off x="1096969" y="3679280"/>
            <a:ext cx="6698205" cy="3152775"/>
          </a:xfrm>
          <a:prstGeom prst="rect">
            <a:avLst/>
          </a:prstGeom>
        </p:spPr>
        <p:txBody>
          <a:bodyPr anchor="t" rtlCol="false" tIns="0" lIns="0" bIns="0" rIns="0">
            <a:spAutoFit/>
          </a:bodyPr>
          <a:lstStyle/>
          <a:p>
            <a:pPr algn="ctr">
              <a:lnSpc>
                <a:spcPts val="12599"/>
              </a:lnSpc>
            </a:pPr>
            <a:r>
              <a:rPr lang="en-US" sz="9000">
                <a:solidFill>
                  <a:srgbClr val="52718D"/>
                </a:solidFill>
                <a:latin typeface="Maragsa"/>
                <a:ea typeface="Maragsa"/>
                <a:cs typeface="Maragsa"/>
                <a:sym typeface="Maragsa"/>
              </a:rPr>
              <a:t>LECTURA BIBLICA</a:t>
            </a:r>
          </a:p>
        </p:txBody>
      </p:sp>
      <p:sp>
        <p:nvSpPr>
          <p:cNvPr name="TextBox 16" id="16"/>
          <p:cNvSpPr txBox="true"/>
          <p:nvPr/>
        </p:nvSpPr>
        <p:spPr>
          <a:xfrm rot="0">
            <a:off x="8003560" y="3006180"/>
            <a:ext cx="7735793" cy="854075"/>
          </a:xfrm>
          <a:prstGeom prst="rect">
            <a:avLst/>
          </a:prstGeom>
        </p:spPr>
        <p:txBody>
          <a:bodyPr anchor="t" rtlCol="false" tIns="0" lIns="0" bIns="0" rIns="0">
            <a:spAutoFit/>
          </a:bodyPr>
          <a:lstStyle/>
          <a:p>
            <a:pPr algn="ctr">
              <a:lnSpc>
                <a:spcPts val="7000"/>
              </a:lnSpc>
            </a:pPr>
            <a:r>
              <a:rPr lang="en-US" sz="5000" b="true">
                <a:solidFill>
                  <a:srgbClr val="52718D"/>
                </a:solidFill>
                <a:latin typeface="Halant Bold"/>
                <a:ea typeface="Halant Bold"/>
                <a:cs typeface="Halant Bold"/>
                <a:sym typeface="Halant Bold"/>
              </a:rPr>
              <a:t>Colosenses 4: 18</a:t>
            </a:r>
          </a:p>
        </p:txBody>
      </p:sp>
      <p:sp>
        <p:nvSpPr>
          <p:cNvPr name="TextBox 17" id="17"/>
          <p:cNvSpPr txBox="true"/>
          <p:nvPr/>
        </p:nvSpPr>
        <p:spPr>
          <a:xfrm rot="0">
            <a:off x="8003560" y="4439423"/>
            <a:ext cx="7735793" cy="2851150"/>
          </a:xfrm>
          <a:prstGeom prst="rect">
            <a:avLst/>
          </a:prstGeom>
        </p:spPr>
        <p:txBody>
          <a:bodyPr anchor="t" rtlCol="false" tIns="0" lIns="0" bIns="0" rIns="0">
            <a:spAutoFit/>
          </a:bodyPr>
          <a:lstStyle/>
          <a:p>
            <a:pPr algn="ctr">
              <a:lnSpc>
                <a:spcPts val="5599"/>
              </a:lnSpc>
            </a:pPr>
            <a:r>
              <a:rPr lang="en-US" sz="3999">
                <a:solidFill>
                  <a:srgbClr val="52718D"/>
                </a:solidFill>
                <a:latin typeface="Halant"/>
                <a:ea typeface="Halant"/>
                <a:cs typeface="Halant"/>
                <a:sym typeface="Halant"/>
              </a:rPr>
              <a:t> </a:t>
            </a:r>
            <a:r>
              <a:rPr lang="en-US" sz="3999">
                <a:solidFill>
                  <a:srgbClr val="52718D"/>
                </a:solidFill>
                <a:latin typeface="Halant"/>
                <a:ea typeface="Halant"/>
                <a:cs typeface="Halant"/>
                <a:sym typeface="Halant"/>
              </a:rPr>
              <a:t>«</a:t>
            </a:r>
            <a:r>
              <a:rPr lang="en-US" sz="3999">
                <a:solidFill>
                  <a:srgbClr val="52718D"/>
                </a:solidFill>
                <a:latin typeface="Halant"/>
                <a:ea typeface="Halant"/>
                <a:cs typeface="Halant"/>
                <a:sym typeface="Halant"/>
              </a:rPr>
              <a:t>La salutación de mi propia</a:t>
            </a:r>
            <a:r>
              <a:rPr lang="en-US" sz="3999">
                <a:solidFill>
                  <a:srgbClr val="52718D"/>
                </a:solidFill>
                <a:latin typeface="Halant"/>
                <a:ea typeface="Halant"/>
                <a:cs typeface="Halant"/>
                <a:sym typeface="Halant"/>
              </a:rPr>
              <a:t> mano, de Pablo. Acordaos de mis prisiones. La gracia sea con vosotros. Amén.»</a:t>
            </a:r>
          </a:p>
        </p:txBody>
      </p:sp>
      <p:sp>
        <p:nvSpPr>
          <p:cNvPr name="TextBox 18" id="18"/>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500816" y="-3535297"/>
            <a:ext cx="9204291" cy="17330235"/>
            <a:chOff x="0" y="0"/>
            <a:chExt cx="2244865" cy="4226729"/>
          </a:xfrm>
        </p:grpSpPr>
        <p:sp>
          <p:nvSpPr>
            <p:cNvPr name="Freeform 3" id="3"/>
            <p:cNvSpPr/>
            <p:nvPr/>
          </p:nvSpPr>
          <p:spPr>
            <a:xfrm flipH="false" flipV="false" rot="0">
              <a:off x="0" y="0"/>
              <a:ext cx="2244865" cy="4226728"/>
            </a:xfrm>
            <a:custGeom>
              <a:avLst/>
              <a:gdLst/>
              <a:ahLst/>
              <a:cxnLst/>
              <a:rect r="r" b="b" t="t" l="l"/>
              <a:pathLst>
                <a:path h="4226728" w="2244865">
                  <a:moveTo>
                    <a:pt x="0" y="0"/>
                  </a:moveTo>
                  <a:lnTo>
                    <a:pt x="2244865" y="0"/>
                  </a:lnTo>
                  <a:lnTo>
                    <a:pt x="2244865" y="4226728"/>
                  </a:lnTo>
                  <a:lnTo>
                    <a:pt x="0" y="4226728"/>
                  </a:lnTo>
                  <a:close/>
                </a:path>
              </a:pathLst>
            </a:custGeom>
            <a:solidFill>
              <a:srgbClr val="FFFFFF"/>
            </a:solidFill>
          </p:spPr>
        </p:sp>
        <p:sp>
          <p:nvSpPr>
            <p:cNvPr name="TextBox 4" id="4"/>
            <p:cNvSpPr txBox="true"/>
            <p:nvPr/>
          </p:nvSpPr>
          <p:spPr>
            <a:xfrm>
              <a:off x="0" y="-38100"/>
              <a:ext cx="2244865" cy="4264829"/>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029200" y="-2971800"/>
            <a:ext cx="8229600" cy="16230600"/>
            <a:chOff x="0" y="0"/>
            <a:chExt cx="2007144" cy="3958535"/>
          </a:xfrm>
        </p:grpSpPr>
        <p:sp>
          <p:nvSpPr>
            <p:cNvPr name="Freeform 6" id="6"/>
            <p:cNvSpPr/>
            <p:nvPr/>
          </p:nvSpPr>
          <p:spPr>
            <a:xfrm flipH="false" flipV="false" rot="0">
              <a:off x="0" y="0"/>
              <a:ext cx="2007145" cy="3958535"/>
            </a:xfrm>
            <a:custGeom>
              <a:avLst/>
              <a:gdLst/>
              <a:ahLst/>
              <a:cxnLst/>
              <a:rect r="r" b="b" t="t" l="l"/>
              <a:pathLst>
                <a:path h="3958535" w="2007145">
                  <a:moveTo>
                    <a:pt x="0" y="0"/>
                  </a:moveTo>
                  <a:lnTo>
                    <a:pt x="2007145" y="0"/>
                  </a:lnTo>
                  <a:lnTo>
                    <a:pt x="2007145" y="3958535"/>
                  </a:lnTo>
                  <a:lnTo>
                    <a:pt x="0" y="3958535"/>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2007144" cy="3996635"/>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028700" y="2679624"/>
            <a:ext cx="6456084" cy="5797268"/>
          </a:xfrm>
          <a:custGeom>
            <a:avLst/>
            <a:gdLst/>
            <a:ahLst/>
            <a:cxnLst/>
            <a:rect r="r" b="b" t="t" l="l"/>
            <a:pathLst>
              <a:path h="5797268" w="6456084">
                <a:moveTo>
                  <a:pt x="0" y="0"/>
                </a:moveTo>
                <a:lnTo>
                  <a:pt x="6456084" y="0"/>
                </a:lnTo>
                <a:lnTo>
                  <a:pt x="6456084" y="5797267"/>
                </a:lnTo>
                <a:lnTo>
                  <a:pt x="0" y="5797267"/>
                </a:lnTo>
                <a:lnTo>
                  <a:pt x="0" y="0"/>
                </a:lnTo>
                <a:close/>
              </a:path>
            </a:pathLst>
          </a:custGeom>
          <a:blipFill>
            <a:blip r:embed="rId4"/>
            <a:stretch>
              <a:fillRect l="-32381" t="0" r="-32381" b="0"/>
            </a:stretch>
          </a:blipFill>
          <a:ln w="180975" cap="sq">
            <a:solidFill>
              <a:srgbClr val="FFFFFF"/>
            </a:solidFill>
            <a:prstDash val="solid"/>
            <a:miter/>
          </a:ln>
        </p:spPr>
      </p:sp>
      <p:sp>
        <p:nvSpPr>
          <p:cNvPr name="TextBox 11" id="11"/>
          <p:cNvSpPr txBox="true"/>
          <p:nvPr/>
        </p:nvSpPr>
        <p:spPr>
          <a:xfrm rot="0">
            <a:off x="1685324" y="1454858"/>
            <a:ext cx="5066772" cy="1047713"/>
          </a:xfrm>
          <a:prstGeom prst="rect">
            <a:avLst/>
          </a:prstGeom>
        </p:spPr>
        <p:txBody>
          <a:bodyPr anchor="t" rtlCol="false" tIns="0" lIns="0" bIns="0" rIns="0">
            <a:spAutoFit/>
          </a:bodyPr>
          <a:lstStyle/>
          <a:p>
            <a:pPr algn="ctr">
              <a:lnSpc>
                <a:spcPts val="8402"/>
              </a:lnSpc>
            </a:pPr>
            <a:r>
              <a:rPr lang="en-US" sz="6001">
                <a:solidFill>
                  <a:srgbClr val="52718D"/>
                </a:solidFill>
                <a:latin typeface="Maragsa"/>
                <a:ea typeface="Maragsa"/>
                <a:cs typeface="Maragsa"/>
                <a:sym typeface="Maragsa"/>
              </a:rPr>
              <a:t>TÍQUICO</a:t>
            </a:r>
          </a:p>
        </p:txBody>
      </p:sp>
      <p:sp>
        <p:nvSpPr>
          <p:cNvPr name="TextBox 12" id="12"/>
          <p:cNvSpPr txBox="true"/>
          <p:nvPr/>
        </p:nvSpPr>
        <p:spPr>
          <a:xfrm rot="0">
            <a:off x="8003560" y="1779375"/>
            <a:ext cx="7735793" cy="7145191"/>
          </a:xfrm>
          <a:prstGeom prst="rect">
            <a:avLst/>
          </a:prstGeom>
        </p:spPr>
        <p:txBody>
          <a:bodyPr anchor="t" rtlCol="false" tIns="0" lIns="0" bIns="0" rIns="0">
            <a:spAutoFit/>
          </a:bodyPr>
          <a:lstStyle/>
          <a:p>
            <a:pPr algn="ctr">
              <a:lnSpc>
                <a:spcPts val="3595"/>
              </a:lnSpc>
            </a:pPr>
            <a:r>
              <a:rPr lang="en-US" sz="2568">
                <a:solidFill>
                  <a:srgbClr val="52718D"/>
                </a:solidFill>
                <a:latin typeface="Halant"/>
                <a:ea typeface="Halant"/>
                <a:cs typeface="Halant"/>
                <a:sym typeface="Halant"/>
              </a:rPr>
              <a:t>Su nombre era Tíquico, y fue enviado por Pablo en numerosas ocasiones como mensajero a las diversas iglesias. Visitó al apóstol en prisión llevando consigo noticias frescas, pergaminos y palabras de ánimo; en ocasiones, su único regalo era una sonrisa y una oración.</a:t>
            </a:r>
          </a:p>
          <a:p>
            <a:pPr algn="ctr">
              <a:lnSpc>
                <a:spcPts val="3595"/>
              </a:lnSpc>
            </a:pPr>
            <a:r>
              <a:rPr lang="en-US" sz="2568">
                <a:solidFill>
                  <a:srgbClr val="52718D"/>
                </a:solidFill>
                <a:latin typeface="Halant"/>
                <a:ea typeface="Halant"/>
                <a:cs typeface="Halant"/>
                <a:sym typeface="Halant"/>
              </a:rPr>
              <a:t>Aunque Tíquico nunca se vio a sí mismo como un gran predicador, comprendió profundamente que servir con fidelidad es una parte vital del cuerpo de Cristo. A través de su labor, aprendió que los pequeños gestos de amistad tienen el poder de levantar a las almas más cansadas.</a:t>
            </a:r>
          </a:p>
          <a:p>
            <a:pPr algn="ctr">
              <a:lnSpc>
                <a:spcPts val="3595"/>
              </a:lnSpc>
            </a:pPr>
            <a:r>
              <a:rPr lang="en-US" sz="2568">
                <a:solidFill>
                  <a:srgbClr val="52718D"/>
                </a:solidFill>
                <a:latin typeface="Halant"/>
                <a:ea typeface="Halant"/>
                <a:cs typeface="Halant"/>
                <a:sym typeface="Halant"/>
              </a:rPr>
              <a:t>Su vida es un recordatorio de que no se debe subestimar lo que Dios puede hacer a través de una simple visita, una carta o una palabra de aliento oportuna.</a:t>
            </a:r>
          </a:p>
          <a:p>
            <a:pPr algn="ctr">
              <a:lnSpc>
                <a:spcPts val="3595"/>
              </a:lnSpc>
            </a:pPr>
          </a:p>
        </p:txBody>
      </p:sp>
      <p:sp>
        <p:nvSpPr>
          <p:cNvPr name="TextBox 13" id="13"/>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8ECFF"/>
        </a:solidFill>
      </p:bgPr>
    </p:bg>
    <p:spTree>
      <p:nvGrpSpPr>
        <p:cNvPr id="1" name=""/>
        <p:cNvGrpSpPr/>
        <p:nvPr/>
      </p:nvGrpSpPr>
      <p:grpSpPr>
        <a:xfrm>
          <a:off x="0" y="0"/>
          <a:ext cx="0" cy="0"/>
          <a:chOff x="0" y="0"/>
          <a:chExt cx="0" cy="0"/>
        </a:xfrm>
      </p:grpSpPr>
      <p:grpSp>
        <p:nvGrpSpPr>
          <p:cNvPr name="Group 2" id="2"/>
          <p:cNvGrpSpPr/>
          <p:nvPr/>
        </p:nvGrpSpPr>
        <p:grpSpPr>
          <a:xfrm rot="5400000">
            <a:off x="4965924" y="-3179626"/>
            <a:ext cx="8356152" cy="16646252"/>
            <a:chOff x="0" y="0"/>
            <a:chExt cx="2038010" cy="4059910"/>
          </a:xfrm>
        </p:grpSpPr>
        <p:sp>
          <p:nvSpPr>
            <p:cNvPr name="Freeform 3" id="3"/>
            <p:cNvSpPr/>
            <p:nvPr/>
          </p:nvSpPr>
          <p:spPr>
            <a:xfrm flipH="false" flipV="false" rot="0">
              <a:off x="0" y="0"/>
              <a:ext cx="2038010" cy="4059910"/>
            </a:xfrm>
            <a:custGeom>
              <a:avLst/>
              <a:gdLst/>
              <a:ahLst/>
              <a:cxnLst/>
              <a:rect r="r" b="b" t="t" l="l"/>
              <a:pathLst>
                <a:path h="4059910" w="2038010">
                  <a:moveTo>
                    <a:pt x="0" y="0"/>
                  </a:moveTo>
                  <a:lnTo>
                    <a:pt x="2038010" y="0"/>
                  </a:lnTo>
                  <a:lnTo>
                    <a:pt x="2038010" y="4059910"/>
                  </a:lnTo>
                  <a:lnTo>
                    <a:pt x="0" y="4059910"/>
                  </a:lnTo>
                  <a:close/>
                </a:path>
              </a:pathLst>
            </a:custGeom>
            <a:solidFill>
              <a:srgbClr val="FFFFFF"/>
            </a:solidFill>
          </p:spPr>
        </p:sp>
        <p:sp>
          <p:nvSpPr>
            <p:cNvPr name="TextBox 4" id="4"/>
            <p:cNvSpPr txBox="true"/>
            <p:nvPr/>
          </p:nvSpPr>
          <p:spPr>
            <a:xfrm>
              <a:off x="0" y="-38100"/>
              <a:ext cx="2038010" cy="4098010"/>
            </a:xfrm>
            <a:prstGeom prst="rect">
              <a:avLst/>
            </a:prstGeom>
          </p:spPr>
          <p:txBody>
            <a:bodyPr anchor="ctr" rtlCol="false" tIns="65088" lIns="65088" bIns="65088" rIns="65088"/>
            <a:lstStyle/>
            <a:p>
              <a:pPr algn="ctr">
                <a:lnSpc>
                  <a:spcPts val="1818"/>
                </a:lnSpc>
                <a:spcBef>
                  <a:spcPct val="0"/>
                </a:spcBef>
              </a:pPr>
            </a:p>
          </p:txBody>
        </p:sp>
      </p:grpSp>
      <p:grpSp>
        <p:nvGrpSpPr>
          <p:cNvPr name="Group 5" id="5"/>
          <p:cNvGrpSpPr/>
          <p:nvPr/>
        </p:nvGrpSpPr>
        <p:grpSpPr>
          <a:xfrm rot="5400000">
            <a:off x="5354467" y="-2774697"/>
            <a:ext cx="7579067" cy="15836394"/>
            <a:chOff x="0" y="0"/>
            <a:chExt cx="1848484" cy="3862391"/>
          </a:xfrm>
        </p:grpSpPr>
        <p:sp>
          <p:nvSpPr>
            <p:cNvPr name="Freeform 6" id="6"/>
            <p:cNvSpPr/>
            <p:nvPr/>
          </p:nvSpPr>
          <p:spPr>
            <a:xfrm flipH="false" flipV="false" rot="0">
              <a:off x="0" y="0"/>
              <a:ext cx="1848484" cy="3862391"/>
            </a:xfrm>
            <a:custGeom>
              <a:avLst/>
              <a:gdLst/>
              <a:ahLst/>
              <a:cxnLst/>
              <a:rect r="r" b="b" t="t" l="l"/>
              <a:pathLst>
                <a:path h="3862391" w="1848484">
                  <a:moveTo>
                    <a:pt x="0" y="0"/>
                  </a:moveTo>
                  <a:lnTo>
                    <a:pt x="1848484" y="0"/>
                  </a:lnTo>
                  <a:lnTo>
                    <a:pt x="1848484" y="3862391"/>
                  </a:lnTo>
                  <a:lnTo>
                    <a:pt x="0" y="3862391"/>
                  </a:lnTo>
                  <a:close/>
                </a:path>
              </a:pathLst>
            </a:custGeom>
            <a:solidFill>
              <a:srgbClr val="E8ECFF"/>
            </a:solidFill>
            <a:ln w="38100" cap="sq">
              <a:solidFill>
                <a:srgbClr val="52718D"/>
              </a:solidFill>
              <a:prstDash val="dash"/>
              <a:miter/>
            </a:ln>
          </p:spPr>
        </p:sp>
        <p:sp>
          <p:nvSpPr>
            <p:cNvPr name="TextBox 7" id="7"/>
            <p:cNvSpPr txBox="true"/>
            <p:nvPr/>
          </p:nvSpPr>
          <p:spPr>
            <a:xfrm>
              <a:off x="0" y="-38100"/>
              <a:ext cx="1848484" cy="3900491"/>
            </a:xfrm>
            <a:prstGeom prst="rect">
              <a:avLst/>
            </a:prstGeom>
          </p:spPr>
          <p:txBody>
            <a:bodyPr anchor="ctr" rtlCol="false" tIns="65088" lIns="65088" bIns="65088" rIns="65088"/>
            <a:lstStyle/>
            <a:p>
              <a:pPr algn="ctr">
                <a:lnSpc>
                  <a:spcPts val="1818"/>
                </a:lnSpc>
                <a:spcBef>
                  <a:spcPct val="0"/>
                </a:spcBef>
              </a:pPr>
            </a:p>
          </p:txBody>
        </p:sp>
      </p:grpSp>
      <p:sp>
        <p:nvSpPr>
          <p:cNvPr name="Freeform 8" id="8"/>
          <p:cNvSpPr/>
          <p:nvPr/>
        </p:nvSpPr>
        <p:spPr>
          <a:xfrm flipH="false" flipV="false" rot="5400000">
            <a:off x="0" y="7985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5530968" y="236523"/>
            <a:ext cx="2445119" cy="2445119"/>
          </a:xfrm>
          <a:custGeom>
            <a:avLst/>
            <a:gdLst/>
            <a:ahLst/>
            <a:cxnLst/>
            <a:rect r="r" b="b" t="t" l="l"/>
            <a:pathLst>
              <a:path h="2445119" w="2445119">
                <a:moveTo>
                  <a:pt x="0" y="0"/>
                </a:moveTo>
                <a:lnTo>
                  <a:pt x="2445119" y="0"/>
                </a:lnTo>
                <a:lnTo>
                  <a:pt x="2445119" y="2445119"/>
                </a:lnTo>
                <a:lnTo>
                  <a:pt x="0" y="2445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16509" y="965424"/>
            <a:ext cx="2645688" cy="1214303"/>
          </a:xfrm>
          <a:custGeom>
            <a:avLst/>
            <a:gdLst/>
            <a:ahLst/>
            <a:cxnLst/>
            <a:rect r="r" b="b" t="t" l="l"/>
            <a:pathLst>
              <a:path h="1214303" w="2645688">
                <a:moveTo>
                  <a:pt x="0" y="0"/>
                </a:moveTo>
                <a:lnTo>
                  <a:pt x="2645688" y="0"/>
                </a:lnTo>
                <a:lnTo>
                  <a:pt x="2645688" y="1214303"/>
                </a:lnTo>
                <a:lnTo>
                  <a:pt x="0" y="12143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true" rot="0">
            <a:off x="1122275" y="8107273"/>
            <a:ext cx="2645688" cy="1214303"/>
          </a:xfrm>
          <a:custGeom>
            <a:avLst/>
            <a:gdLst/>
            <a:ahLst/>
            <a:cxnLst/>
            <a:rect r="r" b="b" t="t" l="l"/>
            <a:pathLst>
              <a:path h="1214303" w="2645688">
                <a:moveTo>
                  <a:pt x="0" y="1214303"/>
                </a:moveTo>
                <a:lnTo>
                  <a:pt x="2645688" y="1214303"/>
                </a:lnTo>
                <a:lnTo>
                  <a:pt x="2645688" y="0"/>
                </a:lnTo>
                <a:lnTo>
                  <a:pt x="0" y="0"/>
                </a:lnTo>
                <a:lnTo>
                  <a:pt x="0" y="121430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14434120" y="7838170"/>
            <a:ext cx="1462382" cy="2739825"/>
          </a:xfrm>
          <a:custGeom>
            <a:avLst/>
            <a:gdLst/>
            <a:ahLst/>
            <a:cxnLst/>
            <a:rect r="r" b="b" t="t" l="l"/>
            <a:pathLst>
              <a:path h="2739825" w="1462382">
                <a:moveTo>
                  <a:pt x="0" y="0"/>
                </a:moveTo>
                <a:lnTo>
                  <a:pt x="1462382" y="0"/>
                </a:lnTo>
                <a:lnTo>
                  <a:pt x="1462382" y="2739825"/>
                </a:lnTo>
                <a:lnTo>
                  <a:pt x="0" y="2739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944998" y="323495"/>
            <a:ext cx="7315200" cy="1856232"/>
          </a:xfrm>
          <a:custGeom>
            <a:avLst/>
            <a:gdLst/>
            <a:ahLst/>
            <a:cxnLst/>
            <a:rect r="r" b="b" t="t" l="l"/>
            <a:pathLst>
              <a:path h="1856232" w="7315200">
                <a:moveTo>
                  <a:pt x="0" y="0"/>
                </a:moveTo>
                <a:lnTo>
                  <a:pt x="7315200" y="0"/>
                </a:lnTo>
                <a:lnTo>
                  <a:pt x="7315200" y="1856232"/>
                </a:lnTo>
                <a:lnTo>
                  <a:pt x="0" y="1856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1071469">
            <a:off x="15967060" y="5558079"/>
            <a:ext cx="2190274" cy="5143500"/>
          </a:xfrm>
          <a:custGeom>
            <a:avLst/>
            <a:gdLst/>
            <a:ahLst/>
            <a:cxnLst/>
            <a:rect r="r" b="b" t="t" l="l"/>
            <a:pathLst>
              <a:path h="5143500" w="2190274">
                <a:moveTo>
                  <a:pt x="2190274" y="0"/>
                </a:moveTo>
                <a:lnTo>
                  <a:pt x="0" y="0"/>
                </a:lnTo>
                <a:lnTo>
                  <a:pt x="0" y="5143500"/>
                </a:lnTo>
                <a:lnTo>
                  <a:pt x="2190274" y="5143500"/>
                </a:lnTo>
                <a:lnTo>
                  <a:pt x="2190274" y="0"/>
                </a:lnTo>
                <a:close/>
              </a:path>
            </a:pathLst>
          </a:custGeom>
          <a:blipFill>
            <a:blip r:embed="rId10"/>
            <a:stretch>
              <a:fillRect l="0" t="0" r="0" b="0"/>
            </a:stretch>
          </a:blipFill>
        </p:spPr>
      </p:sp>
      <p:sp>
        <p:nvSpPr>
          <p:cNvPr name="TextBox 15" id="15"/>
          <p:cNvSpPr txBox="true"/>
          <p:nvPr/>
        </p:nvSpPr>
        <p:spPr>
          <a:xfrm rot="0">
            <a:off x="1122275" y="2879180"/>
            <a:ext cx="6698205" cy="4752975"/>
          </a:xfrm>
          <a:prstGeom prst="rect">
            <a:avLst/>
          </a:prstGeom>
        </p:spPr>
        <p:txBody>
          <a:bodyPr anchor="t" rtlCol="false" tIns="0" lIns="0" bIns="0" rIns="0">
            <a:spAutoFit/>
          </a:bodyPr>
          <a:lstStyle/>
          <a:p>
            <a:pPr algn="ctr">
              <a:lnSpc>
                <a:spcPts val="12599"/>
              </a:lnSpc>
            </a:pPr>
            <a:r>
              <a:rPr lang="en-US" sz="9000">
                <a:solidFill>
                  <a:srgbClr val="52718D"/>
                </a:solidFill>
                <a:latin typeface="Maragsa"/>
                <a:ea typeface="Maragsa"/>
                <a:cs typeface="Maragsa"/>
                <a:sym typeface="Maragsa"/>
              </a:rPr>
              <a:t>BIENVENIDA</a:t>
            </a:r>
          </a:p>
          <a:p>
            <a:pPr algn="ctr">
              <a:lnSpc>
                <a:spcPts val="12599"/>
              </a:lnSpc>
            </a:pPr>
            <a:r>
              <a:rPr lang="en-US" sz="9000">
                <a:solidFill>
                  <a:srgbClr val="52718D"/>
                </a:solidFill>
                <a:latin typeface="Maragsa"/>
                <a:ea typeface="Maragsa"/>
                <a:cs typeface="Maragsa"/>
                <a:sym typeface="Maragsa"/>
              </a:rPr>
              <a:t>Y MUSICA ESPECIAL</a:t>
            </a:r>
          </a:p>
        </p:txBody>
      </p:sp>
      <p:sp>
        <p:nvSpPr>
          <p:cNvPr name="TextBox 16" id="16"/>
          <p:cNvSpPr txBox="true"/>
          <p:nvPr/>
        </p:nvSpPr>
        <p:spPr>
          <a:xfrm rot="0">
            <a:off x="7820480" y="3215730"/>
            <a:ext cx="7735793" cy="4194175"/>
          </a:xfrm>
          <a:prstGeom prst="rect">
            <a:avLst/>
          </a:prstGeom>
        </p:spPr>
        <p:txBody>
          <a:bodyPr anchor="t" rtlCol="false" tIns="0" lIns="0" bIns="0" rIns="0">
            <a:spAutoFit/>
          </a:bodyPr>
          <a:lstStyle/>
          <a:p>
            <a:pPr algn="ctr">
              <a:lnSpc>
                <a:spcPts val="5599"/>
              </a:lnSpc>
            </a:pPr>
            <a:r>
              <a:rPr lang="en-US" sz="3999">
                <a:solidFill>
                  <a:srgbClr val="52718D"/>
                </a:solidFill>
                <a:latin typeface="Halant"/>
                <a:ea typeface="Halant"/>
                <a:cs typeface="Halant"/>
                <a:sym typeface="Halant"/>
              </a:rPr>
              <a:t>Abraza en est</a:t>
            </a:r>
            <a:r>
              <a:rPr lang="en-US" sz="3999">
                <a:solidFill>
                  <a:srgbClr val="52718D"/>
                </a:solidFill>
                <a:latin typeface="Halant"/>
                <a:ea typeface="Halant"/>
                <a:cs typeface="Halant"/>
                <a:sym typeface="Halant"/>
              </a:rPr>
              <a:t>a mañana a tu hermano más cercano. Dile cuán</a:t>
            </a:r>
            <a:r>
              <a:rPr lang="en-US" sz="3999">
                <a:solidFill>
                  <a:srgbClr val="52718D"/>
                </a:solidFill>
                <a:latin typeface="Halant"/>
                <a:ea typeface="Halant"/>
                <a:cs typeface="Halant"/>
                <a:sym typeface="Halant"/>
              </a:rPr>
              <a:t> importante es para ti, y que quieres verlo en el reino de los cielos. Siéntete bienvenido en esta mañana a la casa de Dios. </a:t>
            </a:r>
          </a:p>
        </p:txBody>
      </p:sp>
      <p:sp>
        <p:nvSpPr>
          <p:cNvPr name="TextBox 17" id="17"/>
          <p:cNvSpPr txBox="true"/>
          <p:nvPr/>
        </p:nvSpPr>
        <p:spPr>
          <a:xfrm rot="0">
            <a:off x="7482919" y="9698608"/>
            <a:ext cx="3322162" cy="240665"/>
          </a:xfrm>
          <a:prstGeom prst="rect">
            <a:avLst/>
          </a:prstGeom>
        </p:spPr>
        <p:txBody>
          <a:bodyPr anchor="t" rtlCol="false" tIns="0" lIns="0" bIns="0" rIns="0">
            <a:spAutoFit/>
          </a:bodyPr>
          <a:lstStyle/>
          <a:p>
            <a:pPr algn="ctr">
              <a:lnSpc>
                <a:spcPts val="1960"/>
              </a:lnSpc>
            </a:pPr>
            <a:r>
              <a:rPr lang="en-US" sz="1400">
                <a:solidFill>
                  <a:srgbClr val="52718D">
                    <a:alpha val="56863"/>
                  </a:srgbClr>
                </a:solidFill>
                <a:latin typeface="Halant"/>
                <a:ea typeface="Halant"/>
                <a:cs typeface="Halant"/>
                <a:sym typeface="Halant"/>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DAHEHn1Bny4</dc:identifier>
  <dcterms:modified xsi:type="dcterms:W3CDTF">2011-08-01T06:04:30Z</dcterms:modified>
  <cp:revision>1</cp:revision>
  <dc:title>Programa DIA PPT 21-03-26</dc:title>
</cp:coreProperties>
</file>