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TT Hoves" panose="020B0604020202020204" charset="0"/>
      <p:regular r:id="rId19"/>
    </p:embeddedFont>
    <p:embeddedFont>
      <p:font typeface="TT Hove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24940" cy="10287000"/>
            <a:chOff x="0" y="0"/>
            <a:chExt cx="1665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5828" cy="2709333"/>
            </a:xfrm>
            <a:custGeom>
              <a:avLst/>
              <a:gdLst/>
              <a:ahLst/>
              <a:cxnLst/>
              <a:rect l="l" t="t" r="r" b="b"/>
              <a:pathLst>
                <a:path w="1665828" h="2709333">
                  <a:moveTo>
                    <a:pt x="0" y="0"/>
                  </a:moveTo>
                  <a:lnTo>
                    <a:pt x="1665828" y="0"/>
                  </a:lnTo>
                  <a:lnTo>
                    <a:pt x="1665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6582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8406251" cy="8229600"/>
            <a:chOff x="0" y="0"/>
            <a:chExt cx="11208334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050" b="1050"/>
            <a:stretch>
              <a:fillRect/>
            </a:stretch>
          </p:blipFill>
          <p:spPr>
            <a:xfrm>
              <a:off x="0" y="0"/>
              <a:ext cx="11208334" cy="1097280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3905756" y="1028700"/>
            <a:ext cx="5420692" cy="3744854"/>
          </a:xfrm>
          <a:custGeom>
            <a:avLst/>
            <a:gdLst/>
            <a:ahLst/>
            <a:cxnLst/>
            <a:rect l="l" t="t" r="r" b="b"/>
            <a:pathLst>
              <a:path w="5420692" h="3744854">
                <a:moveTo>
                  <a:pt x="0" y="0"/>
                </a:moveTo>
                <a:lnTo>
                  <a:pt x="5420692" y="0"/>
                </a:lnTo>
                <a:lnTo>
                  <a:pt x="5420692" y="3744854"/>
                </a:lnTo>
                <a:lnTo>
                  <a:pt x="0" y="3744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8" name="Group 8"/>
          <p:cNvGrpSpPr/>
          <p:nvPr/>
        </p:nvGrpSpPr>
        <p:grpSpPr>
          <a:xfrm>
            <a:off x="9202006" y="2901127"/>
            <a:ext cx="7007804" cy="5756054"/>
            <a:chOff x="0" y="0"/>
            <a:chExt cx="9343739" cy="7674739"/>
          </a:xfrm>
        </p:grpSpPr>
        <p:sp>
          <p:nvSpPr>
            <p:cNvPr id="9" name="TextBox 9"/>
            <p:cNvSpPr txBox="1"/>
            <p:nvPr/>
          </p:nvSpPr>
          <p:spPr>
            <a:xfrm>
              <a:off x="0" y="7061541"/>
              <a:ext cx="9343739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Programa de Escuela Sabática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00025"/>
              <a:ext cx="9343739" cy="6376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240"/>
                </a:lnSpc>
              </a:pPr>
              <a:r>
                <a:rPr lang="en-US" sz="12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«Las cosas de arriba»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9318" r="29318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549501" y="3034441"/>
            <a:ext cx="7664428" cy="317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Informe Misionero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9703" y="7035064"/>
            <a:ext cx="815282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Un “hogar” en el que se adora a Dios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56676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809825" y="4141488"/>
            <a:ext cx="4106174" cy="2004024"/>
            <a:chOff x="0" y="0"/>
            <a:chExt cx="1081462" cy="5278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1462" cy="527809"/>
            </a:xfrm>
            <a:custGeom>
              <a:avLst/>
              <a:gdLst/>
              <a:ahLst/>
              <a:cxnLst/>
              <a:rect l="l" t="t" r="r" b="b"/>
              <a:pathLst>
                <a:path w="1081462" h="527809">
                  <a:moveTo>
                    <a:pt x="1081462" y="263904"/>
                  </a:moveTo>
                  <a:lnTo>
                    <a:pt x="675062" y="0"/>
                  </a:lnTo>
                  <a:lnTo>
                    <a:pt x="675062" y="203200"/>
                  </a:lnTo>
                  <a:lnTo>
                    <a:pt x="0" y="203200"/>
                  </a:lnTo>
                  <a:lnTo>
                    <a:pt x="0" y="324609"/>
                  </a:lnTo>
                  <a:lnTo>
                    <a:pt x="675062" y="324609"/>
                  </a:lnTo>
                  <a:lnTo>
                    <a:pt x="675062" y="527809"/>
                  </a:lnTo>
                  <a:lnTo>
                    <a:pt x="1081462" y="263904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4625"/>
              <a:ext cx="979862" cy="149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187021" y="838134"/>
            <a:ext cx="207227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05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62050"/>
            <a:ext cx="12081709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El fruto del Espíritu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23361" y="2423094"/>
            <a:ext cx="11435939" cy="616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Pablo enseña que buscar "las cosas de arriba" no es una teoría abstracta, sino algo que se manifiesta en el carácter. Pablo nos da una lista:</a:t>
            </a:r>
            <a:r>
              <a: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amor, gozo, paz, paciencia... 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La búsqueda de las "cosas de arriba" es un caminar constante donde el fruto crece con el tiempo y con la ayuda de Dios.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Estas virtudes no son simples esfuerzos humanos, sino el resultado natural de permitir que el Espíritu de Dios trabaje en la persona.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b="17673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549501" y="3034441"/>
            <a:ext cx="7664428" cy="317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Nuevo Horizonte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1004" y="6769951"/>
            <a:ext cx="815282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Inversión: Socio de Dios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92155"/>
            <a:ext cx="15755324" cy="7302690"/>
            <a:chOff x="0" y="0"/>
            <a:chExt cx="3713853" cy="1721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3853" cy="1721394"/>
            </a:xfrm>
            <a:custGeom>
              <a:avLst/>
              <a:gdLst/>
              <a:ahLst/>
              <a:cxnLst/>
              <a:rect l="l" t="t" r="r" b="b"/>
              <a:pathLst>
                <a:path w="3713853" h="1721394">
                  <a:moveTo>
                    <a:pt x="25061" y="0"/>
                  </a:moveTo>
                  <a:lnTo>
                    <a:pt x="3688793" y="0"/>
                  </a:lnTo>
                  <a:cubicBezTo>
                    <a:pt x="3702633" y="0"/>
                    <a:pt x="3713853" y="11220"/>
                    <a:pt x="3713853" y="25061"/>
                  </a:cubicBezTo>
                  <a:lnTo>
                    <a:pt x="3713853" y="1696333"/>
                  </a:lnTo>
                  <a:cubicBezTo>
                    <a:pt x="3713853" y="1710174"/>
                    <a:pt x="3702633" y="1721394"/>
                    <a:pt x="3688793" y="1721394"/>
                  </a:cubicBezTo>
                  <a:lnTo>
                    <a:pt x="25061" y="1721394"/>
                  </a:lnTo>
                  <a:cubicBezTo>
                    <a:pt x="11220" y="1721394"/>
                    <a:pt x="0" y="1710174"/>
                    <a:pt x="0" y="1696333"/>
                  </a:cubicBezTo>
                  <a:lnTo>
                    <a:pt x="0" y="25061"/>
                  </a:lnTo>
                  <a:cubicBezTo>
                    <a:pt x="0" y="11220"/>
                    <a:pt x="11220" y="0"/>
                    <a:pt x="250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713853" cy="178806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99"/>
                </a:lnSpc>
              </a:pPr>
              <a:endParaRPr/>
            </a:p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El cambio de trato hacia los demás, la paz en momentos de estrés y la decisión de amar valen más que cualquier concepto intelectual.</a:t>
              </a:r>
            </a:p>
            <a:p>
              <a:pPr algn="ctr">
                <a:lnSpc>
                  <a:spcPts val="4899"/>
                </a:lnSpc>
              </a:pPr>
              <a:endPara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Pablo dijo que todo lo que antes se consideraba importante (estatus, logros, posesiones) queda en segundo plano frente a </a:t>
              </a:r>
              <a:r>
                <a:rPr lang="en-US" sz="34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lo único que trasciende: conocer a Cristo.</a:t>
              </a:r>
            </a:p>
            <a:p>
              <a:pPr algn="ctr">
                <a:lnSpc>
                  <a:spcPts val="4899"/>
                </a:lnSpc>
              </a:pPr>
              <a:endPara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endParaRPr>
            </a:p>
            <a:p>
              <a:pPr marL="0" lvl="0" indent="0"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Buscar las "cosas de arriba" tiene como meta final una relación personal y profunda con lo divino, que transforma el carácter y las prioridades del individuo.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592509" y="3640208"/>
            <a:ext cx="6559826" cy="4114800"/>
          </a:xfrm>
          <a:custGeom>
            <a:avLst/>
            <a:gdLst/>
            <a:ahLst/>
            <a:cxnLst/>
            <a:rect l="l" t="t" r="r" b="b"/>
            <a:pathLst>
              <a:path w="6559826" h="4114800">
                <a:moveTo>
                  <a:pt x="0" y="0"/>
                </a:moveTo>
                <a:lnTo>
                  <a:pt x="6559826" y="0"/>
                </a:lnTo>
                <a:lnTo>
                  <a:pt x="6559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15169845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4358" r="24358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549501" y="3034441"/>
            <a:ext cx="8457848" cy="317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Informe Secretarial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1359056" cy="8229600"/>
            <a:chOff x="0" y="0"/>
            <a:chExt cx="15145408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r="18438"/>
            <a:stretch>
              <a:fillRect/>
            </a:stretch>
          </p:blipFill>
          <p:spPr>
            <a:xfrm>
              <a:off x="0" y="0"/>
              <a:ext cx="15145408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2015680" y="4389073"/>
            <a:ext cx="5503041" cy="218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66"/>
              </a:lnSpc>
            </a:pPr>
            <a:r>
              <a:rPr lang="en-US" sz="83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Tiempo de la lección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4938837" cy="8332885"/>
            <a:chOff x="0" y="0"/>
            <a:chExt cx="19918449" cy="11110514"/>
          </a:xfrm>
        </p:grpSpPr>
        <p:sp>
          <p:nvSpPr>
            <p:cNvPr id="3" name="TextBox 3"/>
            <p:cNvSpPr txBox="1"/>
            <p:nvPr/>
          </p:nvSpPr>
          <p:spPr>
            <a:xfrm>
              <a:off x="0" y="2081872"/>
              <a:ext cx="19918449" cy="902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Con este programa, hemos recorrido juntos lo que Pablo llamó </a:t>
              </a:r>
              <a:r>
                <a:rPr lang="en-US" sz="34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«las cosas de arriba». </a:t>
              </a:r>
            </a:p>
            <a:p>
              <a:pPr algn="l">
                <a:lnSpc>
                  <a:spcPts val="4899"/>
                </a:lnSpc>
              </a:pPr>
              <a:endPara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endParaRPr>
            </a:p>
            <a:p>
              <a:pPr algn="l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No se trata de escapar del mundo, sino de vivir con una mirada más alta, más clara y más firme en Cristo. Buscar lo de arriba es dejar que nuestras decisiones reflejen el cielo, que nuestra mente se renueve cada día, que el amor guíe nuestras relaciones y que la esperanza eterna dé sentido a lo que hacemos hoy. </a:t>
              </a:r>
            </a:p>
            <a:p>
              <a:pPr algn="l">
                <a:lnSpc>
                  <a:spcPts val="4899"/>
                </a:lnSpc>
              </a:pPr>
              <a:endPara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endParaRPr>
            </a:p>
            <a:p>
              <a:pPr algn="l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Como Pablo, queremos valorar lo eterno por encima de lo pasajero, y vivir aquí abajo con un corazón que ya pertenece allá arriba, donde está Cristo.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3350"/>
              <a:ext cx="13133336" cy="1482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60"/>
                </a:lnSpc>
              </a:pPr>
              <a:r>
                <a:rPr lang="en-US" sz="80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Conclusión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4397" r="24397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268727" y="2030767"/>
            <a:ext cx="9388670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Himno</a:t>
            </a:r>
            <a:r>
              <a:rPr lang="en-US" sz="1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y </a:t>
            </a:r>
            <a:r>
              <a:rPr lang="en-US" sz="12000" b="1" dirty="0" err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oración</a:t>
            </a:r>
            <a:r>
              <a:rPr lang="en-US" sz="120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final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68727" y="5900544"/>
            <a:ext cx="7606537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# 511, “</a:t>
            </a:r>
            <a:r>
              <a:rPr lang="en-US" sz="4499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Marcharé</a:t>
            </a:r>
            <a:r>
              <a:rPr lang="en-US" sz="44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en</a:t>
            </a:r>
            <a:r>
              <a:rPr lang="en-US" sz="44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la </a:t>
            </a:r>
            <a:r>
              <a:rPr lang="en-US" sz="4499" dirty="0" err="1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divina</a:t>
            </a:r>
            <a:r>
              <a:rPr lang="en-US" sz="44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luz”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56676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1904531" y="3659353"/>
            <a:ext cx="14478938" cy="431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En Colosenses 3:1, Pablo nos pide "buscar las cosas de arriba". 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¿Qué quiere decir eso? ¿Que pensemos en el cielo todo el tiempo? ¿O que mantengamos la cabeza hacia arriba?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No se trata de ignorar el mundo, sino de vivir aquí con la mirada allá, dejando que los valores de Dios guíen nuestros pasos en la tierra.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04531" y="1162050"/>
            <a:ext cx="12081709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56676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1028700" y="3434662"/>
            <a:ext cx="4106174" cy="2004024"/>
            <a:chOff x="0" y="0"/>
            <a:chExt cx="1081462" cy="5278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1462" cy="527809"/>
            </a:xfrm>
            <a:custGeom>
              <a:avLst/>
              <a:gdLst/>
              <a:ahLst/>
              <a:cxnLst/>
              <a:rect l="l" t="t" r="r" b="b"/>
              <a:pathLst>
                <a:path w="1081462" h="527809">
                  <a:moveTo>
                    <a:pt x="1081462" y="263904"/>
                  </a:moveTo>
                  <a:lnTo>
                    <a:pt x="675062" y="0"/>
                  </a:lnTo>
                  <a:lnTo>
                    <a:pt x="675062" y="203200"/>
                  </a:lnTo>
                  <a:lnTo>
                    <a:pt x="0" y="203200"/>
                  </a:lnTo>
                  <a:lnTo>
                    <a:pt x="0" y="324609"/>
                  </a:lnTo>
                  <a:lnTo>
                    <a:pt x="675062" y="324609"/>
                  </a:lnTo>
                  <a:lnTo>
                    <a:pt x="675062" y="527809"/>
                  </a:lnTo>
                  <a:lnTo>
                    <a:pt x="1081462" y="263904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4625"/>
              <a:ext cx="979862" cy="149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5935747"/>
            <a:ext cx="4106174" cy="2004024"/>
            <a:chOff x="0" y="0"/>
            <a:chExt cx="1081462" cy="5278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1462" cy="527809"/>
            </a:xfrm>
            <a:custGeom>
              <a:avLst/>
              <a:gdLst/>
              <a:ahLst/>
              <a:cxnLst/>
              <a:rect l="l" t="t" r="r" b="b"/>
              <a:pathLst>
                <a:path w="1081462" h="527809">
                  <a:moveTo>
                    <a:pt x="1081462" y="263904"/>
                  </a:moveTo>
                  <a:lnTo>
                    <a:pt x="675062" y="0"/>
                  </a:lnTo>
                  <a:lnTo>
                    <a:pt x="675062" y="203200"/>
                  </a:lnTo>
                  <a:lnTo>
                    <a:pt x="0" y="203200"/>
                  </a:lnTo>
                  <a:lnTo>
                    <a:pt x="0" y="324609"/>
                  </a:lnTo>
                  <a:lnTo>
                    <a:pt x="675062" y="324609"/>
                  </a:lnTo>
                  <a:lnTo>
                    <a:pt x="675062" y="527809"/>
                  </a:lnTo>
                  <a:lnTo>
                    <a:pt x="1081462" y="263904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4625"/>
              <a:ext cx="979862" cy="149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187021" y="838134"/>
            <a:ext cx="207227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62050"/>
            <a:ext cx="12081709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Alegría en las pruebas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23361" y="3367987"/>
            <a:ext cx="11435939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Cuando Pablo escribió a los filipenses, estaba preso, y aun así dijo: </a:t>
            </a:r>
            <a:r>
              <a: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«Regocijaos siempre».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23361" y="5460313"/>
            <a:ext cx="11435939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El texto destaca que Pablo, incluso estando preso, enseñó a</a:t>
            </a:r>
            <a:r>
              <a: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 "regocijarse siempre"</a:t>
            </a: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. Esto demuestra que las </a:t>
            </a:r>
            <a:r>
              <a:rPr lang="en-US" sz="3499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"cosas de arriba"</a:t>
            </a: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 son aquellas que no dependen de las circunstancias, sino de la presencia de Cristo con nosotros.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3351" r="15731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659436" y="6316119"/>
            <a:ext cx="700780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# 226 Buscad Primero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9436" y="2197204"/>
            <a:ext cx="7007804" cy="317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Himno Inicial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637973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761999" y="2095501"/>
            <a:ext cx="15666354" cy="6634327"/>
            <a:chOff x="-62867" y="-134334"/>
            <a:chExt cx="3692881" cy="1563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30014" cy="1429513"/>
            </a:xfrm>
            <a:custGeom>
              <a:avLst/>
              <a:gdLst/>
              <a:ahLst/>
              <a:cxnLst/>
              <a:rect l="l" t="t" r="r" b="b"/>
              <a:pathLst>
                <a:path w="3630014" h="1429513">
                  <a:moveTo>
                    <a:pt x="25639" y="0"/>
                  </a:moveTo>
                  <a:lnTo>
                    <a:pt x="3604375" y="0"/>
                  </a:lnTo>
                  <a:cubicBezTo>
                    <a:pt x="3618535" y="0"/>
                    <a:pt x="3630014" y="11479"/>
                    <a:pt x="3630014" y="25639"/>
                  </a:cubicBezTo>
                  <a:lnTo>
                    <a:pt x="3630014" y="1403874"/>
                  </a:lnTo>
                  <a:cubicBezTo>
                    <a:pt x="3630014" y="1418034"/>
                    <a:pt x="3618535" y="1429513"/>
                    <a:pt x="3604375" y="1429513"/>
                  </a:cubicBezTo>
                  <a:lnTo>
                    <a:pt x="25639" y="1429513"/>
                  </a:lnTo>
                  <a:cubicBezTo>
                    <a:pt x="18839" y="1429513"/>
                    <a:pt x="12318" y="1426812"/>
                    <a:pt x="7510" y="1422003"/>
                  </a:cubicBezTo>
                  <a:cubicBezTo>
                    <a:pt x="2701" y="1417195"/>
                    <a:pt x="0" y="1410674"/>
                    <a:pt x="0" y="1403874"/>
                  </a:cubicBezTo>
                  <a:lnTo>
                    <a:pt x="0" y="25639"/>
                  </a:lnTo>
                  <a:cubicBezTo>
                    <a:pt x="0" y="11479"/>
                    <a:pt x="11479" y="0"/>
                    <a:pt x="256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62867" y="-134334"/>
              <a:ext cx="3692881" cy="15638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Otra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“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cosa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de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arriba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” es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aprender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a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pensar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como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Cristo,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el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apóstol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Pablo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aconseja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no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nos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conformemos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a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este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mundo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. ¿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Qué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significa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«</a:t>
              </a:r>
              <a:r>
                <a:rPr lang="en-US" sz="3499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conformarse</a:t>
              </a:r>
              <a:r>
                <a:rPr lang="en-US" sz="3499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»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?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"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Conformarse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" es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simplemente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copiar</a:t>
              </a:r>
              <a:r>
                <a:rPr lang="en-US" sz="3499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o </a:t>
              </a:r>
              <a:r>
                <a:rPr lang="en-US" sz="3499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imitar</a:t>
              </a:r>
              <a:r>
                <a:rPr lang="en-US" sz="3499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las </a:t>
              </a:r>
              <a:r>
                <a:rPr lang="en-US" sz="3499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conductas</a:t>
              </a:r>
              <a:r>
                <a:rPr lang="en-US" sz="3499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del </a:t>
              </a:r>
              <a:r>
                <a:rPr lang="en-US" sz="3499" b="1" dirty="0" err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mundo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nos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rodea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sin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cuestionar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si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agradan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a Dios. Pablo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utiliza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esta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advertencia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para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invitar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a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los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creyentes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a no ser "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moldeados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"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por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la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presión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social o las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modas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pasajeras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.</a:t>
              </a:r>
            </a:p>
            <a:p>
              <a:pPr marL="0" lvl="0" indent="0"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¿Y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cómo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se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renueva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? es un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proceso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de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cambio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interno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. Para Pablo, no basta con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cambiar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lo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hacemos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,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sino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hay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cambiar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lo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que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  <a:r>
                <a:rPr lang="en-US" sz="3499" dirty="0" err="1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pensamos</a:t>
              </a:r>
              <a:r>
                <a:rPr lang="en-US" sz="3499" dirty="0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.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6592509" y="3640208"/>
            <a:ext cx="6559826" cy="4114800"/>
          </a:xfrm>
          <a:custGeom>
            <a:avLst/>
            <a:gdLst/>
            <a:ahLst/>
            <a:cxnLst/>
            <a:rect l="l" t="t" r="r" b="b"/>
            <a:pathLst>
              <a:path w="6559826" h="4114800">
                <a:moveTo>
                  <a:pt x="0" y="0"/>
                </a:moveTo>
                <a:lnTo>
                  <a:pt x="6559826" y="0"/>
                </a:lnTo>
                <a:lnTo>
                  <a:pt x="6559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TextBox 7"/>
          <p:cNvSpPr txBox="1"/>
          <p:nvPr/>
        </p:nvSpPr>
        <p:spPr>
          <a:xfrm>
            <a:off x="15187021" y="838134"/>
            <a:ext cx="207227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62050"/>
            <a:ext cx="13668550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Una mente transformada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49508" r="6587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6000740" y="4153114"/>
            <a:ext cx="1108001" cy="860212"/>
          </a:xfrm>
          <a:custGeom>
            <a:avLst/>
            <a:gdLst/>
            <a:ahLst/>
            <a:cxnLst/>
            <a:rect l="l" t="t" r="r" b="b"/>
            <a:pathLst>
              <a:path w="1108001" h="860212">
                <a:moveTo>
                  <a:pt x="0" y="0"/>
                </a:moveTo>
                <a:lnTo>
                  <a:pt x="1108001" y="0"/>
                </a:lnTo>
                <a:lnTo>
                  <a:pt x="1108001" y="860212"/>
                </a:lnTo>
                <a:lnTo>
                  <a:pt x="0" y="860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7659436" y="4516545"/>
            <a:ext cx="8922957" cy="5080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Romanos 12: 2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«No os conforméis a este siglo, sino transformaos por medio de la renovación de vuestro entendimiento, para que comprobéis cuál sea la buena voluntad de Dios, agradable y perfecta.»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59436" y="1738873"/>
            <a:ext cx="10974907" cy="266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2"/>
              </a:lnSpc>
            </a:pPr>
            <a:r>
              <a:rPr lang="en-US" sz="101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Lectura Bíblica y 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56676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809825" y="4141488"/>
            <a:ext cx="4106174" cy="2004024"/>
            <a:chOff x="0" y="0"/>
            <a:chExt cx="1081462" cy="5278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1462" cy="527809"/>
            </a:xfrm>
            <a:custGeom>
              <a:avLst/>
              <a:gdLst/>
              <a:ahLst/>
              <a:cxnLst/>
              <a:rect l="l" t="t" r="r" b="b"/>
              <a:pathLst>
                <a:path w="1081462" h="527809">
                  <a:moveTo>
                    <a:pt x="1081462" y="263904"/>
                  </a:moveTo>
                  <a:lnTo>
                    <a:pt x="675062" y="0"/>
                  </a:lnTo>
                  <a:lnTo>
                    <a:pt x="675062" y="203200"/>
                  </a:lnTo>
                  <a:lnTo>
                    <a:pt x="0" y="203200"/>
                  </a:lnTo>
                  <a:lnTo>
                    <a:pt x="0" y="324609"/>
                  </a:lnTo>
                  <a:lnTo>
                    <a:pt x="675062" y="324609"/>
                  </a:lnTo>
                  <a:lnTo>
                    <a:pt x="675062" y="527809"/>
                  </a:lnTo>
                  <a:lnTo>
                    <a:pt x="1081462" y="263904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4625"/>
              <a:ext cx="979862" cy="149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187021" y="838134"/>
            <a:ext cx="207227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03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62050"/>
            <a:ext cx="12081709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Vestirse de amor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23361" y="2423094"/>
            <a:ext cx="11435939" cy="554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La comunidad y el amor sincero es también una “cosa de arriba”. Pablo dijo que debíamos «vestirnos de amor», como quien se pone una ropa nueva.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¿Y si no me nace amar a alguien? 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No es solo un sentimiento, es una decisión que el Espíritu de Dios nos ayuda a tomar cuando nuestras fuerzas se agotan.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87453" cy="10287000"/>
            <a:chOff x="0" y="0"/>
            <a:chExt cx="123455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555" cy="2709333"/>
            </a:xfrm>
            <a:custGeom>
              <a:avLst/>
              <a:gdLst/>
              <a:ahLst/>
              <a:cxnLst/>
              <a:rect l="l" t="t" r="r" b="b"/>
              <a:pathLst>
                <a:path w="1234555" h="2709333">
                  <a:moveTo>
                    <a:pt x="0" y="0"/>
                  </a:moveTo>
                  <a:lnTo>
                    <a:pt x="1234555" y="0"/>
                  </a:lnTo>
                  <a:lnTo>
                    <a:pt x="12345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6C9D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34555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6324940" cy="8229600"/>
            <a:chOff x="0" y="0"/>
            <a:chExt cx="8433253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4397" r="24397"/>
            <a:stretch>
              <a:fillRect/>
            </a:stretch>
          </p:blipFill>
          <p:spPr>
            <a:xfrm>
              <a:off x="0" y="0"/>
              <a:ext cx="8433253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658938" y="4074095"/>
            <a:ext cx="7007804" cy="317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0"/>
              </a:lnSpc>
            </a:pPr>
            <a:r>
              <a:rPr lang="en-US" sz="12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Música especial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42582"/>
            <a:ext cx="15755324" cy="7921815"/>
            <a:chOff x="0" y="0"/>
            <a:chExt cx="3713853" cy="18673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3853" cy="1867334"/>
            </a:xfrm>
            <a:custGeom>
              <a:avLst/>
              <a:gdLst/>
              <a:ahLst/>
              <a:cxnLst/>
              <a:rect l="l" t="t" r="r" b="b"/>
              <a:pathLst>
                <a:path w="3713853" h="1867334">
                  <a:moveTo>
                    <a:pt x="25061" y="0"/>
                  </a:moveTo>
                  <a:lnTo>
                    <a:pt x="3688793" y="0"/>
                  </a:lnTo>
                  <a:cubicBezTo>
                    <a:pt x="3702633" y="0"/>
                    <a:pt x="3713853" y="11220"/>
                    <a:pt x="3713853" y="25061"/>
                  </a:cubicBezTo>
                  <a:lnTo>
                    <a:pt x="3713853" y="1842274"/>
                  </a:lnTo>
                  <a:cubicBezTo>
                    <a:pt x="3713853" y="1856114"/>
                    <a:pt x="3702633" y="1867334"/>
                    <a:pt x="3688793" y="1867334"/>
                  </a:cubicBezTo>
                  <a:lnTo>
                    <a:pt x="25061" y="1867334"/>
                  </a:lnTo>
                  <a:cubicBezTo>
                    <a:pt x="11220" y="1867334"/>
                    <a:pt x="0" y="1856114"/>
                    <a:pt x="0" y="1842274"/>
                  </a:cubicBezTo>
                  <a:lnTo>
                    <a:pt x="0" y="25061"/>
                  </a:lnTo>
                  <a:cubicBezTo>
                    <a:pt x="0" y="11220"/>
                    <a:pt x="11220" y="0"/>
                    <a:pt x="250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713853" cy="193400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2 Corintios 4: 18. Dice así:</a:t>
              </a:r>
              <a:r>
                <a:rPr lang="en-US" sz="34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«No miramos las cosas que se ven, sino las que no se ven. Porque las cosas que se ven son temporales, pero las que no se ven son eternas».</a:t>
              </a: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¿Cómo se mira algo que no se ve?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No se trata de los ojos físicos, sino del corazón.</a:t>
              </a: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 Es como tener una mirada de fe: no enfocarse solo en lo que tienes o no tienes ahora, sino en lo que Dios está haciendo, aunque todavía no lo veas.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Es mantener la esperanza y el propósito incluso cuando las circunstancias presentes no muestran resultados inmediatos (como ocurre en la oración).</a:t>
              </a:r>
            </a:p>
            <a:p>
              <a:pPr marL="0" lvl="0" indent="0"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000000"/>
                  </a:solidFill>
                  <a:latin typeface="TT Hoves"/>
                  <a:ea typeface="TT Hoves"/>
                  <a:cs typeface="TT Hoves"/>
                  <a:sym typeface="TT Hoves"/>
                </a:rPr>
                <a:t>El sacrificio de Jesús es el ejemplo máximo de esta perspectiva: Él pudo soportar el sufrimiento presente (la cruz) porque estaba enfocado en la recompensa futura (el gozo eterno).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592509" y="3640208"/>
            <a:ext cx="6559826" cy="4114800"/>
          </a:xfrm>
          <a:custGeom>
            <a:avLst/>
            <a:gdLst/>
            <a:ahLst/>
            <a:cxnLst/>
            <a:rect l="l" t="t" r="r" b="b"/>
            <a:pathLst>
              <a:path w="6559826" h="4114800">
                <a:moveTo>
                  <a:pt x="0" y="0"/>
                </a:moveTo>
                <a:lnTo>
                  <a:pt x="6559826" y="0"/>
                </a:lnTo>
                <a:lnTo>
                  <a:pt x="6559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15187021" y="290947"/>
            <a:ext cx="207227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14863"/>
            <a:ext cx="13668550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8000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Mirar lo eterno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60320" y="9746411"/>
            <a:ext cx="2098980" cy="23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80"/>
              </a:lnSpc>
              <a:spcBef>
                <a:spcPct val="0"/>
              </a:spcBef>
            </a:pPr>
            <a:r>
              <a:rPr lang="en-US" sz="1600" spc="-32">
                <a:solidFill>
                  <a:srgbClr val="000000">
                    <a:alpha val="21961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recursos-biblicos.com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926</Words>
  <Application>Microsoft Office PowerPoint</Application>
  <PresentationFormat>Personalizado</PresentationFormat>
  <Paragraphs>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TT Hoves</vt:lpstr>
      <vt:lpstr>TT Hoves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DIA PPT 21-02-26</dc:title>
  <cp:lastModifiedBy>Diego Castilla</cp:lastModifiedBy>
  <cp:revision>2</cp:revision>
  <dcterms:created xsi:type="dcterms:W3CDTF">2006-08-16T00:00:00Z</dcterms:created>
  <dcterms:modified xsi:type="dcterms:W3CDTF">2026-02-16T00:35:35Z</dcterms:modified>
  <dc:identifier>DAHBb1yLb_4</dc:identifier>
</cp:coreProperties>
</file>