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Suez One" charset="1" panose="00000500000000000000"/>
      <p:regular r:id="rId24"/>
    </p:embeddedFont>
    <p:embeddedFont>
      <p:font typeface="Poppins" charset="1" panose="00000500000000000000"/>
      <p:regular r:id="rId25"/>
    </p:embeddedFont>
    <p:embeddedFont>
      <p:font typeface="Poppins Bold" charset="1" panose="000008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3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4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4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3F3E0"/>
        </a:solidFill>
      </p:bgPr>
    </p:bg>
    <p:spTree>
      <p:nvGrpSpPr>
        <p:cNvPr id="1" name=""/>
        <p:cNvGrpSpPr/>
        <p:nvPr/>
      </p:nvGrpSpPr>
      <p:grpSpPr>
        <a:xfrm>
          <a:off x="0" y="0"/>
          <a:ext cx="0" cy="0"/>
          <a:chOff x="0" y="0"/>
          <a:chExt cx="0" cy="0"/>
        </a:xfrm>
      </p:grpSpPr>
      <p:sp>
        <p:nvSpPr>
          <p:cNvPr name="Freeform 2" id="2"/>
          <p:cNvSpPr/>
          <p:nvPr/>
        </p:nvSpPr>
        <p:spPr>
          <a:xfrm flipH="false" flipV="false" rot="0">
            <a:off x="-581964" y="61722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4672261" y="0"/>
            <a:ext cx="3615739" cy="3317440"/>
          </a:xfrm>
          <a:custGeom>
            <a:avLst/>
            <a:gdLst/>
            <a:ahLst/>
            <a:cxnLst/>
            <a:rect r="r" b="b" t="t" l="l"/>
            <a:pathLst>
              <a:path h="3317440" w="3615739">
                <a:moveTo>
                  <a:pt x="3615739" y="3317440"/>
                </a:moveTo>
                <a:lnTo>
                  <a:pt x="0" y="3317440"/>
                </a:lnTo>
                <a:lnTo>
                  <a:pt x="0" y="0"/>
                </a:lnTo>
                <a:lnTo>
                  <a:pt x="3615739" y="0"/>
                </a:lnTo>
                <a:lnTo>
                  <a:pt x="3615739" y="331744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0" y="0"/>
            <a:ext cx="1587865" cy="1501855"/>
          </a:xfrm>
          <a:custGeom>
            <a:avLst/>
            <a:gdLst/>
            <a:ahLst/>
            <a:cxnLst/>
            <a:rect r="r" b="b" t="t" l="l"/>
            <a:pathLst>
              <a:path h="1501855" w="1587865">
                <a:moveTo>
                  <a:pt x="0" y="0"/>
                </a:moveTo>
                <a:lnTo>
                  <a:pt x="1587865" y="0"/>
                </a:lnTo>
                <a:lnTo>
                  <a:pt x="1587865" y="1501855"/>
                </a:lnTo>
                <a:lnTo>
                  <a:pt x="0" y="15018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2383526" y="2367487"/>
            <a:ext cx="13520947" cy="4411934"/>
          </a:xfrm>
          <a:prstGeom prst="rect">
            <a:avLst/>
          </a:prstGeom>
        </p:spPr>
        <p:txBody>
          <a:bodyPr anchor="t" rtlCol="false" tIns="0" lIns="0" bIns="0" rIns="0">
            <a:spAutoFit/>
          </a:bodyPr>
          <a:lstStyle/>
          <a:p>
            <a:pPr algn="ctr">
              <a:lnSpc>
                <a:spcPts val="17747"/>
              </a:lnSpc>
            </a:pPr>
            <a:r>
              <a:rPr lang="en-US" sz="12676">
                <a:solidFill>
                  <a:srgbClr val="133E87"/>
                </a:solidFill>
                <a:latin typeface="Suez One"/>
                <a:ea typeface="Suez One"/>
                <a:cs typeface="Suez One"/>
                <a:sym typeface="Suez One"/>
              </a:rPr>
              <a:t>RETRATOS DE LA UNIDAD</a:t>
            </a:r>
          </a:p>
        </p:txBody>
      </p:sp>
      <p:sp>
        <p:nvSpPr>
          <p:cNvPr name="TextBox 6" id="6"/>
          <p:cNvSpPr txBox="true"/>
          <p:nvPr/>
        </p:nvSpPr>
        <p:spPr>
          <a:xfrm rot="0">
            <a:off x="6079426" y="6940659"/>
            <a:ext cx="6129148" cy="1254124"/>
          </a:xfrm>
          <a:prstGeom prst="rect">
            <a:avLst/>
          </a:prstGeom>
        </p:spPr>
        <p:txBody>
          <a:bodyPr anchor="t" rtlCol="false" tIns="0" lIns="0" bIns="0" rIns="0">
            <a:spAutoFit/>
          </a:bodyPr>
          <a:lstStyle/>
          <a:p>
            <a:pPr algn="ctr">
              <a:lnSpc>
                <a:spcPts val="4900"/>
              </a:lnSpc>
            </a:pPr>
            <a:r>
              <a:rPr lang="en-US" sz="3500">
                <a:solidFill>
                  <a:srgbClr val="133E87"/>
                </a:solidFill>
                <a:latin typeface="Poppins"/>
                <a:ea typeface="Poppins"/>
                <a:cs typeface="Poppins"/>
                <a:sym typeface="Poppins"/>
              </a:rPr>
              <a:t>Programa de Escuela Sabática</a:t>
            </a:r>
          </a:p>
        </p:txBody>
      </p:sp>
      <p:sp>
        <p:nvSpPr>
          <p:cNvPr name="Freeform 7" id="7"/>
          <p:cNvSpPr/>
          <p:nvPr/>
        </p:nvSpPr>
        <p:spPr>
          <a:xfrm flipH="false" flipV="false" rot="0">
            <a:off x="1787366" y="0"/>
            <a:ext cx="1587865" cy="1501855"/>
          </a:xfrm>
          <a:custGeom>
            <a:avLst/>
            <a:gdLst/>
            <a:ahLst/>
            <a:cxnLst/>
            <a:rect r="r" b="b" t="t" l="l"/>
            <a:pathLst>
              <a:path h="1501855" w="1587865">
                <a:moveTo>
                  <a:pt x="0" y="0"/>
                </a:moveTo>
                <a:lnTo>
                  <a:pt x="1587864" y="0"/>
                </a:lnTo>
                <a:lnTo>
                  <a:pt x="1587864" y="1501855"/>
                </a:lnTo>
                <a:lnTo>
                  <a:pt x="0" y="15018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3569915" y="0"/>
            <a:ext cx="1587865" cy="1501855"/>
          </a:xfrm>
          <a:custGeom>
            <a:avLst/>
            <a:gdLst/>
            <a:ahLst/>
            <a:cxnLst/>
            <a:rect r="r" b="b" t="t" l="l"/>
            <a:pathLst>
              <a:path h="1501855" w="1587865">
                <a:moveTo>
                  <a:pt x="0" y="0"/>
                </a:moveTo>
                <a:lnTo>
                  <a:pt x="1587865" y="0"/>
                </a:lnTo>
                <a:lnTo>
                  <a:pt x="1587865" y="1501855"/>
                </a:lnTo>
                <a:lnTo>
                  <a:pt x="0" y="15018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3130220" y="8785145"/>
            <a:ext cx="1587865" cy="1501855"/>
          </a:xfrm>
          <a:custGeom>
            <a:avLst/>
            <a:gdLst/>
            <a:ahLst/>
            <a:cxnLst/>
            <a:rect r="r" b="b" t="t" l="l"/>
            <a:pathLst>
              <a:path h="1501855" w="1587865">
                <a:moveTo>
                  <a:pt x="0" y="0"/>
                </a:moveTo>
                <a:lnTo>
                  <a:pt x="1587865" y="0"/>
                </a:lnTo>
                <a:lnTo>
                  <a:pt x="1587865" y="1501855"/>
                </a:lnTo>
                <a:lnTo>
                  <a:pt x="0" y="15018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14917586" y="8785145"/>
            <a:ext cx="1587865" cy="1501855"/>
          </a:xfrm>
          <a:custGeom>
            <a:avLst/>
            <a:gdLst/>
            <a:ahLst/>
            <a:cxnLst/>
            <a:rect r="r" b="b" t="t" l="l"/>
            <a:pathLst>
              <a:path h="1501855" w="1587865">
                <a:moveTo>
                  <a:pt x="0" y="0"/>
                </a:moveTo>
                <a:lnTo>
                  <a:pt x="1587864" y="0"/>
                </a:lnTo>
                <a:lnTo>
                  <a:pt x="1587864" y="1501855"/>
                </a:lnTo>
                <a:lnTo>
                  <a:pt x="0" y="15018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6700135" y="8785145"/>
            <a:ext cx="1587865" cy="1501855"/>
          </a:xfrm>
          <a:custGeom>
            <a:avLst/>
            <a:gdLst/>
            <a:ahLst/>
            <a:cxnLst/>
            <a:rect r="r" b="b" t="t" l="l"/>
            <a:pathLst>
              <a:path h="1501855" w="1587865">
                <a:moveTo>
                  <a:pt x="0" y="0"/>
                </a:moveTo>
                <a:lnTo>
                  <a:pt x="1587865" y="0"/>
                </a:lnTo>
                <a:lnTo>
                  <a:pt x="1587865" y="1501855"/>
                </a:lnTo>
                <a:lnTo>
                  <a:pt x="0" y="15018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0">
            <a:off x="6160637" y="9488447"/>
            <a:ext cx="6129148" cy="283210"/>
          </a:xfrm>
          <a:prstGeom prst="rect">
            <a:avLst/>
          </a:prstGeom>
        </p:spPr>
        <p:txBody>
          <a:bodyPr anchor="t" rtlCol="false" tIns="0" lIns="0" bIns="0" rIns="0">
            <a:spAutoFit/>
          </a:bodyPr>
          <a:lstStyle/>
          <a:p>
            <a:pPr algn="ctr">
              <a:lnSpc>
                <a:spcPts val="2239"/>
              </a:lnSpc>
            </a:pPr>
            <a:r>
              <a:rPr lang="en-US" sz="1599">
                <a:solidFill>
                  <a:srgbClr val="133E87">
                    <a:alpha val="50980"/>
                  </a:srgbClr>
                </a:solidFill>
                <a:latin typeface="Poppins"/>
                <a:ea typeface="Poppins"/>
                <a:cs typeface="Poppins"/>
                <a:sym typeface="Poppins"/>
              </a:rPr>
              <a:t>recursos-biblicos.com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3F3E0"/>
        </a:solidFill>
      </p:bgPr>
    </p:bg>
    <p:spTree>
      <p:nvGrpSpPr>
        <p:cNvPr id="1" name=""/>
        <p:cNvGrpSpPr/>
        <p:nvPr/>
      </p:nvGrpSpPr>
      <p:grpSpPr>
        <a:xfrm>
          <a:off x="0" y="0"/>
          <a:ext cx="0" cy="0"/>
          <a:chOff x="0" y="0"/>
          <a:chExt cx="0" cy="0"/>
        </a:xfrm>
      </p:grpSpPr>
      <p:sp>
        <p:nvSpPr>
          <p:cNvPr name="TextBox 2" id="2"/>
          <p:cNvSpPr txBox="true"/>
          <p:nvPr/>
        </p:nvSpPr>
        <p:spPr>
          <a:xfrm rot="0">
            <a:off x="4018122" y="604006"/>
            <a:ext cx="11961303" cy="2797174"/>
          </a:xfrm>
          <a:prstGeom prst="rect">
            <a:avLst/>
          </a:prstGeom>
        </p:spPr>
        <p:txBody>
          <a:bodyPr anchor="t" rtlCol="false" tIns="0" lIns="0" bIns="0" rIns="0">
            <a:spAutoFit/>
          </a:bodyPr>
          <a:lstStyle/>
          <a:p>
            <a:pPr algn="ctr">
              <a:lnSpc>
                <a:spcPts val="11200"/>
              </a:lnSpc>
            </a:pPr>
            <a:r>
              <a:rPr lang="en-US" sz="8000">
                <a:solidFill>
                  <a:srgbClr val="133E87"/>
                </a:solidFill>
                <a:latin typeface="Suez One"/>
                <a:ea typeface="Suez One"/>
                <a:cs typeface="Suez One"/>
                <a:sym typeface="Suez One"/>
              </a:rPr>
              <a:t>Un edificio de muchas piedras</a:t>
            </a:r>
          </a:p>
        </p:txBody>
      </p:sp>
      <p:sp>
        <p:nvSpPr>
          <p:cNvPr name="TextBox 3" id="3"/>
          <p:cNvSpPr txBox="true"/>
          <p:nvPr/>
        </p:nvSpPr>
        <p:spPr>
          <a:xfrm rot="0">
            <a:off x="4563450" y="3501390"/>
            <a:ext cx="11279327" cy="5588000"/>
          </a:xfrm>
          <a:prstGeom prst="rect">
            <a:avLst/>
          </a:prstGeom>
        </p:spPr>
        <p:txBody>
          <a:bodyPr anchor="t" rtlCol="false" tIns="0" lIns="0" bIns="0" rIns="0">
            <a:spAutoFit/>
          </a:bodyPr>
          <a:lstStyle/>
          <a:p>
            <a:pPr algn="just">
              <a:lnSpc>
                <a:spcPts val="4900"/>
              </a:lnSpc>
            </a:pPr>
            <a:r>
              <a:rPr lang="en-US" sz="3500">
                <a:solidFill>
                  <a:srgbClr val="133E87"/>
                </a:solidFill>
                <a:latin typeface="Poppins"/>
                <a:ea typeface="Poppins"/>
                <a:cs typeface="Poppins"/>
                <a:sym typeface="Poppins"/>
              </a:rPr>
              <a:t>Pablo nos da esta imagen poderosa: somos «edificados... para ser un templo santo en el Señor» (Efe. 2: 20-21). Cada creyente es una piedra viva. Por sí sola, una piedra es limitada, pero cuando se une al resto bajo el diseño del Arquitecto divino, forma parte de algo más grande: la morada de Dios. No todos somos iguales, pero todos somos esenciales en la construcción de la iglesia. </a:t>
            </a:r>
          </a:p>
        </p:txBody>
      </p:sp>
      <p:sp>
        <p:nvSpPr>
          <p:cNvPr name="Freeform 4" id="4"/>
          <p:cNvSpPr/>
          <p:nvPr/>
        </p:nvSpPr>
        <p:spPr>
          <a:xfrm flipH="false" flipV="false" rot="-5400000">
            <a:off x="-311427" y="9228844"/>
            <a:ext cx="1087612" cy="1028700"/>
          </a:xfrm>
          <a:custGeom>
            <a:avLst/>
            <a:gdLst/>
            <a:ahLst/>
            <a:cxnLst/>
            <a:rect r="r" b="b" t="t" l="l"/>
            <a:pathLst>
              <a:path h="1028700" w="1087612">
                <a:moveTo>
                  <a:pt x="0" y="0"/>
                </a:moveTo>
                <a:lnTo>
                  <a:pt x="1087612" y="0"/>
                </a:lnTo>
                <a:lnTo>
                  <a:pt x="1087612"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311427" y="8004583"/>
            <a:ext cx="1087612" cy="1028700"/>
          </a:xfrm>
          <a:custGeom>
            <a:avLst/>
            <a:gdLst/>
            <a:ahLst/>
            <a:cxnLst/>
            <a:rect r="r" b="b" t="t" l="l"/>
            <a:pathLst>
              <a:path h="1028700" w="1087612">
                <a:moveTo>
                  <a:pt x="0" y="0"/>
                </a:moveTo>
                <a:lnTo>
                  <a:pt x="1087612" y="0"/>
                </a:lnTo>
                <a:lnTo>
                  <a:pt x="1087612"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400000">
            <a:off x="-311427" y="6783620"/>
            <a:ext cx="1087612" cy="1028700"/>
          </a:xfrm>
          <a:custGeom>
            <a:avLst/>
            <a:gdLst/>
            <a:ahLst/>
            <a:cxnLst/>
            <a:rect r="r" b="b" t="t" l="l"/>
            <a:pathLst>
              <a:path h="1028700" w="1087612">
                <a:moveTo>
                  <a:pt x="0" y="0"/>
                </a:moveTo>
                <a:lnTo>
                  <a:pt x="1087612" y="0"/>
                </a:lnTo>
                <a:lnTo>
                  <a:pt x="1087612"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4755164" y="-262769"/>
            <a:ext cx="1087612" cy="1028700"/>
          </a:xfrm>
          <a:custGeom>
            <a:avLst/>
            <a:gdLst/>
            <a:ahLst/>
            <a:cxnLst/>
            <a:rect r="r" b="b" t="t" l="l"/>
            <a:pathLst>
              <a:path h="1028700" w="1087612">
                <a:moveTo>
                  <a:pt x="0" y="0"/>
                </a:moveTo>
                <a:lnTo>
                  <a:pt x="1087613" y="0"/>
                </a:lnTo>
                <a:lnTo>
                  <a:pt x="1087613"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5979425" y="-262769"/>
            <a:ext cx="1087612" cy="1028700"/>
          </a:xfrm>
          <a:custGeom>
            <a:avLst/>
            <a:gdLst/>
            <a:ahLst/>
            <a:cxnLst/>
            <a:rect r="r" b="b" t="t" l="l"/>
            <a:pathLst>
              <a:path h="1028700" w="1087612">
                <a:moveTo>
                  <a:pt x="0" y="0"/>
                </a:moveTo>
                <a:lnTo>
                  <a:pt x="1087613" y="0"/>
                </a:lnTo>
                <a:lnTo>
                  <a:pt x="1087613"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7200388" y="-262769"/>
            <a:ext cx="1087612" cy="1028700"/>
          </a:xfrm>
          <a:custGeom>
            <a:avLst/>
            <a:gdLst/>
            <a:ahLst/>
            <a:cxnLst/>
            <a:rect r="r" b="b" t="t" l="l"/>
            <a:pathLst>
              <a:path h="1028700" w="1087612">
                <a:moveTo>
                  <a:pt x="0" y="0"/>
                </a:moveTo>
                <a:lnTo>
                  <a:pt x="1087612" y="0"/>
                </a:lnTo>
                <a:lnTo>
                  <a:pt x="1087612"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true" flipV="false" rot="-10086412">
            <a:off x="-651474" y="-790780"/>
            <a:ext cx="5219656" cy="4789035"/>
          </a:xfrm>
          <a:custGeom>
            <a:avLst/>
            <a:gdLst/>
            <a:ahLst/>
            <a:cxnLst/>
            <a:rect r="r" b="b" t="t" l="l"/>
            <a:pathLst>
              <a:path h="4789035" w="5219656">
                <a:moveTo>
                  <a:pt x="5219656" y="0"/>
                </a:moveTo>
                <a:lnTo>
                  <a:pt x="0" y="0"/>
                </a:lnTo>
                <a:lnTo>
                  <a:pt x="0" y="4789035"/>
                </a:lnTo>
                <a:lnTo>
                  <a:pt x="5219656" y="4789035"/>
                </a:lnTo>
                <a:lnTo>
                  <a:pt x="5219656"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false" rot="0">
            <a:off x="15422922" y="6754164"/>
            <a:ext cx="3532836" cy="3532836"/>
          </a:xfrm>
          <a:custGeom>
            <a:avLst/>
            <a:gdLst/>
            <a:ahLst/>
            <a:cxnLst/>
            <a:rect r="r" b="b" t="t" l="l"/>
            <a:pathLst>
              <a:path h="3532836" w="3532836">
                <a:moveTo>
                  <a:pt x="3532836" y="0"/>
                </a:moveTo>
                <a:lnTo>
                  <a:pt x="0" y="0"/>
                </a:lnTo>
                <a:lnTo>
                  <a:pt x="0" y="3532836"/>
                </a:lnTo>
                <a:lnTo>
                  <a:pt x="3532836" y="3532836"/>
                </a:lnTo>
                <a:lnTo>
                  <a:pt x="353283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1070329" y="5851876"/>
            <a:ext cx="3169521" cy="2892188"/>
          </a:xfrm>
          <a:custGeom>
            <a:avLst/>
            <a:gdLst/>
            <a:ahLst/>
            <a:cxnLst/>
            <a:rect r="r" b="b" t="t" l="l"/>
            <a:pathLst>
              <a:path h="2892188" w="3169521">
                <a:moveTo>
                  <a:pt x="0" y="0"/>
                </a:moveTo>
                <a:lnTo>
                  <a:pt x="3169521" y="0"/>
                </a:lnTo>
                <a:lnTo>
                  <a:pt x="3169521" y="2892189"/>
                </a:lnTo>
                <a:lnTo>
                  <a:pt x="0" y="28921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3" id="13"/>
          <p:cNvSpPr txBox="true"/>
          <p:nvPr/>
        </p:nvSpPr>
        <p:spPr>
          <a:xfrm rot="0">
            <a:off x="6160637" y="9488447"/>
            <a:ext cx="6129148" cy="283210"/>
          </a:xfrm>
          <a:prstGeom prst="rect">
            <a:avLst/>
          </a:prstGeom>
        </p:spPr>
        <p:txBody>
          <a:bodyPr anchor="t" rtlCol="false" tIns="0" lIns="0" bIns="0" rIns="0">
            <a:spAutoFit/>
          </a:bodyPr>
          <a:lstStyle/>
          <a:p>
            <a:pPr algn="ctr">
              <a:lnSpc>
                <a:spcPts val="2239"/>
              </a:lnSpc>
            </a:pPr>
            <a:r>
              <a:rPr lang="en-US" sz="1599">
                <a:solidFill>
                  <a:srgbClr val="133E87">
                    <a:alpha val="50980"/>
                  </a:srgbClr>
                </a:solidFill>
                <a:latin typeface="Poppins"/>
                <a:ea typeface="Poppins"/>
                <a:cs typeface="Poppins"/>
                <a:sym typeface="Poppins"/>
              </a:rPr>
              <a:t>recursos-biblicos.com</a:t>
            </a:r>
          </a:p>
        </p:txBody>
      </p:sp>
    </p:spTree>
  </p:cSld>
  <p:clrMapOvr>
    <a:masterClrMapping/>
  </p:clrMapOvr>
  <p:transition spd="slow">
    <p:fade/>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33E87"/>
        </a:solidFill>
      </p:bgPr>
    </p:bg>
    <p:spTree>
      <p:nvGrpSpPr>
        <p:cNvPr id="1" name=""/>
        <p:cNvGrpSpPr/>
        <p:nvPr/>
      </p:nvGrpSpPr>
      <p:grpSpPr>
        <a:xfrm>
          <a:off x="0" y="0"/>
          <a:ext cx="0" cy="0"/>
          <a:chOff x="0" y="0"/>
          <a:chExt cx="0" cy="0"/>
        </a:xfrm>
      </p:grpSpPr>
      <p:sp>
        <p:nvSpPr>
          <p:cNvPr name="TextBox 2" id="2"/>
          <p:cNvSpPr txBox="true"/>
          <p:nvPr/>
        </p:nvSpPr>
        <p:spPr>
          <a:xfrm rot="0">
            <a:off x="2653082" y="2796342"/>
            <a:ext cx="12981836" cy="1307467"/>
          </a:xfrm>
          <a:prstGeom prst="rect">
            <a:avLst/>
          </a:prstGeom>
        </p:spPr>
        <p:txBody>
          <a:bodyPr anchor="t" rtlCol="false" tIns="0" lIns="0" bIns="0" rIns="0">
            <a:spAutoFit/>
          </a:bodyPr>
          <a:lstStyle/>
          <a:p>
            <a:pPr algn="ctr">
              <a:lnSpc>
                <a:spcPts val="10120"/>
              </a:lnSpc>
            </a:pPr>
            <a:r>
              <a:rPr lang="en-US" sz="9200">
                <a:solidFill>
                  <a:srgbClr val="F3F3E0"/>
                </a:solidFill>
                <a:latin typeface="Suez One"/>
                <a:ea typeface="Suez One"/>
                <a:cs typeface="Suez One"/>
                <a:sym typeface="Suez One"/>
              </a:rPr>
              <a:t>“El punto de inflexión”</a:t>
            </a:r>
          </a:p>
        </p:txBody>
      </p:sp>
      <p:sp>
        <p:nvSpPr>
          <p:cNvPr name="Freeform 3" id="3"/>
          <p:cNvSpPr/>
          <p:nvPr/>
        </p:nvSpPr>
        <p:spPr>
          <a:xfrm flipH="false" flipV="false" rot="0">
            <a:off x="-629179" y="5143500"/>
            <a:ext cx="5143500" cy="5143500"/>
          </a:xfrm>
          <a:custGeom>
            <a:avLst/>
            <a:gdLst/>
            <a:ahLst/>
            <a:cxnLst/>
            <a:rect r="r" b="b" t="t" l="l"/>
            <a:pathLst>
              <a:path h="5143500" w="5143500">
                <a:moveTo>
                  <a:pt x="0" y="0"/>
                </a:moveTo>
                <a:lnTo>
                  <a:pt x="5143500" y="0"/>
                </a:lnTo>
                <a:lnTo>
                  <a:pt x="51435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0">
            <a:off x="-629179" y="0"/>
            <a:ext cx="5082220" cy="5082220"/>
          </a:xfrm>
          <a:custGeom>
            <a:avLst/>
            <a:gdLst/>
            <a:ahLst/>
            <a:cxnLst/>
            <a:rect r="r" b="b" t="t" l="l"/>
            <a:pathLst>
              <a:path h="5082220" w="5082220">
                <a:moveTo>
                  <a:pt x="0" y="5082220"/>
                </a:moveTo>
                <a:lnTo>
                  <a:pt x="5082220" y="5082220"/>
                </a:lnTo>
                <a:lnTo>
                  <a:pt x="5082220" y="0"/>
                </a:lnTo>
                <a:lnTo>
                  <a:pt x="0" y="0"/>
                </a:lnTo>
                <a:lnTo>
                  <a:pt x="0" y="508222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4779604" y="4103810"/>
            <a:ext cx="7686674" cy="4138978"/>
          </a:xfrm>
          <a:custGeom>
            <a:avLst/>
            <a:gdLst/>
            <a:ahLst/>
            <a:cxnLst/>
            <a:rect r="r" b="b" t="t" l="l"/>
            <a:pathLst>
              <a:path h="4138978" w="7686674">
                <a:moveTo>
                  <a:pt x="0" y="0"/>
                </a:moveTo>
                <a:lnTo>
                  <a:pt x="7686674" y="0"/>
                </a:lnTo>
                <a:lnTo>
                  <a:pt x="7686674" y="4138978"/>
                </a:lnTo>
                <a:lnTo>
                  <a:pt x="0" y="4138978"/>
                </a:lnTo>
                <a:lnTo>
                  <a:pt x="0" y="0"/>
                </a:lnTo>
                <a:close/>
              </a:path>
            </a:pathLst>
          </a:custGeom>
          <a:blipFill>
            <a:blip r:embed="rId6"/>
            <a:stretch>
              <a:fillRect l="0" t="0" r="0" b="0"/>
            </a:stretch>
          </a:blipFill>
        </p:spPr>
      </p:sp>
      <p:sp>
        <p:nvSpPr>
          <p:cNvPr name="TextBox 6" id="6"/>
          <p:cNvSpPr txBox="true"/>
          <p:nvPr/>
        </p:nvSpPr>
        <p:spPr>
          <a:xfrm rot="0">
            <a:off x="5911702" y="8138013"/>
            <a:ext cx="6129148" cy="651509"/>
          </a:xfrm>
          <a:prstGeom prst="rect">
            <a:avLst/>
          </a:prstGeom>
        </p:spPr>
        <p:txBody>
          <a:bodyPr anchor="t" rtlCol="false" tIns="0" lIns="0" bIns="0" rIns="0">
            <a:spAutoFit/>
          </a:bodyPr>
          <a:lstStyle/>
          <a:p>
            <a:pPr algn="ctr">
              <a:lnSpc>
                <a:spcPts val="5040"/>
              </a:lnSpc>
            </a:pPr>
            <a:r>
              <a:rPr lang="en-US" sz="3600">
                <a:solidFill>
                  <a:srgbClr val="F3F3E0"/>
                </a:solidFill>
                <a:latin typeface="Poppins"/>
                <a:ea typeface="Poppins"/>
                <a:cs typeface="Poppins"/>
                <a:sym typeface="Poppins"/>
              </a:rPr>
              <a:t>Théodore</a:t>
            </a:r>
          </a:p>
        </p:txBody>
      </p:sp>
      <p:sp>
        <p:nvSpPr>
          <p:cNvPr name="TextBox 7" id="7"/>
          <p:cNvSpPr txBox="true"/>
          <p:nvPr/>
        </p:nvSpPr>
        <p:spPr>
          <a:xfrm rot="0">
            <a:off x="5157780" y="1421136"/>
            <a:ext cx="7972440" cy="701040"/>
          </a:xfrm>
          <a:prstGeom prst="rect">
            <a:avLst/>
          </a:prstGeom>
        </p:spPr>
        <p:txBody>
          <a:bodyPr anchor="t" rtlCol="false" tIns="0" lIns="0" bIns="0" rIns="0">
            <a:spAutoFit/>
          </a:bodyPr>
          <a:lstStyle/>
          <a:p>
            <a:pPr algn="ctr">
              <a:lnSpc>
                <a:spcPts val="5460"/>
              </a:lnSpc>
            </a:pPr>
            <a:r>
              <a:rPr lang="en-US" sz="3900">
                <a:solidFill>
                  <a:srgbClr val="F3F3E0"/>
                </a:solidFill>
                <a:latin typeface="Poppins"/>
                <a:ea typeface="Poppins"/>
                <a:cs typeface="Poppins"/>
                <a:sym typeface="Poppins"/>
              </a:rPr>
              <a:t>Informe Misionero</a:t>
            </a:r>
          </a:p>
        </p:txBody>
      </p:sp>
      <p:sp>
        <p:nvSpPr>
          <p:cNvPr name="TextBox 8" id="8"/>
          <p:cNvSpPr txBox="true"/>
          <p:nvPr/>
        </p:nvSpPr>
        <p:spPr>
          <a:xfrm rot="0">
            <a:off x="6160637" y="9488447"/>
            <a:ext cx="6129148" cy="283210"/>
          </a:xfrm>
          <a:prstGeom prst="rect">
            <a:avLst/>
          </a:prstGeom>
        </p:spPr>
        <p:txBody>
          <a:bodyPr anchor="t" rtlCol="false" tIns="0" lIns="0" bIns="0" rIns="0">
            <a:spAutoFit/>
          </a:bodyPr>
          <a:lstStyle/>
          <a:p>
            <a:pPr algn="ctr">
              <a:lnSpc>
                <a:spcPts val="2239"/>
              </a:lnSpc>
            </a:pPr>
            <a:r>
              <a:rPr lang="en-US" sz="1599">
                <a:solidFill>
                  <a:srgbClr val="F3F3E0">
                    <a:alpha val="50980"/>
                  </a:srgbClr>
                </a:solidFill>
                <a:latin typeface="Poppins"/>
                <a:ea typeface="Poppins"/>
                <a:cs typeface="Poppins"/>
                <a:sym typeface="Poppins"/>
              </a:rPr>
              <a:t>recursos-biblicos.com</a:t>
            </a:r>
          </a:p>
        </p:txBody>
      </p:sp>
    </p:spTree>
  </p:cSld>
  <p:clrMapOvr>
    <a:masterClrMapping/>
  </p:clrMapOvr>
  <p:transition spd="slow">
    <p:fade/>
  </p:transition>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3F3E0"/>
        </a:solidFill>
      </p:bgPr>
    </p:bg>
    <p:spTree>
      <p:nvGrpSpPr>
        <p:cNvPr id="1" name=""/>
        <p:cNvGrpSpPr/>
        <p:nvPr/>
      </p:nvGrpSpPr>
      <p:grpSpPr>
        <a:xfrm>
          <a:off x="0" y="0"/>
          <a:ext cx="0" cy="0"/>
          <a:chOff x="0" y="0"/>
          <a:chExt cx="0" cy="0"/>
        </a:xfrm>
      </p:grpSpPr>
      <p:sp>
        <p:nvSpPr>
          <p:cNvPr name="TextBox 2" id="2"/>
          <p:cNvSpPr txBox="true"/>
          <p:nvPr/>
        </p:nvSpPr>
        <p:spPr>
          <a:xfrm rot="0">
            <a:off x="3355000" y="1581928"/>
            <a:ext cx="11577999" cy="1377949"/>
          </a:xfrm>
          <a:prstGeom prst="rect">
            <a:avLst/>
          </a:prstGeom>
        </p:spPr>
        <p:txBody>
          <a:bodyPr anchor="t" rtlCol="false" tIns="0" lIns="0" bIns="0" rIns="0">
            <a:spAutoFit/>
          </a:bodyPr>
          <a:lstStyle/>
          <a:p>
            <a:pPr algn="ctr">
              <a:lnSpc>
                <a:spcPts val="11200"/>
              </a:lnSpc>
            </a:pPr>
            <a:r>
              <a:rPr lang="en-US" sz="8000">
                <a:solidFill>
                  <a:srgbClr val="133E87"/>
                </a:solidFill>
                <a:latin typeface="Suez One"/>
                <a:ea typeface="Suez One"/>
                <a:cs typeface="Suez One"/>
                <a:sym typeface="Suez One"/>
              </a:rPr>
              <a:t>Un solo pan</a:t>
            </a:r>
          </a:p>
        </p:txBody>
      </p:sp>
      <p:sp>
        <p:nvSpPr>
          <p:cNvPr name="TextBox 3" id="3"/>
          <p:cNvSpPr txBox="true"/>
          <p:nvPr/>
        </p:nvSpPr>
        <p:spPr>
          <a:xfrm rot="0">
            <a:off x="2149300" y="3483066"/>
            <a:ext cx="13989401" cy="6018530"/>
          </a:xfrm>
          <a:prstGeom prst="rect">
            <a:avLst/>
          </a:prstGeom>
        </p:spPr>
        <p:txBody>
          <a:bodyPr anchor="t" rtlCol="false" tIns="0" lIns="0" bIns="0" rIns="0">
            <a:spAutoFit/>
          </a:bodyPr>
          <a:lstStyle/>
          <a:p>
            <a:pPr algn="just">
              <a:lnSpc>
                <a:spcPts val="5320"/>
              </a:lnSpc>
            </a:pPr>
            <a:r>
              <a:rPr lang="en-US" sz="3800">
                <a:solidFill>
                  <a:srgbClr val="133E87"/>
                </a:solidFill>
                <a:latin typeface="Poppins"/>
                <a:ea typeface="Poppins"/>
                <a:cs typeface="Poppins"/>
                <a:sym typeface="Poppins"/>
              </a:rPr>
              <a:t>En 1 Corintios 10: 17, Pablo usa el pan como símbolo de unidad: «siendo uno solo el pan, nosotros, con ser muchos, somos un cuerpo». En la Cena del Señor compartimos el mismo pan como señal de que pertenecemos a un mismo Salvador. Pero este símbolo no es solo litúrgico: es una invitación a compartir la vida, el afecto, el tiempo y los recursos. La unidad se vive también en los momentos en los que compartimos un almuerzo juntos, o salimos a una actividad como iglesia.</a:t>
            </a:r>
          </a:p>
        </p:txBody>
      </p:sp>
      <p:sp>
        <p:nvSpPr>
          <p:cNvPr name="Freeform 4" id="4"/>
          <p:cNvSpPr/>
          <p:nvPr/>
        </p:nvSpPr>
        <p:spPr>
          <a:xfrm flipH="false" flipV="false" rot="5400000">
            <a:off x="-912403" y="-1035878"/>
            <a:ext cx="5082220" cy="5082220"/>
          </a:xfrm>
          <a:custGeom>
            <a:avLst/>
            <a:gdLst/>
            <a:ahLst/>
            <a:cxnLst/>
            <a:rect r="r" b="b" t="t" l="l"/>
            <a:pathLst>
              <a:path h="5082220" w="5082220">
                <a:moveTo>
                  <a:pt x="0" y="0"/>
                </a:moveTo>
                <a:lnTo>
                  <a:pt x="5082219" y="0"/>
                </a:lnTo>
                <a:lnTo>
                  <a:pt x="5082219" y="5082220"/>
                </a:lnTo>
                <a:lnTo>
                  <a:pt x="0" y="50822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6144677">
            <a:off x="14568991" y="6307607"/>
            <a:ext cx="5082220" cy="5082220"/>
          </a:xfrm>
          <a:custGeom>
            <a:avLst/>
            <a:gdLst/>
            <a:ahLst/>
            <a:cxnLst/>
            <a:rect r="r" b="b" t="t" l="l"/>
            <a:pathLst>
              <a:path h="5082220" w="5082220">
                <a:moveTo>
                  <a:pt x="0" y="0"/>
                </a:moveTo>
                <a:lnTo>
                  <a:pt x="5082220" y="0"/>
                </a:lnTo>
                <a:lnTo>
                  <a:pt x="5082220" y="5082220"/>
                </a:lnTo>
                <a:lnTo>
                  <a:pt x="0" y="50822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2808644" y="1028700"/>
            <a:ext cx="2547155" cy="2346567"/>
          </a:xfrm>
          <a:custGeom>
            <a:avLst/>
            <a:gdLst/>
            <a:ahLst/>
            <a:cxnLst/>
            <a:rect r="r" b="b" t="t" l="l"/>
            <a:pathLst>
              <a:path h="2346567" w="2547155">
                <a:moveTo>
                  <a:pt x="0" y="0"/>
                </a:moveTo>
                <a:lnTo>
                  <a:pt x="2547155" y="0"/>
                </a:lnTo>
                <a:lnTo>
                  <a:pt x="2547155" y="2346567"/>
                </a:lnTo>
                <a:lnTo>
                  <a:pt x="0" y="23465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6160637" y="9488447"/>
            <a:ext cx="6129148" cy="283210"/>
          </a:xfrm>
          <a:prstGeom prst="rect">
            <a:avLst/>
          </a:prstGeom>
        </p:spPr>
        <p:txBody>
          <a:bodyPr anchor="t" rtlCol="false" tIns="0" lIns="0" bIns="0" rIns="0">
            <a:spAutoFit/>
          </a:bodyPr>
          <a:lstStyle/>
          <a:p>
            <a:pPr algn="ctr">
              <a:lnSpc>
                <a:spcPts val="2239"/>
              </a:lnSpc>
            </a:pPr>
            <a:r>
              <a:rPr lang="en-US" sz="1599">
                <a:solidFill>
                  <a:srgbClr val="133E87">
                    <a:alpha val="50980"/>
                  </a:srgbClr>
                </a:solidFill>
                <a:latin typeface="Poppins"/>
                <a:ea typeface="Poppins"/>
                <a:cs typeface="Poppins"/>
                <a:sym typeface="Poppins"/>
              </a:rPr>
              <a:t>recursos-biblicos.com</a:t>
            </a:r>
          </a:p>
        </p:txBody>
      </p:sp>
    </p:spTree>
  </p:cSld>
  <p:clrMapOvr>
    <a:masterClrMapping/>
  </p:clrMapOvr>
  <p:transition spd="slow">
    <p:fade/>
  </p:transition>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33E87"/>
        </a:solidFill>
      </p:bgPr>
    </p:bg>
    <p:spTree>
      <p:nvGrpSpPr>
        <p:cNvPr id="1" name=""/>
        <p:cNvGrpSpPr/>
        <p:nvPr/>
      </p:nvGrpSpPr>
      <p:grpSpPr>
        <a:xfrm>
          <a:off x="0" y="0"/>
          <a:ext cx="0" cy="0"/>
          <a:chOff x="0" y="0"/>
          <a:chExt cx="0" cy="0"/>
        </a:xfrm>
      </p:grpSpPr>
      <p:sp>
        <p:nvSpPr>
          <p:cNvPr name="TextBox 2" id="2"/>
          <p:cNvSpPr txBox="true"/>
          <p:nvPr/>
        </p:nvSpPr>
        <p:spPr>
          <a:xfrm rot="0">
            <a:off x="2653082" y="2796342"/>
            <a:ext cx="12981836" cy="2583817"/>
          </a:xfrm>
          <a:prstGeom prst="rect">
            <a:avLst/>
          </a:prstGeom>
        </p:spPr>
        <p:txBody>
          <a:bodyPr anchor="t" rtlCol="false" tIns="0" lIns="0" bIns="0" rIns="0">
            <a:spAutoFit/>
          </a:bodyPr>
          <a:lstStyle/>
          <a:p>
            <a:pPr algn="ctr">
              <a:lnSpc>
                <a:spcPts val="10120"/>
              </a:lnSpc>
            </a:pPr>
            <a:r>
              <a:rPr lang="en-US" sz="9200">
                <a:solidFill>
                  <a:srgbClr val="F3F3E0"/>
                </a:solidFill>
                <a:latin typeface="Suez One"/>
                <a:ea typeface="Suez One"/>
                <a:cs typeface="Suez One"/>
                <a:sym typeface="Suez One"/>
              </a:rPr>
              <a:t>Inversión: Invertir en lo más valioso.</a:t>
            </a:r>
          </a:p>
        </p:txBody>
      </p:sp>
      <p:sp>
        <p:nvSpPr>
          <p:cNvPr name="Freeform 3" id="3"/>
          <p:cNvSpPr/>
          <p:nvPr/>
        </p:nvSpPr>
        <p:spPr>
          <a:xfrm flipH="false" flipV="false" rot="0">
            <a:off x="-629179" y="5143500"/>
            <a:ext cx="5143500" cy="5143500"/>
          </a:xfrm>
          <a:custGeom>
            <a:avLst/>
            <a:gdLst/>
            <a:ahLst/>
            <a:cxnLst/>
            <a:rect r="r" b="b" t="t" l="l"/>
            <a:pathLst>
              <a:path h="5143500" w="5143500">
                <a:moveTo>
                  <a:pt x="0" y="0"/>
                </a:moveTo>
                <a:lnTo>
                  <a:pt x="5143500" y="0"/>
                </a:lnTo>
                <a:lnTo>
                  <a:pt x="51435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0">
            <a:off x="-629179" y="0"/>
            <a:ext cx="5082220" cy="5082220"/>
          </a:xfrm>
          <a:custGeom>
            <a:avLst/>
            <a:gdLst/>
            <a:ahLst/>
            <a:cxnLst/>
            <a:rect r="r" b="b" t="t" l="l"/>
            <a:pathLst>
              <a:path h="5082220" w="5082220">
                <a:moveTo>
                  <a:pt x="0" y="5082220"/>
                </a:moveTo>
                <a:lnTo>
                  <a:pt x="5082220" y="5082220"/>
                </a:lnTo>
                <a:lnTo>
                  <a:pt x="5082220" y="0"/>
                </a:lnTo>
                <a:lnTo>
                  <a:pt x="0" y="0"/>
                </a:lnTo>
                <a:lnTo>
                  <a:pt x="0" y="508222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778085" y="5557105"/>
            <a:ext cx="2731829" cy="4316290"/>
          </a:xfrm>
          <a:custGeom>
            <a:avLst/>
            <a:gdLst/>
            <a:ahLst/>
            <a:cxnLst/>
            <a:rect r="r" b="b" t="t" l="l"/>
            <a:pathLst>
              <a:path h="4316290" w="2731829">
                <a:moveTo>
                  <a:pt x="0" y="0"/>
                </a:moveTo>
                <a:lnTo>
                  <a:pt x="2731830" y="0"/>
                </a:lnTo>
                <a:lnTo>
                  <a:pt x="2731830" y="4316290"/>
                </a:lnTo>
                <a:lnTo>
                  <a:pt x="0" y="4316290"/>
                </a:lnTo>
                <a:lnTo>
                  <a:pt x="0" y="0"/>
                </a:lnTo>
                <a:close/>
              </a:path>
            </a:pathLst>
          </a:custGeom>
          <a:blipFill>
            <a:blip r:embed="rId6"/>
            <a:stretch>
              <a:fillRect l="0" t="0" r="0" b="0"/>
            </a:stretch>
          </a:blipFill>
        </p:spPr>
      </p:sp>
      <p:sp>
        <p:nvSpPr>
          <p:cNvPr name="TextBox 6" id="6"/>
          <p:cNvSpPr txBox="true"/>
          <p:nvPr/>
        </p:nvSpPr>
        <p:spPr>
          <a:xfrm rot="0">
            <a:off x="5157780" y="1421136"/>
            <a:ext cx="7972440" cy="701040"/>
          </a:xfrm>
          <a:prstGeom prst="rect">
            <a:avLst/>
          </a:prstGeom>
        </p:spPr>
        <p:txBody>
          <a:bodyPr anchor="t" rtlCol="false" tIns="0" lIns="0" bIns="0" rIns="0">
            <a:spAutoFit/>
          </a:bodyPr>
          <a:lstStyle/>
          <a:p>
            <a:pPr algn="ctr">
              <a:lnSpc>
                <a:spcPts val="5460"/>
              </a:lnSpc>
            </a:pPr>
            <a:r>
              <a:rPr lang="en-US" sz="3900">
                <a:solidFill>
                  <a:srgbClr val="F3F3E0"/>
                </a:solidFill>
                <a:latin typeface="Poppins"/>
                <a:ea typeface="Poppins"/>
                <a:cs typeface="Poppins"/>
                <a:sym typeface="Poppins"/>
              </a:rPr>
              <a:t>Nuevo Horizonte</a:t>
            </a:r>
          </a:p>
        </p:txBody>
      </p:sp>
      <p:sp>
        <p:nvSpPr>
          <p:cNvPr name="TextBox 7" id="7"/>
          <p:cNvSpPr txBox="true"/>
          <p:nvPr/>
        </p:nvSpPr>
        <p:spPr>
          <a:xfrm rot="0">
            <a:off x="6160637" y="9488447"/>
            <a:ext cx="6129148" cy="283210"/>
          </a:xfrm>
          <a:prstGeom prst="rect">
            <a:avLst/>
          </a:prstGeom>
        </p:spPr>
        <p:txBody>
          <a:bodyPr anchor="t" rtlCol="false" tIns="0" lIns="0" bIns="0" rIns="0">
            <a:spAutoFit/>
          </a:bodyPr>
          <a:lstStyle/>
          <a:p>
            <a:pPr algn="ctr">
              <a:lnSpc>
                <a:spcPts val="2239"/>
              </a:lnSpc>
            </a:pPr>
            <a:r>
              <a:rPr lang="en-US" sz="1599">
                <a:solidFill>
                  <a:srgbClr val="F3F3E0">
                    <a:alpha val="50980"/>
                  </a:srgbClr>
                </a:solidFill>
                <a:latin typeface="Poppins"/>
                <a:ea typeface="Poppins"/>
                <a:cs typeface="Poppins"/>
                <a:sym typeface="Poppins"/>
              </a:rPr>
              <a:t>recursos-biblicos.com</a:t>
            </a:r>
          </a:p>
        </p:txBody>
      </p:sp>
    </p:spTree>
  </p:cSld>
  <p:clrMapOvr>
    <a:masterClrMapping/>
  </p:clrMapOvr>
  <p:transition spd="slow">
    <p:fade/>
  </p:transition>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3F3E0"/>
        </a:solidFill>
      </p:bgPr>
    </p:bg>
    <p:spTree>
      <p:nvGrpSpPr>
        <p:cNvPr id="1" name=""/>
        <p:cNvGrpSpPr/>
        <p:nvPr/>
      </p:nvGrpSpPr>
      <p:grpSpPr>
        <a:xfrm>
          <a:off x="0" y="0"/>
          <a:ext cx="0" cy="0"/>
          <a:chOff x="0" y="0"/>
          <a:chExt cx="0" cy="0"/>
        </a:xfrm>
      </p:grpSpPr>
      <p:grpSp>
        <p:nvGrpSpPr>
          <p:cNvPr name="Group 2" id="2"/>
          <p:cNvGrpSpPr/>
          <p:nvPr/>
        </p:nvGrpSpPr>
        <p:grpSpPr>
          <a:xfrm rot="0">
            <a:off x="1631475" y="2300807"/>
            <a:ext cx="7512525" cy="6370748"/>
            <a:chOff x="0" y="0"/>
            <a:chExt cx="1978607" cy="1677892"/>
          </a:xfrm>
        </p:grpSpPr>
        <p:sp>
          <p:nvSpPr>
            <p:cNvPr name="Freeform 3" id="3"/>
            <p:cNvSpPr/>
            <p:nvPr/>
          </p:nvSpPr>
          <p:spPr>
            <a:xfrm flipH="false" flipV="false" rot="0">
              <a:off x="0" y="0"/>
              <a:ext cx="1978607" cy="1677893"/>
            </a:xfrm>
            <a:custGeom>
              <a:avLst/>
              <a:gdLst/>
              <a:ahLst/>
              <a:cxnLst/>
              <a:rect r="r" b="b" t="t" l="l"/>
              <a:pathLst>
                <a:path h="1677893" w="1978607">
                  <a:moveTo>
                    <a:pt x="52557" y="0"/>
                  </a:moveTo>
                  <a:lnTo>
                    <a:pt x="1926050" y="0"/>
                  </a:lnTo>
                  <a:cubicBezTo>
                    <a:pt x="1955077" y="0"/>
                    <a:pt x="1978607" y="23531"/>
                    <a:pt x="1978607" y="52557"/>
                  </a:cubicBezTo>
                  <a:lnTo>
                    <a:pt x="1978607" y="1625335"/>
                  </a:lnTo>
                  <a:cubicBezTo>
                    <a:pt x="1978607" y="1654362"/>
                    <a:pt x="1955077" y="1677893"/>
                    <a:pt x="1926050" y="1677893"/>
                  </a:cubicBezTo>
                  <a:lnTo>
                    <a:pt x="52557" y="1677893"/>
                  </a:lnTo>
                  <a:cubicBezTo>
                    <a:pt x="23531" y="1677893"/>
                    <a:pt x="0" y="1654362"/>
                    <a:pt x="0" y="1625335"/>
                  </a:cubicBezTo>
                  <a:lnTo>
                    <a:pt x="0" y="52557"/>
                  </a:lnTo>
                  <a:cubicBezTo>
                    <a:pt x="0" y="23531"/>
                    <a:pt x="23531" y="0"/>
                    <a:pt x="52557" y="0"/>
                  </a:cubicBezTo>
                  <a:close/>
                </a:path>
              </a:pathLst>
            </a:custGeom>
            <a:solidFill>
              <a:srgbClr val="133E87"/>
            </a:solidFill>
          </p:spPr>
        </p:sp>
        <p:sp>
          <p:nvSpPr>
            <p:cNvPr name="TextBox 4" id="4"/>
            <p:cNvSpPr txBox="true"/>
            <p:nvPr/>
          </p:nvSpPr>
          <p:spPr>
            <a:xfrm>
              <a:off x="0" y="-66675"/>
              <a:ext cx="1978607" cy="1744567"/>
            </a:xfrm>
            <a:prstGeom prst="rect">
              <a:avLst/>
            </a:prstGeom>
          </p:spPr>
          <p:txBody>
            <a:bodyPr anchor="ctr" rtlCol="false" tIns="50800" lIns="50800" bIns="50800" rIns="50800"/>
            <a:lstStyle/>
            <a:p>
              <a:pPr algn="ctr">
                <a:lnSpc>
                  <a:spcPts val="3360"/>
                </a:lnSpc>
              </a:pPr>
            </a:p>
          </p:txBody>
        </p:sp>
      </p:grpSp>
      <p:sp>
        <p:nvSpPr>
          <p:cNvPr name="Freeform 5" id="5"/>
          <p:cNvSpPr/>
          <p:nvPr/>
        </p:nvSpPr>
        <p:spPr>
          <a:xfrm flipH="false" flipV="false" rot="0">
            <a:off x="11181735" y="2300807"/>
            <a:ext cx="4730025" cy="4558562"/>
          </a:xfrm>
          <a:custGeom>
            <a:avLst/>
            <a:gdLst/>
            <a:ahLst/>
            <a:cxnLst/>
            <a:rect r="r" b="b" t="t" l="l"/>
            <a:pathLst>
              <a:path h="4558562" w="4730025">
                <a:moveTo>
                  <a:pt x="0" y="0"/>
                </a:moveTo>
                <a:lnTo>
                  <a:pt x="4730025" y="0"/>
                </a:lnTo>
                <a:lnTo>
                  <a:pt x="4730025" y="4558562"/>
                </a:lnTo>
                <a:lnTo>
                  <a:pt x="0" y="45585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9548027" y="7610259"/>
            <a:ext cx="7997442" cy="1111246"/>
          </a:xfrm>
          <a:prstGeom prst="rect">
            <a:avLst/>
          </a:prstGeom>
        </p:spPr>
        <p:txBody>
          <a:bodyPr anchor="t" rtlCol="false" tIns="0" lIns="0" bIns="0" rIns="0">
            <a:spAutoFit/>
          </a:bodyPr>
          <a:lstStyle/>
          <a:p>
            <a:pPr algn="ctr">
              <a:lnSpc>
                <a:spcPts val="9100"/>
              </a:lnSpc>
            </a:pPr>
            <a:r>
              <a:rPr lang="en-US" sz="6500">
                <a:solidFill>
                  <a:srgbClr val="7BA5DD"/>
                </a:solidFill>
                <a:latin typeface="Suez One"/>
                <a:ea typeface="Suez One"/>
                <a:cs typeface="Suez One"/>
                <a:sym typeface="Suez One"/>
              </a:rPr>
              <a:t>Informe Secretarial</a:t>
            </a:r>
          </a:p>
        </p:txBody>
      </p:sp>
      <p:sp>
        <p:nvSpPr>
          <p:cNvPr name="TextBox 7" id="7"/>
          <p:cNvSpPr txBox="true"/>
          <p:nvPr/>
        </p:nvSpPr>
        <p:spPr>
          <a:xfrm rot="0">
            <a:off x="2082959" y="2639794"/>
            <a:ext cx="6609557" cy="5588000"/>
          </a:xfrm>
          <a:prstGeom prst="rect">
            <a:avLst/>
          </a:prstGeom>
        </p:spPr>
        <p:txBody>
          <a:bodyPr anchor="t" rtlCol="false" tIns="0" lIns="0" bIns="0" rIns="0">
            <a:spAutoFit/>
          </a:bodyPr>
          <a:lstStyle/>
          <a:p>
            <a:pPr algn="just">
              <a:lnSpc>
                <a:spcPts val="4900"/>
              </a:lnSpc>
            </a:pPr>
            <a:r>
              <a:rPr lang="en-US" sz="3500">
                <a:solidFill>
                  <a:srgbClr val="F3F3E0"/>
                </a:solidFill>
                <a:latin typeface="Poppins"/>
                <a:ea typeface="Poppins"/>
                <a:cs typeface="Poppins"/>
                <a:sym typeface="Poppins"/>
              </a:rPr>
              <a:t>La unidad en la Palabra es la clave para que nos mantengamos unidos en todos los otros aspectos. Por eso, en nuestro informe secretarial veremos cómo va manifestándose nuestra unidad en el estudio de la Biblia. </a:t>
            </a:r>
          </a:p>
        </p:txBody>
      </p:sp>
      <p:sp>
        <p:nvSpPr>
          <p:cNvPr name="TextBox 8" id="8"/>
          <p:cNvSpPr txBox="true"/>
          <p:nvPr/>
        </p:nvSpPr>
        <p:spPr>
          <a:xfrm rot="0">
            <a:off x="6160637" y="9488447"/>
            <a:ext cx="6129148" cy="283210"/>
          </a:xfrm>
          <a:prstGeom prst="rect">
            <a:avLst/>
          </a:prstGeom>
        </p:spPr>
        <p:txBody>
          <a:bodyPr anchor="t" rtlCol="false" tIns="0" lIns="0" bIns="0" rIns="0">
            <a:spAutoFit/>
          </a:bodyPr>
          <a:lstStyle/>
          <a:p>
            <a:pPr algn="ctr">
              <a:lnSpc>
                <a:spcPts val="2239"/>
              </a:lnSpc>
            </a:pPr>
            <a:r>
              <a:rPr lang="en-US" sz="1599">
                <a:solidFill>
                  <a:srgbClr val="133E87">
                    <a:alpha val="50980"/>
                  </a:srgbClr>
                </a:solidFill>
                <a:latin typeface="Poppins"/>
                <a:ea typeface="Poppins"/>
                <a:cs typeface="Poppins"/>
                <a:sym typeface="Poppins"/>
              </a:rPr>
              <a:t>recursos-biblicos.com</a:t>
            </a:r>
          </a:p>
        </p:txBody>
      </p:sp>
    </p:spTree>
  </p:cSld>
  <p:clrMapOvr>
    <a:masterClrMapping/>
  </p:clrMapOvr>
  <p:transition spd="slow">
    <p:fade/>
  </p:transition>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3F3E0"/>
        </a:solidFill>
      </p:bgPr>
    </p:bg>
    <p:spTree>
      <p:nvGrpSpPr>
        <p:cNvPr id="1" name=""/>
        <p:cNvGrpSpPr/>
        <p:nvPr/>
      </p:nvGrpSpPr>
      <p:grpSpPr>
        <a:xfrm>
          <a:off x="0" y="0"/>
          <a:ext cx="0" cy="0"/>
          <a:chOff x="0" y="0"/>
          <a:chExt cx="0" cy="0"/>
        </a:xfrm>
      </p:grpSpPr>
      <p:sp>
        <p:nvSpPr>
          <p:cNvPr name="TextBox 2" id="2"/>
          <p:cNvSpPr txBox="true"/>
          <p:nvPr/>
        </p:nvSpPr>
        <p:spPr>
          <a:xfrm rot="0">
            <a:off x="4111415" y="904875"/>
            <a:ext cx="10065169" cy="2263771"/>
          </a:xfrm>
          <a:prstGeom prst="rect">
            <a:avLst/>
          </a:prstGeom>
        </p:spPr>
        <p:txBody>
          <a:bodyPr anchor="t" rtlCol="false" tIns="0" lIns="0" bIns="0" rIns="0">
            <a:spAutoFit/>
          </a:bodyPr>
          <a:lstStyle/>
          <a:p>
            <a:pPr algn="ctr">
              <a:lnSpc>
                <a:spcPts val="9100"/>
              </a:lnSpc>
            </a:pPr>
            <a:r>
              <a:rPr lang="en-US" sz="6500">
                <a:solidFill>
                  <a:srgbClr val="133E87"/>
                </a:solidFill>
                <a:latin typeface="Suez One"/>
                <a:ea typeface="Suez One"/>
                <a:cs typeface="Suez One"/>
                <a:sym typeface="Suez One"/>
              </a:rPr>
              <a:t>Lección de Escuela Sabática</a:t>
            </a:r>
          </a:p>
        </p:txBody>
      </p:sp>
      <p:sp>
        <p:nvSpPr>
          <p:cNvPr name="TextBox 3" id="3"/>
          <p:cNvSpPr txBox="true"/>
          <p:nvPr/>
        </p:nvSpPr>
        <p:spPr>
          <a:xfrm rot="0">
            <a:off x="3083844" y="3035452"/>
            <a:ext cx="12120313" cy="2832100"/>
          </a:xfrm>
          <a:prstGeom prst="rect">
            <a:avLst/>
          </a:prstGeom>
        </p:spPr>
        <p:txBody>
          <a:bodyPr anchor="t" rtlCol="false" tIns="0" lIns="0" bIns="0" rIns="0">
            <a:spAutoFit/>
          </a:bodyPr>
          <a:lstStyle/>
          <a:p>
            <a:pPr algn="ctr">
              <a:lnSpc>
                <a:spcPts val="5599"/>
              </a:lnSpc>
            </a:pPr>
            <a:r>
              <a:rPr lang="en-US" sz="3999">
                <a:solidFill>
                  <a:srgbClr val="133E87"/>
                </a:solidFill>
                <a:latin typeface="Poppins"/>
                <a:ea typeface="Poppins"/>
                <a:cs typeface="Poppins"/>
                <a:sym typeface="Poppins"/>
              </a:rPr>
              <a:t>Esta semana estuvimos estudiando «Vida y muerte», un mensaje de Pablo a los Filipenses que los llamó a la unidad de la fe y a impactar el mundo como un pueblo unido. </a:t>
            </a:r>
          </a:p>
        </p:txBody>
      </p:sp>
      <p:sp>
        <p:nvSpPr>
          <p:cNvPr name="Freeform 4" id="4"/>
          <p:cNvSpPr/>
          <p:nvPr/>
        </p:nvSpPr>
        <p:spPr>
          <a:xfrm flipH="false" flipV="false" rot="0">
            <a:off x="14755164" y="-435224"/>
            <a:ext cx="1087612" cy="1028700"/>
          </a:xfrm>
          <a:custGeom>
            <a:avLst/>
            <a:gdLst/>
            <a:ahLst/>
            <a:cxnLst/>
            <a:rect r="r" b="b" t="t" l="l"/>
            <a:pathLst>
              <a:path h="1028700" w="1087612">
                <a:moveTo>
                  <a:pt x="0" y="0"/>
                </a:moveTo>
                <a:lnTo>
                  <a:pt x="1087613" y="0"/>
                </a:lnTo>
                <a:lnTo>
                  <a:pt x="1087613"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979425" y="-435224"/>
            <a:ext cx="1087612" cy="1028700"/>
          </a:xfrm>
          <a:custGeom>
            <a:avLst/>
            <a:gdLst/>
            <a:ahLst/>
            <a:cxnLst/>
            <a:rect r="r" b="b" t="t" l="l"/>
            <a:pathLst>
              <a:path h="1028700" w="1087612">
                <a:moveTo>
                  <a:pt x="0" y="0"/>
                </a:moveTo>
                <a:lnTo>
                  <a:pt x="1087613" y="0"/>
                </a:lnTo>
                <a:lnTo>
                  <a:pt x="1087613"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200388" y="-435224"/>
            <a:ext cx="1087612" cy="1028700"/>
          </a:xfrm>
          <a:custGeom>
            <a:avLst/>
            <a:gdLst/>
            <a:ahLst/>
            <a:cxnLst/>
            <a:rect r="r" b="b" t="t" l="l"/>
            <a:pathLst>
              <a:path h="1028700" w="1087612">
                <a:moveTo>
                  <a:pt x="0" y="0"/>
                </a:moveTo>
                <a:lnTo>
                  <a:pt x="1087612" y="0"/>
                </a:lnTo>
                <a:lnTo>
                  <a:pt x="1087612"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0800000">
            <a:off x="1950301" y="9767056"/>
            <a:ext cx="1087612" cy="1028700"/>
          </a:xfrm>
          <a:custGeom>
            <a:avLst/>
            <a:gdLst/>
            <a:ahLst/>
            <a:cxnLst/>
            <a:rect r="r" b="b" t="t" l="l"/>
            <a:pathLst>
              <a:path h="1028700" w="1087612">
                <a:moveTo>
                  <a:pt x="0" y="0"/>
                </a:moveTo>
                <a:lnTo>
                  <a:pt x="1087612" y="0"/>
                </a:lnTo>
                <a:lnTo>
                  <a:pt x="1087612"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10800000">
            <a:off x="726040" y="9767056"/>
            <a:ext cx="1087612" cy="1028700"/>
          </a:xfrm>
          <a:custGeom>
            <a:avLst/>
            <a:gdLst/>
            <a:ahLst/>
            <a:cxnLst/>
            <a:rect r="r" b="b" t="t" l="l"/>
            <a:pathLst>
              <a:path h="1028700" w="1087612">
                <a:moveTo>
                  <a:pt x="0" y="0"/>
                </a:moveTo>
                <a:lnTo>
                  <a:pt x="1087612" y="0"/>
                </a:lnTo>
                <a:lnTo>
                  <a:pt x="1087612"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10800000">
            <a:off x="-494923" y="9767056"/>
            <a:ext cx="1087612" cy="1028700"/>
          </a:xfrm>
          <a:custGeom>
            <a:avLst/>
            <a:gdLst/>
            <a:ahLst/>
            <a:cxnLst/>
            <a:rect r="r" b="b" t="t" l="l"/>
            <a:pathLst>
              <a:path h="1028700" w="1087612">
                <a:moveTo>
                  <a:pt x="0" y="0"/>
                </a:moveTo>
                <a:lnTo>
                  <a:pt x="1087613" y="0"/>
                </a:lnTo>
                <a:lnTo>
                  <a:pt x="1087613"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10800000">
            <a:off x="-494923" y="8627434"/>
            <a:ext cx="1087612" cy="1028700"/>
          </a:xfrm>
          <a:custGeom>
            <a:avLst/>
            <a:gdLst/>
            <a:ahLst/>
            <a:cxnLst/>
            <a:rect r="r" b="b" t="t" l="l"/>
            <a:pathLst>
              <a:path h="1028700" w="1087612">
                <a:moveTo>
                  <a:pt x="0" y="0"/>
                </a:moveTo>
                <a:lnTo>
                  <a:pt x="1087613" y="0"/>
                </a:lnTo>
                <a:lnTo>
                  <a:pt x="1087613"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1" id="11"/>
          <p:cNvGrpSpPr/>
          <p:nvPr/>
        </p:nvGrpSpPr>
        <p:grpSpPr>
          <a:xfrm rot="0">
            <a:off x="12985784" y="7802114"/>
            <a:ext cx="5987284" cy="5987284"/>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3E87"/>
            </a:solidFill>
          </p:spPr>
        </p:sp>
        <p:sp>
          <p:nvSpPr>
            <p:cNvPr name="TextBox 13" id="13"/>
            <p:cNvSpPr txBox="true"/>
            <p:nvPr/>
          </p:nvSpPr>
          <p:spPr>
            <a:xfrm>
              <a:off x="76200" y="9525"/>
              <a:ext cx="660400" cy="727075"/>
            </a:xfrm>
            <a:prstGeom prst="rect">
              <a:avLst/>
            </a:prstGeom>
          </p:spPr>
          <p:txBody>
            <a:bodyPr anchor="ctr" rtlCol="false" tIns="50800" lIns="50800" bIns="50800" rIns="50800"/>
            <a:lstStyle/>
            <a:p>
              <a:pPr algn="ctr">
                <a:lnSpc>
                  <a:spcPts val="3360"/>
                </a:lnSpc>
              </a:pPr>
            </a:p>
          </p:txBody>
        </p:sp>
      </p:grpSp>
      <p:grpSp>
        <p:nvGrpSpPr>
          <p:cNvPr name="Group 14" id="14"/>
          <p:cNvGrpSpPr/>
          <p:nvPr/>
        </p:nvGrpSpPr>
        <p:grpSpPr>
          <a:xfrm rot="0">
            <a:off x="13531867" y="8423828"/>
            <a:ext cx="4895117" cy="4895117"/>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F3E0"/>
            </a:solidFill>
          </p:spPr>
        </p:sp>
        <p:sp>
          <p:nvSpPr>
            <p:cNvPr name="TextBox 16" id="16"/>
            <p:cNvSpPr txBox="true"/>
            <p:nvPr/>
          </p:nvSpPr>
          <p:spPr>
            <a:xfrm>
              <a:off x="76200" y="9525"/>
              <a:ext cx="660400" cy="727075"/>
            </a:xfrm>
            <a:prstGeom prst="rect">
              <a:avLst/>
            </a:prstGeom>
          </p:spPr>
          <p:txBody>
            <a:bodyPr anchor="ctr" rtlCol="false" tIns="50800" lIns="50800" bIns="50800" rIns="50800"/>
            <a:lstStyle/>
            <a:p>
              <a:pPr algn="ctr">
                <a:lnSpc>
                  <a:spcPts val="3360"/>
                </a:lnSpc>
              </a:pPr>
            </a:p>
          </p:txBody>
        </p:sp>
      </p:grpSp>
      <p:grpSp>
        <p:nvGrpSpPr>
          <p:cNvPr name="Group 17" id="17"/>
          <p:cNvGrpSpPr/>
          <p:nvPr/>
        </p:nvGrpSpPr>
        <p:grpSpPr>
          <a:xfrm rot="0">
            <a:off x="13934626" y="8826587"/>
            <a:ext cx="4089599" cy="4089599"/>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BA5DD"/>
            </a:solidFill>
          </p:spPr>
        </p:sp>
        <p:sp>
          <p:nvSpPr>
            <p:cNvPr name="TextBox 19" id="19"/>
            <p:cNvSpPr txBox="true"/>
            <p:nvPr/>
          </p:nvSpPr>
          <p:spPr>
            <a:xfrm>
              <a:off x="76200" y="9525"/>
              <a:ext cx="660400" cy="727075"/>
            </a:xfrm>
            <a:prstGeom prst="rect">
              <a:avLst/>
            </a:prstGeom>
          </p:spPr>
          <p:txBody>
            <a:bodyPr anchor="ctr" rtlCol="false" tIns="50800" lIns="50800" bIns="50800" rIns="50800"/>
            <a:lstStyle/>
            <a:p>
              <a:pPr algn="ctr">
                <a:lnSpc>
                  <a:spcPts val="3360"/>
                </a:lnSpc>
              </a:pPr>
            </a:p>
          </p:txBody>
        </p:sp>
      </p:grpSp>
      <p:sp>
        <p:nvSpPr>
          <p:cNvPr name="Freeform 20" id="20"/>
          <p:cNvSpPr/>
          <p:nvPr/>
        </p:nvSpPr>
        <p:spPr>
          <a:xfrm flipH="false" flipV="false" rot="5929223">
            <a:off x="-464431" y="-980264"/>
            <a:ext cx="5424332" cy="5424332"/>
          </a:xfrm>
          <a:custGeom>
            <a:avLst/>
            <a:gdLst/>
            <a:ahLst/>
            <a:cxnLst/>
            <a:rect r="r" b="b" t="t" l="l"/>
            <a:pathLst>
              <a:path h="5424332" w="5424332">
                <a:moveTo>
                  <a:pt x="0" y="0"/>
                </a:moveTo>
                <a:lnTo>
                  <a:pt x="5424332" y="0"/>
                </a:lnTo>
                <a:lnTo>
                  <a:pt x="5424332" y="5424332"/>
                </a:lnTo>
                <a:lnTo>
                  <a:pt x="0" y="54243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1" id="21"/>
          <p:cNvSpPr/>
          <p:nvPr/>
        </p:nvSpPr>
        <p:spPr>
          <a:xfrm flipH="false" flipV="false" rot="0">
            <a:off x="4575381" y="5867552"/>
            <a:ext cx="8410403" cy="4187254"/>
          </a:xfrm>
          <a:custGeom>
            <a:avLst/>
            <a:gdLst/>
            <a:ahLst/>
            <a:cxnLst/>
            <a:rect r="r" b="b" t="t" l="l"/>
            <a:pathLst>
              <a:path h="4187254" w="8410403">
                <a:moveTo>
                  <a:pt x="0" y="0"/>
                </a:moveTo>
                <a:lnTo>
                  <a:pt x="8410403" y="0"/>
                </a:lnTo>
                <a:lnTo>
                  <a:pt x="8410403" y="4187254"/>
                </a:lnTo>
                <a:lnTo>
                  <a:pt x="0" y="4187254"/>
                </a:lnTo>
                <a:lnTo>
                  <a:pt x="0" y="0"/>
                </a:lnTo>
                <a:close/>
              </a:path>
            </a:pathLst>
          </a:custGeom>
          <a:blipFill>
            <a:blip r:embed="rId6"/>
            <a:stretch>
              <a:fillRect l="-18280" t="-40836" r="-15640" b="-8678"/>
            </a:stretch>
          </a:blipFill>
        </p:spPr>
      </p:sp>
    </p:spTree>
  </p:cSld>
  <p:clrMapOvr>
    <a:masterClrMapping/>
  </p:clrMapOvr>
  <p:transition spd="slow">
    <p:fade/>
  </p:transition>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3F3E0"/>
        </a:solidFill>
      </p:bgPr>
    </p:bg>
    <p:spTree>
      <p:nvGrpSpPr>
        <p:cNvPr id="1" name=""/>
        <p:cNvGrpSpPr/>
        <p:nvPr/>
      </p:nvGrpSpPr>
      <p:grpSpPr>
        <a:xfrm>
          <a:off x="0" y="0"/>
          <a:ext cx="0" cy="0"/>
          <a:chOff x="0" y="0"/>
          <a:chExt cx="0" cy="0"/>
        </a:xfrm>
      </p:grpSpPr>
      <p:sp>
        <p:nvSpPr>
          <p:cNvPr name="TextBox 2" id="2"/>
          <p:cNvSpPr txBox="true"/>
          <p:nvPr/>
        </p:nvSpPr>
        <p:spPr>
          <a:xfrm rot="0">
            <a:off x="2525039" y="1320446"/>
            <a:ext cx="13237922" cy="1351914"/>
          </a:xfrm>
          <a:prstGeom prst="rect">
            <a:avLst/>
          </a:prstGeom>
        </p:spPr>
        <p:txBody>
          <a:bodyPr anchor="t" rtlCol="false" tIns="0" lIns="0" bIns="0" rIns="0">
            <a:spAutoFit/>
          </a:bodyPr>
          <a:lstStyle/>
          <a:p>
            <a:pPr algn="ctr">
              <a:lnSpc>
                <a:spcPts val="11060"/>
              </a:lnSpc>
            </a:pPr>
            <a:r>
              <a:rPr lang="en-US" sz="7900">
                <a:solidFill>
                  <a:srgbClr val="133E87"/>
                </a:solidFill>
                <a:latin typeface="Suez One"/>
                <a:ea typeface="Suez One"/>
                <a:cs typeface="Suez One"/>
                <a:sym typeface="Suez One"/>
              </a:rPr>
              <a:t>Conclusión</a:t>
            </a:r>
          </a:p>
        </p:txBody>
      </p:sp>
      <p:sp>
        <p:nvSpPr>
          <p:cNvPr name="TextBox 3" id="3"/>
          <p:cNvSpPr txBox="true"/>
          <p:nvPr/>
        </p:nvSpPr>
        <p:spPr>
          <a:xfrm rot="0">
            <a:off x="2973960" y="3069235"/>
            <a:ext cx="12105166" cy="5935345"/>
          </a:xfrm>
          <a:prstGeom prst="rect">
            <a:avLst/>
          </a:prstGeom>
        </p:spPr>
        <p:txBody>
          <a:bodyPr anchor="t" rtlCol="false" tIns="0" lIns="0" bIns="0" rIns="0">
            <a:spAutoFit/>
          </a:bodyPr>
          <a:lstStyle/>
          <a:p>
            <a:pPr algn="just">
              <a:lnSpc>
                <a:spcPts val="5180"/>
              </a:lnSpc>
            </a:pPr>
            <a:r>
              <a:rPr lang="en-US" sz="3700">
                <a:solidFill>
                  <a:srgbClr val="133E87"/>
                </a:solidFill>
                <a:latin typeface="Poppins"/>
                <a:ea typeface="Poppins"/>
                <a:cs typeface="Poppins"/>
                <a:sym typeface="Poppins"/>
              </a:rPr>
              <a:t>Pablo no nos llama a fabricar una unidad artificial ni a suprimir nuestras diferencias. Nos llama a reconocer que, en Cristo, ya somos uno, y nuestra tarea es vivir a la altura de esa verdad. La unidad cristiana no se basa en uniformidad, sino en el amor que nos hace valorar, respetar y servir a los demás, incluso cuando no piensan como nosotros. Solo así el mundo creerá que somos discípulos de Jesús.</a:t>
            </a:r>
          </a:p>
        </p:txBody>
      </p:sp>
      <p:sp>
        <p:nvSpPr>
          <p:cNvPr name="Freeform 4" id="4"/>
          <p:cNvSpPr/>
          <p:nvPr/>
        </p:nvSpPr>
        <p:spPr>
          <a:xfrm flipH="false" flipV="false" rot="5400000">
            <a:off x="17533661" y="2976716"/>
            <a:ext cx="1950097" cy="1844466"/>
          </a:xfrm>
          <a:custGeom>
            <a:avLst/>
            <a:gdLst/>
            <a:ahLst/>
            <a:cxnLst/>
            <a:rect r="r" b="b" t="t" l="l"/>
            <a:pathLst>
              <a:path h="1844466" w="1950097">
                <a:moveTo>
                  <a:pt x="0" y="0"/>
                </a:moveTo>
                <a:lnTo>
                  <a:pt x="1950096" y="0"/>
                </a:lnTo>
                <a:lnTo>
                  <a:pt x="1950096" y="1844466"/>
                </a:lnTo>
                <a:lnTo>
                  <a:pt x="0" y="18444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17533661" y="5171824"/>
            <a:ext cx="1950097" cy="1844466"/>
          </a:xfrm>
          <a:custGeom>
            <a:avLst/>
            <a:gdLst/>
            <a:ahLst/>
            <a:cxnLst/>
            <a:rect r="r" b="b" t="t" l="l"/>
            <a:pathLst>
              <a:path h="1844466" w="1950097">
                <a:moveTo>
                  <a:pt x="0" y="0"/>
                </a:moveTo>
                <a:lnTo>
                  <a:pt x="1950096" y="0"/>
                </a:lnTo>
                <a:lnTo>
                  <a:pt x="1950096" y="1844467"/>
                </a:lnTo>
                <a:lnTo>
                  <a:pt x="0" y="18444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400000">
            <a:off x="17533661" y="7361018"/>
            <a:ext cx="1950097" cy="1844466"/>
          </a:xfrm>
          <a:custGeom>
            <a:avLst/>
            <a:gdLst/>
            <a:ahLst/>
            <a:cxnLst/>
            <a:rect r="r" b="b" t="t" l="l"/>
            <a:pathLst>
              <a:path h="1844466" w="1950097">
                <a:moveTo>
                  <a:pt x="0" y="0"/>
                </a:moveTo>
                <a:lnTo>
                  <a:pt x="1950096" y="0"/>
                </a:lnTo>
                <a:lnTo>
                  <a:pt x="1950096" y="1844467"/>
                </a:lnTo>
                <a:lnTo>
                  <a:pt x="0" y="18444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908969" y="9486900"/>
            <a:ext cx="1950097" cy="1844466"/>
          </a:xfrm>
          <a:custGeom>
            <a:avLst/>
            <a:gdLst/>
            <a:ahLst/>
            <a:cxnLst/>
            <a:rect r="r" b="b" t="t" l="l"/>
            <a:pathLst>
              <a:path h="1844466" w="1950097">
                <a:moveTo>
                  <a:pt x="0" y="0"/>
                </a:moveTo>
                <a:lnTo>
                  <a:pt x="1950097" y="0"/>
                </a:lnTo>
                <a:lnTo>
                  <a:pt x="1950097" y="1844466"/>
                </a:lnTo>
                <a:lnTo>
                  <a:pt x="0" y="18444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4104078" y="9486900"/>
            <a:ext cx="1950097" cy="1844466"/>
          </a:xfrm>
          <a:custGeom>
            <a:avLst/>
            <a:gdLst/>
            <a:ahLst/>
            <a:cxnLst/>
            <a:rect r="r" b="b" t="t" l="l"/>
            <a:pathLst>
              <a:path h="1844466" w="1950097">
                <a:moveTo>
                  <a:pt x="0" y="0"/>
                </a:moveTo>
                <a:lnTo>
                  <a:pt x="1950097" y="0"/>
                </a:lnTo>
                <a:lnTo>
                  <a:pt x="1950097" y="1844466"/>
                </a:lnTo>
                <a:lnTo>
                  <a:pt x="0" y="18444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6293272" y="9486900"/>
            <a:ext cx="1950097" cy="1844466"/>
          </a:xfrm>
          <a:custGeom>
            <a:avLst/>
            <a:gdLst/>
            <a:ahLst/>
            <a:cxnLst/>
            <a:rect r="r" b="b" t="t" l="l"/>
            <a:pathLst>
              <a:path h="1844466" w="1950097">
                <a:moveTo>
                  <a:pt x="0" y="0"/>
                </a:moveTo>
                <a:lnTo>
                  <a:pt x="1950097" y="0"/>
                </a:lnTo>
                <a:lnTo>
                  <a:pt x="1950097" y="1844466"/>
                </a:lnTo>
                <a:lnTo>
                  <a:pt x="0" y="18444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true" rot="0">
            <a:off x="-766903" y="0"/>
            <a:ext cx="4145205" cy="4145205"/>
          </a:xfrm>
          <a:custGeom>
            <a:avLst/>
            <a:gdLst/>
            <a:ahLst/>
            <a:cxnLst/>
            <a:rect r="r" b="b" t="t" l="l"/>
            <a:pathLst>
              <a:path h="4145205" w="4145205">
                <a:moveTo>
                  <a:pt x="0" y="4145205"/>
                </a:moveTo>
                <a:lnTo>
                  <a:pt x="4145205" y="4145205"/>
                </a:lnTo>
                <a:lnTo>
                  <a:pt x="4145205" y="0"/>
                </a:lnTo>
                <a:lnTo>
                  <a:pt x="0" y="0"/>
                </a:lnTo>
                <a:lnTo>
                  <a:pt x="0" y="4145205"/>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6160637" y="9488447"/>
            <a:ext cx="6129148" cy="283210"/>
          </a:xfrm>
          <a:prstGeom prst="rect">
            <a:avLst/>
          </a:prstGeom>
        </p:spPr>
        <p:txBody>
          <a:bodyPr anchor="t" rtlCol="false" tIns="0" lIns="0" bIns="0" rIns="0">
            <a:spAutoFit/>
          </a:bodyPr>
          <a:lstStyle/>
          <a:p>
            <a:pPr algn="ctr">
              <a:lnSpc>
                <a:spcPts val="2239"/>
              </a:lnSpc>
            </a:pPr>
            <a:r>
              <a:rPr lang="en-US" sz="1599">
                <a:solidFill>
                  <a:srgbClr val="133E87">
                    <a:alpha val="50980"/>
                  </a:srgbClr>
                </a:solidFill>
                <a:latin typeface="Poppins"/>
                <a:ea typeface="Poppins"/>
                <a:cs typeface="Poppins"/>
                <a:sym typeface="Poppins"/>
              </a:rPr>
              <a:t>recursos-biblicos.com</a:t>
            </a:r>
          </a:p>
        </p:txBody>
      </p:sp>
    </p:spTree>
  </p:cSld>
  <p:clrMapOvr>
    <a:masterClrMapping/>
  </p:clrMapOvr>
  <p:transition spd="slow">
    <p:fade/>
  </p:transition>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3F3E0"/>
        </a:solidFill>
      </p:bgPr>
    </p:bg>
    <p:spTree>
      <p:nvGrpSpPr>
        <p:cNvPr id="1" name=""/>
        <p:cNvGrpSpPr/>
        <p:nvPr/>
      </p:nvGrpSpPr>
      <p:grpSpPr>
        <a:xfrm>
          <a:off x="0" y="0"/>
          <a:ext cx="0" cy="0"/>
          <a:chOff x="0" y="0"/>
          <a:chExt cx="0" cy="0"/>
        </a:xfrm>
      </p:grpSpPr>
      <p:sp>
        <p:nvSpPr>
          <p:cNvPr name="TextBox 2" id="2"/>
          <p:cNvSpPr txBox="true"/>
          <p:nvPr/>
        </p:nvSpPr>
        <p:spPr>
          <a:xfrm rot="0">
            <a:off x="2973960" y="2809601"/>
            <a:ext cx="12105166" cy="5935345"/>
          </a:xfrm>
          <a:prstGeom prst="rect">
            <a:avLst/>
          </a:prstGeom>
        </p:spPr>
        <p:txBody>
          <a:bodyPr anchor="t" rtlCol="false" tIns="0" lIns="0" bIns="0" rIns="0">
            <a:spAutoFit/>
          </a:bodyPr>
          <a:lstStyle/>
          <a:p>
            <a:pPr algn="just">
              <a:lnSpc>
                <a:spcPts val="5180"/>
              </a:lnSpc>
            </a:pPr>
            <a:r>
              <a:rPr lang="en-US" sz="3700">
                <a:solidFill>
                  <a:srgbClr val="133E87"/>
                </a:solidFill>
                <a:latin typeface="Poppins"/>
                <a:ea typeface="Poppins"/>
                <a:cs typeface="Poppins"/>
                <a:sym typeface="Poppins"/>
              </a:rPr>
              <a:t>Hoy hemos visto que la unidad puede representarse de muchas maneras: con una cuerda, un cuerpo, un pan o un rompecabezas. Pero todas las representaciones apuntan a lo mismo: somos uno en Cristo. Que esta semana vivamos con esa conciencia, buscando construir puentes, fortalecer la comunión y reflejar al mundo la belleza de una iglesia que, aunque hecha de muchos, late con un solo corazón.</a:t>
            </a:r>
          </a:p>
        </p:txBody>
      </p:sp>
      <p:sp>
        <p:nvSpPr>
          <p:cNvPr name="Freeform 3" id="3"/>
          <p:cNvSpPr/>
          <p:nvPr/>
        </p:nvSpPr>
        <p:spPr>
          <a:xfrm flipH="false" flipV="false" rot="5400000">
            <a:off x="17533661" y="2976716"/>
            <a:ext cx="1950097" cy="1844466"/>
          </a:xfrm>
          <a:custGeom>
            <a:avLst/>
            <a:gdLst/>
            <a:ahLst/>
            <a:cxnLst/>
            <a:rect r="r" b="b" t="t" l="l"/>
            <a:pathLst>
              <a:path h="1844466" w="1950097">
                <a:moveTo>
                  <a:pt x="0" y="0"/>
                </a:moveTo>
                <a:lnTo>
                  <a:pt x="1950096" y="0"/>
                </a:lnTo>
                <a:lnTo>
                  <a:pt x="1950096" y="1844466"/>
                </a:lnTo>
                <a:lnTo>
                  <a:pt x="0" y="18444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5400000">
            <a:off x="17533661" y="5171824"/>
            <a:ext cx="1950097" cy="1844466"/>
          </a:xfrm>
          <a:custGeom>
            <a:avLst/>
            <a:gdLst/>
            <a:ahLst/>
            <a:cxnLst/>
            <a:rect r="r" b="b" t="t" l="l"/>
            <a:pathLst>
              <a:path h="1844466" w="1950097">
                <a:moveTo>
                  <a:pt x="0" y="0"/>
                </a:moveTo>
                <a:lnTo>
                  <a:pt x="1950096" y="0"/>
                </a:lnTo>
                <a:lnTo>
                  <a:pt x="1950096" y="1844467"/>
                </a:lnTo>
                <a:lnTo>
                  <a:pt x="0" y="18444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400000">
            <a:off x="17533661" y="7361018"/>
            <a:ext cx="1950097" cy="1844466"/>
          </a:xfrm>
          <a:custGeom>
            <a:avLst/>
            <a:gdLst/>
            <a:ahLst/>
            <a:cxnLst/>
            <a:rect r="r" b="b" t="t" l="l"/>
            <a:pathLst>
              <a:path h="1844466" w="1950097">
                <a:moveTo>
                  <a:pt x="0" y="0"/>
                </a:moveTo>
                <a:lnTo>
                  <a:pt x="1950096" y="0"/>
                </a:lnTo>
                <a:lnTo>
                  <a:pt x="1950096" y="1844467"/>
                </a:lnTo>
                <a:lnTo>
                  <a:pt x="0" y="18444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1908969" y="9486900"/>
            <a:ext cx="1950097" cy="1844466"/>
          </a:xfrm>
          <a:custGeom>
            <a:avLst/>
            <a:gdLst/>
            <a:ahLst/>
            <a:cxnLst/>
            <a:rect r="r" b="b" t="t" l="l"/>
            <a:pathLst>
              <a:path h="1844466" w="1950097">
                <a:moveTo>
                  <a:pt x="0" y="0"/>
                </a:moveTo>
                <a:lnTo>
                  <a:pt x="1950097" y="0"/>
                </a:lnTo>
                <a:lnTo>
                  <a:pt x="1950097" y="1844466"/>
                </a:lnTo>
                <a:lnTo>
                  <a:pt x="0" y="18444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4104078" y="9486900"/>
            <a:ext cx="1950097" cy="1844466"/>
          </a:xfrm>
          <a:custGeom>
            <a:avLst/>
            <a:gdLst/>
            <a:ahLst/>
            <a:cxnLst/>
            <a:rect r="r" b="b" t="t" l="l"/>
            <a:pathLst>
              <a:path h="1844466" w="1950097">
                <a:moveTo>
                  <a:pt x="0" y="0"/>
                </a:moveTo>
                <a:lnTo>
                  <a:pt x="1950097" y="0"/>
                </a:lnTo>
                <a:lnTo>
                  <a:pt x="1950097" y="1844466"/>
                </a:lnTo>
                <a:lnTo>
                  <a:pt x="0" y="18444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6293272" y="9486900"/>
            <a:ext cx="1950097" cy="1844466"/>
          </a:xfrm>
          <a:custGeom>
            <a:avLst/>
            <a:gdLst/>
            <a:ahLst/>
            <a:cxnLst/>
            <a:rect r="r" b="b" t="t" l="l"/>
            <a:pathLst>
              <a:path h="1844466" w="1950097">
                <a:moveTo>
                  <a:pt x="0" y="0"/>
                </a:moveTo>
                <a:lnTo>
                  <a:pt x="1950097" y="0"/>
                </a:lnTo>
                <a:lnTo>
                  <a:pt x="1950097" y="1844466"/>
                </a:lnTo>
                <a:lnTo>
                  <a:pt x="0" y="18444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true" rot="0">
            <a:off x="-766903" y="0"/>
            <a:ext cx="4145205" cy="4145205"/>
          </a:xfrm>
          <a:custGeom>
            <a:avLst/>
            <a:gdLst/>
            <a:ahLst/>
            <a:cxnLst/>
            <a:rect r="r" b="b" t="t" l="l"/>
            <a:pathLst>
              <a:path h="4145205" w="4145205">
                <a:moveTo>
                  <a:pt x="0" y="4145205"/>
                </a:moveTo>
                <a:lnTo>
                  <a:pt x="4145205" y="4145205"/>
                </a:lnTo>
                <a:lnTo>
                  <a:pt x="4145205" y="0"/>
                </a:lnTo>
                <a:lnTo>
                  <a:pt x="0" y="0"/>
                </a:lnTo>
                <a:lnTo>
                  <a:pt x="0" y="4145205"/>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6160637" y="9488447"/>
            <a:ext cx="6129148" cy="283210"/>
          </a:xfrm>
          <a:prstGeom prst="rect">
            <a:avLst/>
          </a:prstGeom>
        </p:spPr>
        <p:txBody>
          <a:bodyPr anchor="t" rtlCol="false" tIns="0" lIns="0" bIns="0" rIns="0">
            <a:spAutoFit/>
          </a:bodyPr>
          <a:lstStyle/>
          <a:p>
            <a:pPr algn="ctr">
              <a:lnSpc>
                <a:spcPts val="2239"/>
              </a:lnSpc>
            </a:pPr>
            <a:r>
              <a:rPr lang="en-US" sz="1599">
                <a:solidFill>
                  <a:srgbClr val="133E87">
                    <a:alpha val="50980"/>
                  </a:srgbClr>
                </a:solidFill>
                <a:latin typeface="Poppins"/>
                <a:ea typeface="Poppins"/>
                <a:cs typeface="Poppins"/>
                <a:sym typeface="Poppins"/>
              </a:rPr>
              <a:t>recursos-biblicos.com</a:t>
            </a:r>
          </a:p>
        </p:txBody>
      </p:sp>
    </p:spTree>
  </p:cSld>
  <p:clrMapOvr>
    <a:masterClrMapping/>
  </p:clrMapOvr>
  <p:transition spd="slow">
    <p:fade/>
  </p:transition>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133E87"/>
        </a:solidFill>
      </p:bgPr>
    </p:bg>
    <p:spTree>
      <p:nvGrpSpPr>
        <p:cNvPr id="1" name=""/>
        <p:cNvGrpSpPr/>
        <p:nvPr/>
      </p:nvGrpSpPr>
      <p:grpSpPr>
        <a:xfrm>
          <a:off x="0" y="0"/>
          <a:ext cx="0" cy="0"/>
          <a:chOff x="0" y="0"/>
          <a:chExt cx="0" cy="0"/>
        </a:xfrm>
      </p:grpSpPr>
      <p:sp>
        <p:nvSpPr>
          <p:cNvPr name="TextBox 2" id="2"/>
          <p:cNvSpPr txBox="true"/>
          <p:nvPr/>
        </p:nvSpPr>
        <p:spPr>
          <a:xfrm rot="0">
            <a:off x="2681036" y="4058206"/>
            <a:ext cx="13649594" cy="2726042"/>
          </a:xfrm>
          <a:prstGeom prst="rect">
            <a:avLst/>
          </a:prstGeom>
        </p:spPr>
        <p:txBody>
          <a:bodyPr anchor="t" rtlCol="false" tIns="0" lIns="0" bIns="0" rIns="0">
            <a:spAutoFit/>
          </a:bodyPr>
          <a:lstStyle/>
          <a:p>
            <a:pPr algn="ctr">
              <a:lnSpc>
                <a:spcPts val="10920"/>
              </a:lnSpc>
            </a:pPr>
            <a:r>
              <a:rPr lang="en-US" sz="7800">
                <a:solidFill>
                  <a:srgbClr val="F3F3E0"/>
                </a:solidFill>
                <a:latin typeface="Suez One"/>
                <a:ea typeface="Suez One"/>
                <a:cs typeface="Suez One"/>
                <a:sym typeface="Suez One"/>
              </a:rPr>
              <a:t># 477 “Los que aman al Señor”</a:t>
            </a:r>
          </a:p>
        </p:txBody>
      </p:sp>
      <p:sp>
        <p:nvSpPr>
          <p:cNvPr name="TextBox 3" id="3"/>
          <p:cNvSpPr txBox="true"/>
          <p:nvPr/>
        </p:nvSpPr>
        <p:spPr>
          <a:xfrm rot="0">
            <a:off x="5157780" y="2268659"/>
            <a:ext cx="7972440" cy="892175"/>
          </a:xfrm>
          <a:prstGeom prst="rect">
            <a:avLst/>
          </a:prstGeom>
        </p:spPr>
        <p:txBody>
          <a:bodyPr anchor="t" rtlCol="false" tIns="0" lIns="0" bIns="0" rIns="0">
            <a:spAutoFit/>
          </a:bodyPr>
          <a:lstStyle/>
          <a:p>
            <a:pPr algn="ctr">
              <a:lnSpc>
                <a:spcPts val="6999"/>
              </a:lnSpc>
            </a:pPr>
            <a:r>
              <a:rPr lang="en-US" sz="4999">
                <a:solidFill>
                  <a:srgbClr val="F3F3E0"/>
                </a:solidFill>
                <a:latin typeface="Poppins"/>
                <a:ea typeface="Poppins"/>
                <a:cs typeface="Poppins"/>
                <a:sym typeface="Poppins"/>
              </a:rPr>
              <a:t>Himno y Oración Final</a:t>
            </a:r>
          </a:p>
        </p:txBody>
      </p:sp>
      <p:sp>
        <p:nvSpPr>
          <p:cNvPr name="Freeform 4" id="4"/>
          <p:cNvSpPr/>
          <p:nvPr/>
        </p:nvSpPr>
        <p:spPr>
          <a:xfrm flipH="false" flipV="false" rot="0">
            <a:off x="-621160" y="5143500"/>
            <a:ext cx="5143500" cy="5143500"/>
          </a:xfrm>
          <a:custGeom>
            <a:avLst/>
            <a:gdLst/>
            <a:ahLst/>
            <a:cxnLst/>
            <a:rect r="r" b="b" t="t" l="l"/>
            <a:pathLst>
              <a:path h="5143500" w="5143500">
                <a:moveTo>
                  <a:pt x="0" y="0"/>
                </a:moveTo>
                <a:lnTo>
                  <a:pt x="5143500" y="0"/>
                </a:lnTo>
                <a:lnTo>
                  <a:pt x="51435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true" rot="0">
            <a:off x="-621160" y="0"/>
            <a:ext cx="5082220" cy="5082220"/>
          </a:xfrm>
          <a:custGeom>
            <a:avLst/>
            <a:gdLst/>
            <a:ahLst/>
            <a:cxnLst/>
            <a:rect r="r" b="b" t="t" l="l"/>
            <a:pathLst>
              <a:path h="5082220" w="5082220">
                <a:moveTo>
                  <a:pt x="0" y="5082220"/>
                </a:moveTo>
                <a:lnTo>
                  <a:pt x="5082220" y="5082220"/>
                </a:lnTo>
                <a:lnTo>
                  <a:pt x="5082220" y="0"/>
                </a:lnTo>
                <a:lnTo>
                  <a:pt x="0" y="0"/>
                </a:lnTo>
                <a:lnTo>
                  <a:pt x="0" y="508222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6160637" y="9488447"/>
            <a:ext cx="6129148" cy="283210"/>
          </a:xfrm>
          <a:prstGeom prst="rect">
            <a:avLst/>
          </a:prstGeom>
        </p:spPr>
        <p:txBody>
          <a:bodyPr anchor="t" rtlCol="false" tIns="0" lIns="0" bIns="0" rIns="0">
            <a:spAutoFit/>
          </a:bodyPr>
          <a:lstStyle/>
          <a:p>
            <a:pPr algn="ctr">
              <a:lnSpc>
                <a:spcPts val="2239"/>
              </a:lnSpc>
            </a:pPr>
            <a:r>
              <a:rPr lang="en-US" sz="1599">
                <a:solidFill>
                  <a:srgbClr val="F3F3E0">
                    <a:alpha val="50980"/>
                  </a:srgbClr>
                </a:solidFill>
                <a:latin typeface="Poppins"/>
                <a:ea typeface="Poppins"/>
                <a:cs typeface="Poppins"/>
                <a:sym typeface="Poppins"/>
              </a:rPr>
              <a:t>recursos-biblicos.com</a:t>
            </a:r>
          </a:p>
        </p:txBody>
      </p:sp>
    </p:spTree>
  </p:cSld>
  <p:clrMapOvr>
    <a:masterClrMapping/>
  </p:clrMapOvr>
  <p:transition spd="slow">
    <p:fade/>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3F3E0"/>
        </a:solidFill>
      </p:bgPr>
    </p:bg>
    <p:spTree>
      <p:nvGrpSpPr>
        <p:cNvPr id="1" name=""/>
        <p:cNvGrpSpPr/>
        <p:nvPr/>
      </p:nvGrpSpPr>
      <p:grpSpPr>
        <a:xfrm>
          <a:off x="0" y="0"/>
          <a:ext cx="0" cy="0"/>
          <a:chOff x="0" y="0"/>
          <a:chExt cx="0" cy="0"/>
        </a:xfrm>
      </p:grpSpPr>
      <p:sp>
        <p:nvSpPr>
          <p:cNvPr name="Freeform 2" id="2"/>
          <p:cNvSpPr/>
          <p:nvPr/>
        </p:nvSpPr>
        <p:spPr>
          <a:xfrm flipH="false" flipV="false" rot="0">
            <a:off x="0" y="9456823"/>
            <a:ext cx="1087612" cy="1028700"/>
          </a:xfrm>
          <a:custGeom>
            <a:avLst/>
            <a:gdLst/>
            <a:ahLst/>
            <a:cxnLst/>
            <a:rect r="r" b="b" t="t" l="l"/>
            <a:pathLst>
              <a:path h="1028700" w="1087612">
                <a:moveTo>
                  <a:pt x="0" y="0"/>
                </a:moveTo>
                <a:lnTo>
                  <a:pt x="1087612" y="0"/>
                </a:lnTo>
                <a:lnTo>
                  <a:pt x="1087612"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24261" y="9456823"/>
            <a:ext cx="1087612" cy="1028700"/>
          </a:xfrm>
          <a:custGeom>
            <a:avLst/>
            <a:gdLst/>
            <a:ahLst/>
            <a:cxnLst/>
            <a:rect r="r" b="b" t="t" l="l"/>
            <a:pathLst>
              <a:path h="1028700" w="1087612">
                <a:moveTo>
                  <a:pt x="0" y="0"/>
                </a:moveTo>
                <a:lnTo>
                  <a:pt x="1087612" y="0"/>
                </a:lnTo>
                <a:lnTo>
                  <a:pt x="1087612"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445223" y="9456823"/>
            <a:ext cx="1087612" cy="1028700"/>
          </a:xfrm>
          <a:custGeom>
            <a:avLst/>
            <a:gdLst/>
            <a:ahLst/>
            <a:cxnLst/>
            <a:rect r="r" b="b" t="t" l="l"/>
            <a:pathLst>
              <a:path h="1028700" w="1087612">
                <a:moveTo>
                  <a:pt x="0" y="0"/>
                </a:moveTo>
                <a:lnTo>
                  <a:pt x="1087613" y="0"/>
                </a:lnTo>
                <a:lnTo>
                  <a:pt x="1087613"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755164" y="-238125"/>
            <a:ext cx="1087612" cy="1028700"/>
          </a:xfrm>
          <a:custGeom>
            <a:avLst/>
            <a:gdLst/>
            <a:ahLst/>
            <a:cxnLst/>
            <a:rect r="r" b="b" t="t" l="l"/>
            <a:pathLst>
              <a:path h="1028700" w="1087612">
                <a:moveTo>
                  <a:pt x="0" y="0"/>
                </a:moveTo>
                <a:lnTo>
                  <a:pt x="1087613" y="0"/>
                </a:lnTo>
                <a:lnTo>
                  <a:pt x="1087613"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979425" y="-238125"/>
            <a:ext cx="1087612" cy="1028700"/>
          </a:xfrm>
          <a:custGeom>
            <a:avLst/>
            <a:gdLst/>
            <a:ahLst/>
            <a:cxnLst/>
            <a:rect r="r" b="b" t="t" l="l"/>
            <a:pathLst>
              <a:path h="1028700" w="1087612">
                <a:moveTo>
                  <a:pt x="0" y="0"/>
                </a:moveTo>
                <a:lnTo>
                  <a:pt x="1087613" y="0"/>
                </a:lnTo>
                <a:lnTo>
                  <a:pt x="1087613"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7200388" y="-238125"/>
            <a:ext cx="1087612" cy="1028700"/>
          </a:xfrm>
          <a:custGeom>
            <a:avLst/>
            <a:gdLst/>
            <a:ahLst/>
            <a:cxnLst/>
            <a:rect r="r" b="b" t="t" l="l"/>
            <a:pathLst>
              <a:path h="1028700" w="1087612">
                <a:moveTo>
                  <a:pt x="0" y="0"/>
                </a:moveTo>
                <a:lnTo>
                  <a:pt x="1087612" y="0"/>
                </a:lnTo>
                <a:lnTo>
                  <a:pt x="1087612"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3178658" y="2564331"/>
            <a:ext cx="12120313" cy="6826250"/>
          </a:xfrm>
          <a:prstGeom prst="rect">
            <a:avLst/>
          </a:prstGeom>
        </p:spPr>
        <p:txBody>
          <a:bodyPr anchor="t" rtlCol="false" tIns="0" lIns="0" bIns="0" rIns="0">
            <a:spAutoFit/>
          </a:bodyPr>
          <a:lstStyle/>
          <a:p>
            <a:pPr algn="ctr">
              <a:lnSpc>
                <a:spcPts val="4900"/>
              </a:lnSpc>
            </a:pPr>
            <a:r>
              <a:rPr lang="en-US" sz="3500">
                <a:solidFill>
                  <a:srgbClr val="133E87"/>
                </a:solidFill>
                <a:latin typeface="Poppins"/>
                <a:ea typeface="Poppins"/>
                <a:cs typeface="Poppins"/>
                <a:sym typeface="Poppins"/>
              </a:rPr>
              <a:t>Cuando pensamos en la iglesia, ¿qué imagen viene a nuestra mente? Algunos podrían pensar en un templo, otros en una organización o incluso en un conjunto de doctrinas. Pero el apóstol Pablo insiste una y otra vez en que la iglesia no es simplemente un lugar o una institución, sino un cuerpo vivo donde cada uno de nosotros ocupa un lugar importante. Para Pablo, la unidad de la iglesia no es un ideal lejano, sino una realidad espiritual que debe manifestarse visiblemente en nuestras relaciones y acciones diarias. </a:t>
            </a:r>
          </a:p>
        </p:txBody>
      </p:sp>
      <p:sp>
        <p:nvSpPr>
          <p:cNvPr name="TextBox 9" id="9"/>
          <p:cNvSpPr txBox="true"/>
          <p:nvPr/>
        </p:nvSpPr>
        <p:spPr>
          <a:xfrm rot="0">
            <a:off x="5138987" y="1224915"/>
            <a:ext cx="8010026" cy="1377949"/>
          </a:xfrm>
          <a:prstGeom prst="rect">
            <a:avLst/>
          </a:prstGeom>
        </p:spPr>
        <p:txBody>
          <a:bodyPr anchor="t" rtlCol="false" tIns="0" lIns="0" bIns="0" rIns="0">
            <a:spAutoFit/>
          </a:bodyPr>
          <a:lstStyle/>
          <a:p>
            <a:pPr algn="ctr">
              <a:lnSpc>
                <a:spcPts val="11200"/>
              </a:lnSpc>
            </a:pPr>
            <a:r>
              <a:rPr lang="en-US" sz="8000">
                <a:solidFill>
                  <a:srgbClr val="133E87"/>
                </a:solidFill>
                <a:latin typeface="Suez One"/>
                <a:ea typeface="Suez One"/>
                <a:cs typeface="Suez One"/>
                <a:sym typeface="Suez One"/>
              </a:rPr>
              <a:t>INTRODUCCION</a:t>
            </a:r>
          </a:p>
        </p:txBody>
      </p:sp>
      <p:sp>
        <p:nvSpPr>
          <p:cNvPr name="Freeform 10" id="10"/>
          <p:cNvSpPr/>
          <p:nvPr/>
        </p:nvSpPr>
        <p:spPr>
          <a:xfrm flipH="false" flipV="true" rot="0">
            <a:off x="-601104" y="0"/>
            <a:ext cx="5082220" cy="5082220"/>
          </a:xfrm>
          <a:custGeom>
            <a:avLst/>
            <a:gdLst/>
            <a:ahLst/>
            <a:cxnLst/>
            <a:rect r="r" b="b" t="t" l="l"/>
            <a:pathLst>
              <a:path h="5082220" w="5082220">
                <a:moveTo>
                  <a:pt x="0" y="5082220"/>
                </a:moveTo>
                <a:lnTo>
                  <a:pt x="5082220" y="5082220"/>
                </a:lnTo>
                <a:lnTo>
                  <a:pt x="5082220" y="0"/>
                </a:lnTo>
                <a:lnTo>
                  <a:pt x="0" y="0"/>
                </a:lnTo>
                <a:lnTo>
                  <a:pt x="0" y="508222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5060431">
            <a:off x="14282078" y="6634831"/>
            <a:ext cx="4725985" cy="4336091"/>
          </a:xfrm>
          <a:custGeom>
            <a:avLst/>
            <a:gdLst/>
            <a:ahLst/>
            <a:cxnLst/>
            <a:rect r="r" b="b" t="t" l="l"/>
            <a:pathLst>
              <a:path h="4336091" w="4725985">
                <a:moveTo>
                  <a:pt x="4725984" y="4336091"/>
                </a:moveTo>
                <a:lnTo>
                  <a:pt x="0" y="4336091"/>
                </a:lnTo>
                <a:lnTo>
                  <a:pt x="0" y="0"/>
                </a:lnTo>
                <a:lnTo>
                  <a:pt x="4725984" y="0"/>
                </a:lnTo>
                <a:lnTo>
                  <a:pt x="4725984" y="4336091"/>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5400000">
            <a:off x="-2916778" y="5772436"/>
            <a:ext cx="7097344" cy="271428"/>
          </a:xfrm>
          <a:prstGeom prst="rect">
            <a:avLst/>
          </a:prstGeom>
        </p:spPr>
        <p:txBody>
          <a:bodyPr anchor="t" rtlCol="false" tIns="0" lIns="0" bIns="0" rIns="0">
            <a:spAutoFit/>
          </a:bodyPr>
          <a:lstStyle/>
          <a:p>
            <a:pPr algn="ctr">
              <a:lnSpc>
                <a:spcPts val="2128"/>
              </a:lnSpc>
            </a:pPr>
            <a:r>
              <a:rPr lang="en-US" sz="1520">
                <a:solidFill>
                  <a:srgbClr val="133E87">
                    <a:alpha val="60000"/>
                  </a:srgbClr>
                </a:solidFill>
                <a:latin typeface="Poppins"/>
                <a:ea typeface="Poppins"/>
                <a:cs typeface="Poppins"/>
                <a:sym typeface="Poppins"/>
              </a:rPr>
              <a:t>recursos-biblicos.com</a:t>
            </a:r>
          </a:p>
        </p:txBody>
      </p:sp>
      <p:sp>
        <p:nvSpPr>
          <p:cNvPr name="TextBox 13" id="13"/>
          <p:cNvSpPr txBox="true"/>
          <p:nvPr/>
        </p:nvSpPr>
        <p:spPr>
          <a:xfrm rot="0">
            <a:off x="6160637" y="9488447"/>
            <a:ext cx="6129148" cy="283210"/>
          </a:xfrm>
          <a:prstGeom prst="rect">
            <a:avLst/>
          </a:prstGeom>
        </p:spPr>
        <p:txBody>
          <a:bodyPr anchor="t" rtlCol="false" tIns="0" lIns="0" bIns="0" rIns="0">
            <a:spAutoFit/>
          </a:bodyPr>
          <a:lstStyle/>
          <a:p>
            <a:pPr algn="ctr">
              <a:lnSpc>
                <a:spcPts val="2239"/>
              </a:lnSpc>
            </a:pPr>
            <a:r>
              <a:rPr lang="en-US" sz="1599">
                <a:solidFill>
                  <a:srgbClr val="133E87">
                    <a:alpha val="50980"/>
                  </a:srgbClr>
                </a:solidFill>
                <a:latin typeface="Poppins"/>
                <a:ea typeface="Poppins"/>
                <a:cs typeface="Poppins"/>
                <a:sym typeface="Poppins"/>
              </a:rPr>
              <a:t>recursos-biblicos.com</a:t>
            </a:r>
          </a:p>
        </p:txBody>
      </p:sp>
    </p:spTree>
  </p:cSld>
  <p:clrMapOvr>
    <a:masterClrMapping/>
  </p:clrMapOvr>
  <p:transition spd="slow">
    <p:fade/>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3F3E0"/>
        </a:solidFill>
      </p:bgPr>
    </p:bg>
    <p:spTree>
      <p:nvGrpSpPr>
        <p:cNvPr id="1" name=""/>
        <p:cNvGrpSpPr/>
        <p:nvPr/>
      </p:nvGrpSpPr>
      <p:grpSpPr>
        <a:xfrm>
          <a:off x="0" y="0"/>
          <a:ext cx="0" cy="0"/>
          <a:chOff x="0" y="0"/>
          <a:chExt cx="0" cy="0"/>
        </a:xfrm>
      </p:grpSpPr>
      <p:sp>
        <p:nvSpPr>
          <p:cNvPr name="TextBox 2" id="2"/>
          <p:cNvSpPr txBox="true"/>
          <p:nvPr/>
        </p:nvSpPr>
        <p:spPr>
          <a:xfrm rot="0">
            <a:off x="3978898" y="1224915"/>
            <a:ext cx="10330204" cy="2797174"/>
          </a:xfrm>
          <a:prstGeom prst="rect">
            <a:avLst/>
          </a:prstGeom>
        </p:spPr>
        <p:txBody>
          <a:bodyPr anchor="t" rtlCol="false" tIns="0" lIns="0" bIns="0" rIns="0">
            <a:spAutoFit/>
          </a:bodyPr>
          <a:lstStyle/>
          <a:p>
            <a:pPr algn="ctr">
              <a:lnSpc>
                <a:spcPts val="11200"/>
              </a:lnSpc>
            </a:pPr>
            <a:r>
              <a:rPr lang="en-US" sz="8000">
                <a:solidFill>
                  <a:srgbClr val="133E87"/>
                </a:solidFill>
                <a:latin typeface="Suez One"/>
                <a:ea typeface="Suez One"/>
                <a:cs typeface="Suez One"/>
                <a:sym typeface="Suez One"/>
              </a:rPr>
              <a:t>La cuerda de muchos hilos</a:t>
            </a:r>
          </a:p>
        </p:txBody>
      </p:sp>
      <p:sp>
        <p:nvSpPr>
          <p:cNvPr name="TextBox 3" id="3"/>
          <p:cNvSpPr txBox="true"/>
          <p:nvPr/>
        </p:nvSpPr>
        <p:spPr>
          <a:xfrm rot="0">
            <a:off x="3083844" y="3882922"/>
            <a:ext cx="12120313" cy="4968875"/>
          </a:xfrm>
          <a:prstGeom prst="rect">
            <a:avLst/>
          </a:prstGeom>
        </p:spPr>
        <p:txBody>
          <a:bodyPr anchor="t" rtlCol="false" tIns="0" lIns="0" bIns="0" rIns="0">
            <a:spAutoFit/>
          </a:bodyPr>
          <a:lstStyle/>
          <a:p>
            <a:pPr algn="ctr">
              <a:lnSpc>
                <a:spcPts val="4900"/>
              </a:lnSpc>
            </a:pPr>
            <a:r>
              <a:rPr lang="en-US" sz="3500">
                <a:solidFill>
                  <a:srgbClr val="133E87"/>
                </a:solidFill>
                <a:latin typeface="Poppins"/>
                <a:ea typeface="Poppins"/>
                <a:cs typeface="Poppins"/>
                <a:sym typeface="Poppins"/>
              </a:rPr>
              <a:t>Pablo nos recuerda que, aunque somos muchos, estamos ligados unos a otros como miembros de un solo cuerpo (Efesios 4: 25, puede leerlo). Una cuerda fuerte no es un solo hilo, sino muchos entrelazados que se sostienen mutuamente. Así es la iglesia: cada creyente añade fuerza cuando se une con amor y compromiso a los demás. Separados, somos frágiles; unidos, podemos soportar cualquier carga. </a:t>
            </a:r>
          </a:p>
        </p:txBody>
      </p:sp>
      <p:sp>
        <p:nvSpPr>
          <p:cNvPr name="Freeform 4" id="4"/>
          <p:cNvSpPr/>
          <p:nvPr/>
        </p:nvSpPr>
        <p:spPr>
          <a:xfrm flipH="true" flipV="false" rot="0">
            <a:off x="14800983" y="7100235"/>
            <a:ext cx="3639417" cy="3339165"/>
          </a:xfrm>
          <a:custGeom>
            <a:avLst/>
            <a:gdLst/>
            <a:ahLst/>
            <a:cxnLst/>
            <a:rect r="r" b="b" t="t" l="l"/>
            <a:pathLst>
              <a:path h="3339165" w="3639417">
                <a:moveTo>
                  <a:pt x="3639417" y="0"/>
                </a:moveTo>
                <a:lnTo>
                  <a:pt x="0" y="0"/>
                </a:lnTo>
                <a:lnTo>
                  <a:pt x="0" y="3339165"/>
                </a:lnTo>
                <a:lnTo>
                  <a:pt x="3639417" y="3339165"/>
                </a:lnTo>
                <a:lnTo>
                  <a:pt x="3639417"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704690" y="-180475"/>
            <a:ext cx="1087612" cy="1028700"/>
          </a:xfrm>
          <a:custGeom>
            <a:avLst/>
            <a:gdLst/>
            <a:ahLst/>
            <a:cxnLst/>
            <a:rect r="r" b="b" t="t" l="l"/>
            <a:pathLst>
              <a:path h="1028700" w="1087612">
                <a:moveTo>
                  <a:pt x="0" y="0"/>
                </a:moveTo>
                <a:lnTo>
                  <a:pt x="1087612" y="0"/>
                </a:lnTo>
                <a:lnTo>
                  <a:pt x="1087612" y="1028700"/>
                </a:lnTo>
                <a:lnTo>
                  <a:pt x="0" y="10287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5928951" y="-180475"/>
            <a:ext cx="1087612" cy="1028700"/>
          </a:xfrm>
          <a:custGeom>
            <a:avLst/>
            <a:gdLst/>
            <a:ahLst/>
            <a:cxnLst/>
            <a:rect r="r" b="b" t="t" l="l"/>
            <a:pathLst>
              <a:path h="1028700" w="1087612">
                <a:moveTo>
                  <a:pt x="0" y="0"/>
                </a:moveTo>
                <a:lnTo>
                  <a:pt x="1087612" y="0"/>
                </a:lnTo>
                <a:lnTo>
                  <a:pt x="1087612" y="1028700"/>
                </a:lnTo>
                <a:lnTo>
                  <a:pt x="0" y="10287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7149913" y="-180475"/>
            <a:ext cx="1087612" cy="1028700"/>
          </a:xfrm>
          <a:custGeom>
            <a:avLst/>
            <a:gdLst/>
            <a:ahLst/>
            <a:cxnLst/>
            <a:rect r="r" b="b" t="t" l="l"/>
            <a:pathLst>
              <a:path h="1028700" w="1087612">
                <a:moveTo>
                  <a:pt x="0" y="0"/>
                </a:moveTo>
                <a:lnTo>
                  <a:pt x="1087612" y="0"/>
                </a:lnTo>
                <a:lnTo>
                  <a:pt x="1087612" y="1028700"/>
                </a:lnTo>
                <a:lnTo>
                  <a:pt x="0" y="10287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0" y="9438775"/>
            <a:ext cx="1087612" cy="1028700"/>
          </a:xfrm>
          <a:custGeom>
            <a:avLst/>
            <a:gdLst/>
            <a:ahLst/>
            <a:cxnLst/>
            <a:rect r="r" b="b" t="t" l="l"/>
            <a:pathLst>
              <a:path h="1028700" w="1087612">
                <a:moveTo>
                  <a:pt x="0" y="0"/>
                </a:moveTo>
                <a:lnTo>
                  <a:pt x="1087612" y="0"/>
                </a:lnTo>
                <a:lnTo>
                  <a:pt x="1087612" y="1028700"/>
                </a:lnTo>
                <a:lnTo>
                  <a:pt x="0" y="10287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224261" y="9438775"/>
            <a:ext cx="1087612" cy="1028700"/>
          </a:xfrm>
          <a:custGeom>
            <a:avLst/>
            <a:gdLst/>
            <a:ahLst/>
            <a:cxnLst/>
            <a:rect r="r" b="b" t="t" l="l"/>
            <a:pathLst>
              <a:path h="1028700" w="1087612">
                <a:moveTo>
                  <a:pt x="0" y="0"/>
                </a:moveTo>
                <a:lnTo>
                  <a:pt x="1087612" y="0"/>
                </a:lnTo>
                <a:lnTo>
                  <a:pt x="1087612" y="1028700"/>
                </a:lnTo>
                <a:lnTo>
                  <a:pt x="0" y="10287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2445223" y="9438775"/>
            <a:ext cx="1087612" cy="1028700"/>
          </a:xfrm>
          <a:custGeom>
            <a:avLst/>
            <a:gdLst/>
            <a:ahLst/>
            <a:cxnLst/>
            <a:rect r="r" b="b" t="t" l="l"/>
            <a:pathLst>
              <a:path h="1028700" w="1087612">
                <a:moveTo>
                  <a:pt x="0" y="0"/>
                </a:moveTo>
                <a:lnTo>
                  <a:pt x="1087613" y="0"/>
                </a:lnTo>
                <a:lnTo>
                  <a:pt x="1087613" y="1028700"/>
                </a:lnTo>
                <a:lnTo>
                  <a:pt x="0" y="10287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0" y="-660724"/>
            <a:ext cx="5082220" cy="5082220"/>
          </a:xfrm>
          <a:custGeom>
            <a:avLst/>
            <a:gdLst/>
            <a:ahLst/>
            <a:cxnLst/>
            <a:rect r="r" b="b" t="t" l="l"/>
            <a:pathLst>
              <a:path h="5082220" w="5082220">
                <a:moveTo>
                  <a:pt x="0" y="0"/>
                </a:moveTo>
                <a:lnTo>
                  <a:pt x="5082220" y="0"/>
                </a:lnTo>
                <a:lnTo>
                  <a:pt x="5082220" y="5082220"/>
                </a:lnTo>
                <a:lnTo>
                  <a:pt x="0" y="50822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0">
            <a:off x="6160637" y="9488447"/>
            <a:ext cx="6129148" cy="283210"/>
          </a:xfrm>
          <a:prstGeom prst="rect">
            <a:avLst/>
          </a:prstGeom>
        </p:spPr>
        <p:txBody>
          <a:bodyPr anchor="t" rtlCol="false" tIns="0" lIns="0" bIns="0" rIns="0">
            <a:spAutoFit/>
          </a:bodyPr>
          <a:lstStyle/>
          <a:p>
            <a:pPr algn="ctr">
              <a:lnSpc>
                <a:spcPts val="2239"/>
              </a:lnSpc>
            </a:pPr>
            <a:r>
              <a:rPr lang="en-US" sz="1599">
                <a:solidFill>
                  <a:srgbClr val="133E87">
                    <a:alpha val="50980"/>
                  </a:srgbClr>
                </a:solidFill>
                <a:latin typeface="Poppins"/>
                <a:ea typeface="Poppins"/>
                <a:cs typeface="Poppins"/>
                <a:sym typeface="Poppins"/>
              </a:rPr>
              <a:t>recursos-biblicos.com</a:t>
            </a:r>
          </a:p>
        </p:txBody>
      </p:sp>
    </p:spTree>
  </p:cSld>
  <p:clrMapOvr>
    <a:masterClrMapping/>
  </p:clrMapOvr>
  <p:transition spd="slow">
    <p:fade/>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3F3E0"/>
        </a:solidFill>
      </p:bgPr>
    </p:bg>
    <p:spTree>
      <p:nvGrpSpPr>
        <p:cNvPr id="1" name=""/>
        <p:cNvGrpSpPr/>
        <p:nvPr/>
      </p:nvGrpSpPr>
      <p:grpSpPr>
        <a:xfrm>
          <a:off x="0" y="0"/>
          <a:ext cx="0" cy="0"/>
          <a:chOff x="0" y="0"/>
          <a:chExt cx="0" cy="0"/>
        </a:xfrm>
      </p:grpSpPr>
      <p:sp>
        <p:nvSpPr>
          <p:cNvPr name="Freeform 2" id="2"/>
          <p:cNvSpPr/>
          <p:nvPr/>
        </p:nvSpPr>
        <p:spPr>
          <a:xfrm flipH="false" flipV="false" rot="0">
            <a:off x="0" y="9456823"/>
            <a:ext cx="1087612" cy="1028700"/>
          </a:xfrm>
          <a:custGeom>
            <a:avLst/>
            <a:gdLst/>
            <a:ahLst/>
            <a:cxnLst/>
            <a:rect r="r" b="b" t="t" l="l"/>
            <a:pathLst>
              <a:path h="1028700" w="1087612">
                <a:moveTo>
                  <a:pt x="0" y="0"/>
                </a:moveTo>
                <a:lnTo>
                  <a:pt x="1087612" y="0"/>
                </a:lnTo>
                <a:lnTo>
                  <a:pt x="1087612"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24261" y="9456823"/>
            <a:ext cx="1087612" cy="1028700"/>
          </a:xfrm>
          <a:custGeom>
            <a:avLst/>
            <a:gdLst/>
            <a:ahLst/>
            <a:cxnLst/>
            <a:rect r="r" b="b" t="t" l="l"/>
            <a:pathLst>
              <a:path h="1028700" w="1087612">
                <a:moveTo>
                  <a:pt x="0" y="0"/>
                </a:moveTo>
                <a:lnTo>
                  <a:pt x="1087612" y="0"/>
                </a:lnTo>
                <a:lnTo>
                  <a:pt x="1087612"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445223" y="9456823"/>
            <a:ext cx="1087612" cy="1028700"/>
          </a:xfrm>
          <a:custGeom>
            <a:avLst/>
            <a:gdLst/>
            <a:ahLst/>
            <a:cxnLst/>
            <a:rect r="r" b="b" t="t" l="l"/>
            <a:pathLst>
              <a:path h="1028700" w="1087612">
                <a:moveTo>
                  <a:pt x="0" y="0"/>
                </a:moveTo>
                <a:lnTo>
                  <a:pt x="1087613" y="0"/>
                </a:lnTo>
                <a:lnTo>
                  <a:pt x="1087613"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755164" y="-238125"/>
            <a:ext cx="1087612" cy="1028700"/>
          </a:xfrm>
          <a:custGeom>
            <a:avLst/>
            <a:gdLst/>
            <a:ahLst/>
            <a:cxnLst/>
            <a:rect r="r" b="b" t="t" l="l"/>
            <a:pathLst>
              <a:path h="1028700" w="1087612">
                <a:moveTo>
                  <a:pt x="0" y="0"/>
                </a:moveTo>
                <a:lnTo>
                  <a:pt x="1087613" y="0"/>
                </a:lnTo>
                <a:lnTo>
                  <a:pt x="1087613"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979425" y="-238125"/>
            <a:ext cx="1087612" cy="1028700"/>
          </a:xfrm>
          <a:custGeom>
            <a:avLst/>
            <a:gdLst/>
            <a:ahLst/>
            <a:cxnLst/>
            <a:rect r="r" b="b" t="t" l="l"/>
            <a:pathLst>
              <a:path h="1028700" w="1087612">
                <a:moveTo>
                  <a:pt x="0" y="0"/>
                </a:moveTo>
                <a:lnTo>
                  <a:pt x="1087613" y="0"/>
                </a:lnTo>
                <a:lnTo>
                  <a:pt x="1087613"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7200388" y="-238125"/>
            <a:ext cx="1087612" cy="1028700"/>
          </a:xfrm>
          <a:custGeom>
            <a:avLst/>
            <a:gdLst/>
            <a:ahLst/>
            <a:cxnLst/>
            <a:rect r="r" b="b" t="t" l="l"/>
            <a:pathLst>
              <a:path h="1028700" w="1087612">
                <a:moveTo>
                  <a:pt x="0" y="0"/>
                </a:moveTo>
                <a:lnTo>
                  <a:pt x="1087612" y="0"/>
                </a:lnTo>
                <a:lnTo>
                  <a:pt x="1087612"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3083844" y="2436335"/>
            <a:ext cx="12120313" cy="5588000"/>
          </a:xfrm>
          <a:prstGeom prst="rect">
            <a:avLst/>
          </a:prstGeom>
        </p:spPr>
        <p:txBody>
          <a:bodyPr anchor="t" rtlCol="false" tIns="0" lIns="0" bIns="0" rIns="0">
            <a:spAutoFit/>
          </a:bodyPr>
          <a:lstStyle/>
          <a:p>
            <a:pPr algn="ctr">
              <a:lnSpc>
                <a:spcPts val="4900"/>
              </a:lnSpc>
            </a:pPr>
            <a:r>
              <a:rPr lang="en-US" sz="3500">
                <a:solidFill>
                  <a:srgbClr val="133E87"/>
                </a:solidFill>
                <a:latin typeface="Poppins"/>
                <a:ea typeface="Poppins"/>
                <a:cs typeface="Poppins"/>
                <a:sym typeface="Poppins"/>
              </a:rPr>
              <a:t>Para ayudarnos a visualizar lo que significa ser uno en Cristo, hoy veremos algunas representaciones concretas y prácticas que nos ayudan a entender el tipo de unidad que Dios espera de nosotros. Cada símbolo nos enseñará cómo la diversidad, cuando está en armonía, no nos divide, sino que nos fortalece. Así como los instrumentos de una orquesta, la iglesia está llamada a interpretar un solo mensaje, aunque lo haga con múltiples voces. </a:t>
            </a:r>
          </a:p>
        </p:txBody>
      </p:sp>
      <p:sp>
        <p:nvSpPr>
          <p:cNvPr name="Freeform 9" id="9"/>
          <p:cNvSpPr/>
          <p:nvPr/>
        </p:nvSpPr>
        <p:spPr>
          <a:xfrm flipH="false" flipV="true" rot="0">
            <a:off x="-601104" y="0"/>
            <a:ext cx="5082220" cy="5082220"/>
          </a:xfrm>
          <a:custGeom>
            <a:avLst/>
            <a:gdLst/>
            <a:ahLst/>
            <a:cxnLst/>
            <a:rect r="r" b="b" t="t" l="l"/>
            <a:pathLst>
              <a:path h="5082220" w="5082220">
                <a:moveTo>
                  <a:pt x="0" y="5082220"/>
                </a:moveTo>
                <a:lnTo>
                  <a:pt x="5082220" y="5082220"/>
                </a:lnTo>
                <a:lnTo>
                  <a:pt x="5082220" y="0"/>
                </a:lnTo>
                <a:lnTo>
                  <a:pt x="0" y="0"/>
                </a:lnTo>
                <a:lnTo>
                  <a:pt x="0" y="508222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true" rot="5060431">
            <a:off x="14282078" y="6634831"/>
            <a:ext cx="4725985" cy="4336091"/>
          </a:xfrm>
          <a:custGeom>
            <a:avLst/>
            <a:gdLst/>
            <a:ahLst/>
            <a:cxnLst/>
            <a:rect r="r" b="b" t="t" l="l"/>
            <a:pathLst>
              <a:path h="4336091" w="4725985">
                <a:moveTo>
                  <a:pt x="4725984" y="4336091"/>
                </a:moveTo>
                <a:lnTo>
                  <a:pt x="0" y="4336091"/>
                </a:lnTo>
                <a:lnTo>
                  <a:pt x="0" y="0"/>
                </a:lnTo>
                <a:lnTo>
                  <a:pt x="4725984" y="0"/>
                </a:lnTo>
                <a:lnTo>
                  <a:pt x="4725984" y="4336091"/>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5400000">
            <a:off x="-2916778" y="5772436"/>
            <a:ext cx="7097344" cy="271428"/>
          </a:xfrm>
          <a:prstGeom prst="rect">
            <a:avLst/>
          </a:prstGeom>
        </p:spPr>
        <p:txBody>
          <a:bodyPr anchor="t" rtlCol="false" tIns="0" lIns="0" bIns="0" rIns="0">
            <a:spAutoFit/>
          </a:bodyPr>
          <a:lstStyle/>
          <a:p>
            <a:pPr algn="ctr">
              <a:lnSpc>
                <a:spcPts val="2128"/>
              </a:lnSpc>
            </a:pPr>
            <a:r>
              <a:rPr lang="en-US" sz="1520">
                <a:solidFill>
                  <a:srgbClr val="133E87">
                    <a:alpha val="60000"/>
                  </a:srgbClr>
                </a:solidFill>
                <a:latin typeface="Poppins"/>
                <a:ea typeface="Poppins"/>
                <a:cs typeface="Poppins"/>
                <a:sym typeface="Poppins"/>
              </a:rPr>
              <a:t>recursos-biblicos.com</a:t>
            </a:r>
          </a:p>
        </p:txBody>
      </p:sp>
      <p:sp>
        <p:nvSpPr>
          <p:cNvPr name="TextBox 12" id="12"/>
          <p:cNvSpPr txBox="true"/>
          <p:nvPr/>
        </p:nvSpPr>
        <p:spPr>
          <a:xfrm rot="0">
            <a:off x="6160637" y="9488447"/>
            <a:ext cx="6129148" cy="283210"/>
          </a:xfrm>
          <a:prstGeom prst="rect">
            <a:avLst/>
          </a:prstGeom>
        </p:spPr>
        <p:txBody>
          <a:bodyPr anchor="t" rtlCol="false" tIns="0" lIns="0" bIns="0" rIns="0">
            <a:spAutoFit/>
          </a:bodyPr>
          <a:lstStyle/>
          <a:p>
            <a:pPr algn="ctr">
              <a:lnSpc>
                <a:spcPts val="2239"/>
              </a:lnSpc>
            </a:pPr>
            <a:r>
              <a:rPr lang="en-US" sz="1599">
                <a:solidFill>
                  <a:srgbClr val="133E87">
                    <a:alpha val="50980"/>
                  </a:srgbClr>
                </a:solidFill>
                <a:latin typeface="Poppins"/>
                <a:ea typeface="Poppins"/>
                <a:cs typeface="Poppins"/>
                <a:sym typeface="Poppins"/>
              </a:rPr>
              <a:t>recursos-biblicos.com</a:t>
            </a:r>
          </a:p>
        </p:txBody>
      </p:sp>
    </p:spTree>
  </p:cSld>
  <p:clrMapOvr>
    <a:masterClrMapping/>
  </p:clrMapOvr>
  <p:transition spd="slow">
    <p:fade/>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33E87"/>
        </a:solidFill>
      </p:bgPr>
    </p:bg>
    <p:spTree>
      <p:nvGrpSpPr>
        <p:cNvPr id="1" name=""/>
        <p:cNvGrpSpPr/>
        <p:nvPr/>
      </p:nvGrpSpPr>
      <p:grpSpPr>
        <a:xfrm>
          <a:off x="0" y="0"/>
          <a:ext cx="0" cy="0"/>
          <a:chOff x="0" y="0"/>
          <a:chExt cx="0" cy="0"/>
        </a:xfrm>
      </p:grpSpPr>
      <p:sp>
        <p:nvSpPr>
          <p:cNvPr name="Freeform 2" id="2"/>
          <p:cNvSpPr/>
          <p:nvPr/>
        </p:nvSpPr>
        <p:spPr>
          <a:xfrm flipH="false" flipV="false" rot="0">
            <a:off x="-627172" y="5143500"/>
            <a:ext cx="5143500" cy="5143500"/>
          </a:xfrm>
          <a:custGeom>
            <a:avLst/>
            <a:gdLst/>
            <a:ahLst/>
            <a:cxnLst/>
            <a:rect r="r" b="b" t="t" l="l"/>
            <a:pathLst>
              <a:path h="5143500" w="5143500">
                <a:moveTo>
                  <a:pt x="0" y="0"/>
                </a:moveTo>
                <a:lnTo>
                  <a:pt x="5143500" y="0"/>
                </a:lnTo>
                <a:lnTo>
                  <a:pt x="51435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383526" y="3849624"/>
            <a:ext cx="13520947" cy="2583817"/>
          </a:xfrm>
          <a:prstGeom prst="rect">
            <a:avLst/>
          </a:prstGeom>
        </p:spPr>
        <p:txBody>
          <a:bodyPr anchor="t" rtlCol="false" tIns="0" lIns="0" bIns="0" rIns="0">
            <a:spAutoFit/>
          </a:bodyPr>
          <a:lstStyle/>
          <a:p>
            <a:pPr algn="ctr">
              <a:lnSpc>
                <a:spcPts val="10120"/>
              </a:lnSpc>
            </a:pPr>
            <a:r>
              <a:rPr lang="en-US" sz="9200">
                <a:solidFill>
                  <a:srgbClr val="F3F3E0"/>
                </a:solidFill>
                <a:latin typeface="Suez One"/>
                <a:ea typeface="Suez One"/>
                <a:cs typeface="Suez One"/>
                <a:sym typeface="Suez One"/>
              </a:rPr>
              <a:t># 485, “Unidos en verdad”</a:t>
            </a:r>
          </a:p>
        </p:txBody>
      </p:sp>
      <p:sp>
        <p:nvSpPr>
          <p:cNvPr name="Freeform 4" id="4"/>
          <p:cNvSpPr/>
          <p:nvPr/>
        </p:nvSpPr>
        <p:spPr>
          <a:xfrm flipH="false" flipV="true" rot="0">
            <a:off x="-627172" y="0"/>
            <a:ext cx="5082220" cy="5082220"/>
          </a:xfrm>
          <a:custGeom>
            <a:avLst/>
            <a:gdLst/>
            <a:ahLst/>
            <a:cxnLst/>
            <a:rect r="r" b="b" t="t" l="l"/>
            <a:pathLst>
              <a:path h="5082220" w="5082220">
                <a:moveTo>
                  <a:pt x="0" y="5082220"/>
                </a:moveTo>
                <a:lnTo>
                  <a:pt x="5082220" y="5082220"/>
                </a:lnTo>
                <a:lnTo>
                  <a:pt x="5082220" y="0"/>
                </a:lnTo>
                <a:lnTo>
                  <a:pt x="0" y="0"/>
                </a:lnTo>
                <a:lnTo>
                  <a:pt x="0" y="508222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541697" y="5825587"/>
            <a:ext cx="1949263" cy="2802627"/>
          </a:xfrm>
          <a:custGeom>
            <a:avLst/>
            <a:gdLst/>
            <a:ahLst/>
            <a:cxnLst/>
            <a:rect r="r" b="b" t="t" l="l"/>
            <a:pathLst>
              <a:path h="2802627" w="1949263">
                <a:moveTo>
                  <a:pt x="0" y="0"/>
                </a:moveTo>
                <a:lnTo>
                  <a:pt x="1949263" y="0"/>
                </a:lnTo>
                <a:lnTo>
                  <a:pt x="1949263" y="2802627"/>
                </a:lnTo>
                <a:lnTo>
                  <a:pt x="0" y="280262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5157780" y="2688362"/>
            <a:ext cx="7972440" cy="701040"/>
          </a:xfrm>
          <a:prstGeom prst="rect">
            <a:avLst/>
          </a:prstGeom>
        </p:spPr>
        <p:txBody>
          <a:bodyPr anchor="t" rtlCol="false" tIns="0" lIns="0" bIns="0" rIns="0">
            <a:spAutoFit/>
          </a:bodyPr>
          <a:lstStyle/>
          <a:p>
            <a:pPr algn="ctr">
              <a:lnSpc>
                <a:spcPts val="5460"/>
              </a:lnSpc>
            </a:pPr>
            <a:r>
              <a:rPr lang="en-US" sz="3900">
                <a:solidFill>
                  <a:srgbClr val="F3F3E0"/>
                </a:solidFill>
                <a:latin typeface="Poppins"/>
                <a:ea typeface="Poppins"/>
                <a:cs typeface="Poppins"/>
                <a:sym typeface="Poppins"/>
              </a:rPr>
              <a:t>Himno Inicial</a:t>
            </a:r>
          </a:p>
        </p:txBody>
      </p:sp>
      <p:sp>
        <p:nvSpPr>
          <p:cNvPr name="Freeform 7" id="7"/>
          <p:cNvSpPr/>
          <p:nvPr/>
        </p:nvSpPr>
        <p:spPr>
          <a:xfrm flipH="false" flipV="false" rot="0">
            <a:off x="13130220" y="5825587"/>
            <a:ext cx="1949263" cy="2802627"/>
          </a:xfrm>
          <a:custGeom>
            <a:avLst/>
            <a:gdLst/>
            <a:ahLst/>
            <a:cxnLst/>
            <a:rect r="r" b="b" t="t" l="l"/>
            <a:pathLst>
              <a:path h="2802627" w="1949263">
                <a:moveTo>
                  <a:pt x="0" y="0"/>
                </a:moveTo>
                <a:lnTo>
                  <a:pt x="1949263" y="0"/>
                </a:lnTo>
                <a:lnTo>
                  <a:pt x="1949263" y="2802627"/>
                </a:lnTo>
                <a:lnTo>
                  <a:pt x="0" y="280262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6160637" y="9488447"/>
            <a:ext cx="6129148" cy="283210"/>
          </a:xfrm>
          <a:prstGeom prst="rect">
            <a:avLst/>
          </a:prstGeom>
        </p:spPr>
        <p:txBody>
          <a:bodyPr anchor="t" rtlCol="false" tIns="0" lIns="0" bIns="0" rIns="0">
            <a:spAutoFit/>
          </a:bodyPr>
          <a:lstStyle/>
          <a:p>
            <a:pPr algn="ctr">
              <a:lnSpc>
                <a:spcPts val="2239"/>
              </a:lnSpc>
            </a:pPr>
            <a:r>
              <a:rPr lang="en-US" sz="1599">
                <a:solidFill>
                  <a:srgbClr val="F3F3E0">
                    <a:alpha val="50980"/>
                  </a:srgbClr>
                </a:solidFill>
                <a:latin typeface="Poppins"/>
                <a:ea typeface="Poppins"/>
                <a:cs typeface="Poppins"/>
                <a:sym typeface="Poppins"/>
              </a:rPr>
              <a:t>recursos-biblicos.com</a:t>
            </a:r>
          </a:p>
        </p:txBody>
      </p:sp>
    </p:spTree>
  </p:cSld>
  <p:clrMapOvr>
    <a:masterClrMapping/>
  </p:clrMapOvr>
  <p:transition spd="slow">
    <p:fade/>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3F3E0"/>
        </a:solidFill>
      </p:bgPr>
    </p:bg>
    <p:spTree>
      <p:nvGrpSpPr>
        <p:cNvPr id="1" name=""/>
        <p:cNvGrpSpPr/>
        <p:nvPr/>
      </p:nvGrpSpPr>
      <p:grpSpPr>
        <a:xfrm>
          <a:off x="0" y="0"/>
          <a:ext cx="0" cy="0"/>
          <a:chOff x="0" y="0"/>
          <a:chExt cx="0" cy="0"/>
        </a:xfrm>
      </p:grpSpPr>
      <p:sp>
        <p:nvSpPr>
          <p:cNvPr name="Freeform 2" id="2"/>
          <p:cNvSpPr/>
          <p:nvPr/>
        </p:nvSpPr>
        <p:spPr>
          <a:xfrm flipH="false" flipV="true" rot="0">
            <a:off x="-533400" y="-38100"/>
            <a:ext cx="4114800" cy="4114800"/>
          </a:xfrm>
          <a:custGeom>
            <a:avLst/>
            <a:gdLst/>
            <a:ahLst/>
            <a:cxnLst/>
            <a:rect r="r" b="b" t="t" l="l"/>
            <a:pathLst>
              <a:path h="4114800" w="4114800">
                <a:moveTo>
                  <a:pt x="0" y="4114800"/>
                </a:moveTo>
                <a:lnTo>
                  <a:pt x="4114800" y="4114800"/>
                </a:lnTo>
                <a:lnTo>
                  <a:pt x="4114800"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3745416" y="6119180"/>
            <a:ext cx="4542584" cy="4167820"/>
          </a:xfrm>
          <a:custGeom>
            <a:avLst/>
            <a:gdLst/>
            <a:ahLst/>
            <a:cxnLst/>
            <a:rect r="r" b="b" t="t" l="l"/>
            <a:pathLst>
              <a:path h="4167820" w="4542584">
                <a:moveTo>
                  <a:pt x="4542584" y="0"/>
                </a:moveTo>
                <a:lnTo>
                  <a:pt x="0" y="0"/>
                </a:lnTo>
                <a:lnTo>
                  <a:pt x="0" y="4167820"/>
                </a:lnTo>
                <a:lnTo>
                  <a:pt x="4542584" y="4167820"/>
                </a:lnTo>
                <a:lnTo>
                  <a:pt x="454258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433988" y="3322381"/>
            <a:ext cx="11420023" cy="6187440"/>
          </a:xfrm>
          <a:prstGeom prst="rect">
            <a:avLst/>
          </a:prstGeom>
        </p:spPr>
        <p:txBody>
          <a:bodyPr anchor="t" rtlCol="false" tIns="0" lIns="0" bIns="0" rIns="0">
            <a:spAutoFit/>
          </a:bodyPr>
          <a:lstStyle/>
          <a:p>
            <a:pPr algn="l">
              <a:lnSpc>
                <a:spcPts val="5459"/>
              </a:lnSpc>
            </a:pPr>
            <a:r>
              <a:rPr lang="en-US" sz="3900">
                <a:solidFill>
                  <a:srgbClr val="133E87"/>
                </a:solidFill>
                <a:latin typeface="Poppins"/>
                <a:ea typeface="Poppins"/>
                <a:cs typeface="Poppins"/>
                <a:sym typeface="Poppins"/>
              </a:rPr>
              <a:t>Pablo dice que somos «un solo cuerpo en Cristo, pero cada uno miembros los unos de los otros». El cuerpo humano tiene órganos diversos, pero todos sirven al mismo propósito: mantener la vida. La mano no compite con el ojo, ni el pie con el oído. Del mismo modo, en la iglesia no hay lugar para la comparación ni el egoísmo. Cada parte es valiosa, porque todas sirven al mismo Señor. </a:t>
            </a:r>
          </a:p>
        </p:txBody>
      </p:sp>
      <p:sp>
        <p:nvSpPr>
          <p:cNvPr name="Freeform 5" id="5"/>
          <p:cNvSpPr/>
          <p:nvPr/>
        </p:nvSpPr>
        <p:spPr>
          <a:xfrm flipH="false" flipV="false" rot="0">
            <a:off x="13554697" y="-466388"/>
            <a:ext cx="1457186" cy="1378255"/>
          </a:xfrm>
          <a:custGeom>
            <a:avLst/>
            <a:gdLst/>
            <a:ahLst/>
            <a:cxnLst/>
            <a:rect r="r" b="b" t="t" l="l"/>
            <a:pathLst>
              <a:path h="1378255" w="1457186">
                <a:moveTo>
                  <a:pt x="0" y="0"/>
                </a:moveTo>
                <a:lnTo>
                  <a:pt x="1457186" y="0"/>
                </a:lnTo>
                <a:lnTo>
                  <a:pt x="1457186" y="1378255"/>
                </a:lnTo>
                <a:lnTo>
                  <a:pt x="0" y="13782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5194966" y="-466388"/>
            <a:ext cx="1457186" cy="1378255"/>
          </a:xfrm>
          <a:custGeom>
            <a:avLst/>
            <a:gdLst/>
            <a:ahLst/>
            <a:cxnLst/>
            <a:rect r="r" b="b" t="t" l="l"/>
            <a:pathLst>
              <a:path h="1378255" w="1457186">
                <a:moveTo>
                  <a:pt x="0" y="0"/>
                </a:moveTo>
                <a:lnTo>
                  <a:pt x="1457185" y="0"/>
                </a:lnTo>
                <a:lnTo>
                  <a:pt x="1457185" y="1378255"/>
                </a:lnTo>
                <a:lnTo>
                  <a:pt x="0" y="13782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6830814" y="-466388"/>
            <a:ext cx="1457186" cy="1378255"/>
          </a:xfrm>
          <a:custGeom>
            <a:avLst/>
            <a:gdLst/>
            <a:ahLst/>
            <a:cxnLst/>
            <a:rect r="r" b="b" t="t" l="l"/>
            <a:pathLst>
              <a:path h="1378255" w="1457186">
                <a:moveTo>
                  <a:pt x="0" y="0"/>
                </a:moveTo>
                <a:lnTo>
                  <a:pt x="1457186" y="0"/>
                </a:lnTo>
                <a:lnTo>
                  <a:pt x="1457186" y="1378255"/>
                </a:lnTo>
                <a:lnTo>
                  <a:pt x="0" y="137825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27124" y="9509821"/>
            <a:ext cx="993417" cy="939607"/>
          </a:xfrm>
          <a:custGeom>
            <a:avLst/>
            <a:gdLst/>
            <a:ahLst/>
            <a:cxnLst/>
            <a:rect r="r" b="b" t="t" l="l"/>
            <a:pathLst>
              <a:path h="939607" w="993417">
                <a:moveTo>
                  <a:pt x="0" y="0"/>
                </a:moveTo>
                <a:lnTo>
                  <a:pt x="993417" y="0"/>
                </a:lnTo>
                <a:lnTo>
                  <a:pt x="993417" y="939607"/>
                </a:lnTo>
                <a:lnTo>
                  <a:pt x="0" y="9396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091107" y="9509821"/>
            <a:ext cx="993417" cy="939607"/>
          </a:xfrm>
          <a:custGeom>
            <a:avLst/>
            <a:gdLst/>
            <a:ahLst/>
            <a:cxnLst/>
            <a:rect r="r" b="b" t="t" l="l"/>
            <a:pathLst>
              <a:path h="939607" w="993417">
                <a:moveTo>
                  <a:pt x="0" y="0"/>
                </a:moveTo>
                <a:lnTo>
                  <a:pt x="993417" y="0"/>
                </a:lnTo>
                <a:lnTo>
                  <a:pt x="993417" y="939607"/>
                </a:lnTo>
                <a:lnTo>
                  <a:pt x="0" y="9396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913083" y="3153507"/>
            <a:ext cx="2342881" cy="5931345"/>
          </a:xfrm>
          <a:custGeom>
            <a:avLst/>
            <a:gdLst/>
            <a:ahLst/>
            <a:cxnLst/>
            <a:rect r="r" b="b" t="t" l="l"/>
            <a:pathLst>
              <a:path h="5931345" w="2342881">
                <a:moveTo>
                  <a:pt x="0" y="0"/>
                </a:moveTo>
                <a:lnTo>
                  <a:pt x="2342881" y="0"/>
                </a:lnTo>
                <a:lnTo>
                  <a:pt x="2342881" y="5931345"/>
                </a:lnTo>
                <a:lnTo>
                  <a:pt x="0" y="59313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1" id="11"/>
          <p:cNvSpPr txBox="true"/>
          <p:nvPr/>
        </p:nvSpPr>
        <p:spPr>
          <a:xfrm rot="0">
            <a:off x="4571848" y="1549016"/>
            <a:ext cx="9144303" cy="1377949"/>
          </a:xfrm>
          <a:prstGeom prst="rect">
            <a:avLst/>
          </a:prstGeom>
        </p:spPr>
        <p:txBody>
          <a:bodyPr anchor="t" rtlCol="false" tIns="0" lIns="0" bIns="0" rIns="0">
            <a:spAutoFit/>
          </a:bodyPr>
          <a:lstStyle/>
          <a:p>
            <a:pPr algn="ctr">
              <a:lnSpc>
                <a:spcPts val="11200"/>
              </a:lnSpc>
            </a:pPr>
            <a:r>
              <a:rPr lang="en-US" sz="8000">
                <a:solidFill>
                  <a:srgbClr val="133E87"/>
                </a:solidFill>
                <a:latin typeface="Suez One"/>
                <a:ea typeface="Suez One"/>
                <a:cs typeface="Suez One"/>
                <a:sym typeface="Suez One"/>
              </a:rPr>
              <a:t>El cuerpo humano</a:t>
            </a:r>
          </a:p>
        </p:txBody>
      </p:sp>
      <p:sp>
        <p:nvSpPr>
          <p:cNvPr name="TextBox 12" id="12"/>
          <p:cNvSpPr txBox="true"/>
          <p:nvPr/>
        </p:nvSpPr>
        <p:spPr>
          <a:xfrm rot="0">
            <a:off x="6160637" y="9488447"/>
            <a:ext cx="6129148" cy="283210"/>
          </a:xfrm>
          <a:prstGeom prst="rect">
            <a:avLst/>
          </a:prstGeom>
        </p:spPr>
        <p:txBody>
          <a:bodyPr anchor="t" rtlCol="false" tIns="0" lIns="0" bIns="0" rIns="0">
            <a:spAutoFit/>
          </a:bodyPr>
          <a:lstStyle/>
          <a:p>
            <a:pPr algn="ctr">
              <a:lnSpc>
                <a:spcPts val="2239"/>
              </a:lnSpc>
            </a:pPr>
            <a:r>
              <a:rPr lang="en-US" sz="1599">
                <a:solidFill>
                  <a:srgbClr val="133E87">
                    <a:alpha val="50980"/>
                  </a:srgbClr>
                </a:solidFill>
                <a:latin typeface="Poppins"/>
                <a:ea typeface="Poppins"/>
                <a:cs typeface="Poppins"/>
                <a:sym typeface="Poppins"/>
              </a:rPr>
              <a:t>recursos-biblicos.com</a:t>
            </a:r>
          </a:p>
        </p:txBody>
      </p:sp>
    </p:spTree>
  </p:cSld>
  <p:clrMapOvr>
    <a:masterClrMapping/>
  </p:clrMapOvr>
  <p:transition spd="slow">
    <p:fade/>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33E87"/>
        </a:solidFill>
      </p:bgPr>
    </p:bg>
    <p:spTree>
      <p:nvGrpSpPr>
        <p:cNvPr id="1" name=""/>
        <p:cNvGrpSpPr/>
        <p:nvPr/>
      </p:nvGrpSpPr>
      <p:grpSpPr>
        <a:xfrm>
          <a:off x="0" y="0"/>
          <a:ext cx="0" cy="0"/>
          <a:chOff x="0" y="0"/>
          <a:chExt cx="0" cy="0"/>
        </a:xfrm>
      </p:grpSpPr>
      <p:sp>
        <p:nvSpPr>
          <p:cNvPr name="Freeform 2" id="2"/>
          <p:cNvSpPr/>
          <p:nvPr/>
        </p:nvSpPr>
        <p:spPr>
          <a:xfrm flipH="false" flipV="false" rot="0">
            <a:off x="-627172" y="5143500"/>
            <a:ext cx="5143500" cy="5143500"/>
          </a:xfrm>
          <a:custGeom>
            <a:avLst/>
            <a:gdLst/>
            <a:ahLst/>
            <a:cxnLst/>
            <a:rect r="r" b="b" t="t" l="l"/>
            <a:pathLst>
              <a:path h="5143500" w="5143500">
                <a:moveTo>
                  <a:pt x="0" y="0"/>
                </a:moveTo>
                <a:lnTo>
                  <a:pt x="5143500" y="0"/>
                </a:lnTo>
                <a:lnTo>
                  <a:pt x="51435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0">
            <a:off x="-627172" y="0"/>
            <a:ext cx="5082220" cy="5082220"/>
          </a:xfrm>
          <a:custGeom>
            <a:avLst/>
            <a:gdLst/>
            <a:ahLst/>
            <a:cxnLst/>
            <a:rect r="r" b="b" t="t" l="l"/>
            <a:pathLst>
              <a:path h="5082220" w="5082220">
                <a:moveTo>
                  <a:pt x="0" y="5082220"/>
                </a:moveTo>
                <a:lnTo>
                  <a:pt x="5082220" y="5082220"/>
                </a:lnTo>
                <a:lnTo>
                  <a:pt x="5082220" y="0"/>
                </a:lnTo>
                <a:lnTo>
                  <a:pt x="0" y="0"/>
                </a:lnTo>
                <a:lnTo>
                  <a:pt x="0" y="508222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154163" y="6652913"/>
            <a:ext cx="4203305" cy="3011095"/>
          </a:xfrm>
          <a:custGeom>
            <a:avLst/>
            <a:gdLst/>
            <a:ahLst/>
            <a:cxnLst/>
            <a:rect r="r" b="b" t="t" l="l"/>
            <a:pathLst>
              <a:path h="3011095" w="4203305">
                <a:moveTo>
                  <a:pt x="0" y="0"/>
                </a:moveTo>
                <a:lnTo>
                  <a:pt x="4203305" y="0"/>
                </a:lnTo>
                <a:lnTo>
                  <a:pt x="4203305" y="3011094"/>
                </a:lnTo>
                <a:lnTo>
                  <a:pt x="0" y="30110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2383526" y="4022721"/>
            <a:ext cx="13520947" cy="2298708"/>
          </a:xfrm>
          <a:prstGeom prst="rect">
            <a:avLst/>
          </a:prstGeom>
        </p:spPr>
        <p:txBody>
          <a:bodyPr anchor="t" rtlCol="false" tIns="0" lIns="0" bIns="0" rIns="0">
            <a:spAutoFit/>
          </a:bodyPr>
          <a:lstStyle/>
          <a:p>
            <a:pPr algn="ctr">
              <a:lnSpc>
                <a:spcPts val="6050"/>
              </a:lnSpc>
            </a:pPr>
            <a:r>
              <a:rPr lang="en-US" sz="5500">
                <a:solidFill>
                  <a:srgbClr val="F3F3E0"/>
                </a:solidFill>
                <a:latin typeface="Suez One"/>
                <a:ea typeface="Suez One"/>
                <a:cs typeface="Suez One"/>
                <a:sym typeface="Suez One"/>
              </a:rPr>
              <a:t>«así nosotros, siendo muchos, somos un cuerpo en Cristo, y todos miembros los unos de los otros.»</a:t>
            </a:r>
          </a:p>
        </p:txBody>
      </p:sp>
      <p:sp>
        <p:nvSpPr>
          <p:cNvPr name="TextBox 6" id="6"/>
          <p:cNvSpPr txBox="true"/>
          <p:nvPr/>
        </p:nvSpPr>
        <p:spPr>
          <a:xfrm rot="0">
            <a:off x="4612678" y="1229058"/>
            <a:ext cx="9286276" cy="951231"/>
          </a:xfrm>
          <a:prstGeom prst="rect">
            <a:avLst/>
          </a:prstGeom>
        </p:spPr>
        <p:txBody>
          <a:bodyPr anchor="t" rtlCol="false" tIns="0" lIns="0" bIns="0" rIns="0">
            <a:spAutoFit/>
          </a:bodyPr>
          <a:lstStyle/>
          <a:p>
            <a:pPr algn="ctr">
              <a:lnSpc>
                <a:spcPts val="7419"/>
              </a:lnSpc>
            </a:pPr>
            <a:r>
              <a:rPr lang="en-US" sz="5299">
                <a:solidFill>
                  <a:srgbClr val="F3F3E0"/>
                </a:solidFill>
                <a:latin typeface="Poppins"/>
                <a:ea typeface="Poppins"/>
                <a:cs typeface="Poppins"/>
                <a:sym typeface="Poppins"/>
              </a:rPr>
              <a:t>Lectura Bíblica y oración</a:t>
            </a:r>
          </a:p>
        </p:txBody>
      </p:sp>
      <p:sp>
        <p:nvSpPr>
          <p:cNvPr name="TextBox 7" id="7"/>
          <p:cNvSpPr txBox="true"/>
          <p:nvPr/>
        </p:nvSpPr>
        <p:spPr>
          <a:xfrm rot="0">
            <a:off x="1171560" y="2931156"/>
            <a:ext cx="7972440" cy="701040"/>
          </a:xfrm>
          <a:prstGeom prst="rect">
            <a:avLst/>
          </a:prstGeom>
        </p:spPr>
        <p:txBody>
          <a:bodyPr anchor="t" rtlCol="false" tIns="0" lIns="0" bIns="0" rIns="0">
            <a:spAutoFit/>
          </a:bodyPr>
          <a:lstStyle/>
          <a:p>
            <a:pPr algn="ctr">
              <a:lnSpc>
                <a:spcPts val="5460"/>
              </a:lnSpc>
            </a:pPr>
            <a:r>
              <a:rPr lang="en-US" sz="3900" b="true">
                <a:solidFill>
                  <a:srgbClr val="F3F3E0"/>
                </a:solidFill>
                <a:latin typeface="Poppins Bold"/>
                <a:ea typeface="Poppins Bold"/>
                <a:cs typeface="Poppins Bold"/>
                <a:sym typeface="Poppins Bold"/>
              </a:rPr>
              <a:t>Romanos 12:5</a:t>
            </a:r>
          </a:p>
        </p:txBody>
      </p:sp>
      <p:sp>
        <p:nvSpPr>
          <p:cNvPr name="TextBox 8" id="8"/>
          <p:cNvSpPr txBox="true"/>
          <p:nvPr/>
        </p:nvSpPr>
        <p:spPr>
          <a:xfrm rot="0">
            <a:off x="6191242" y="9616382"/>
            <a:ext cx="6129148" cy="283210"/>
          </a:xfrm>
          <a:prstGeom prst="rect">
            <a:avLst/>
          </a:prstGeom>
        </p:spPr>
        <p:txBody>
          <a:bodyPr anchor="t" rtlCol="false" tIns="0" lIns="0" bIns="0" rIns="0">
            <a:spAutoFit/>
          </a:bodyPr>
          <a:lstStyle/>
          <a:p>
            <a:pPr algn="ctr">
              <a:lnSpc>
                <a:spcPts val="2239"/>
              </a:lnSpc>
            </a:pPr>
            <a:r>
              <a:rPr lang="en-US" sz="1599">
                <a:solidFill>
                  <a:srgbClr val="F3F3E0">
                    <a:alpha val="50980"/>
                  </a:srgbClr>
                </a:solidFill>
                <a:latin typeface="Poppins"/>
                <a:ea typeface="Poppins"/>
                <a:cs typeface="Poppins"/>
                <a:sym typeface="Poppins"/>
              </a:rPr>
              <a:t>recursos-biblicos.com</a:t>
            </a:r>
          </a:p>
        </p:txBody>
      </p:sp>
    </p:spTree>
  </p:cSld>
  <p:clrMapOvr>
    <a:masterClrMapping/>
  </p:clrMapOvr>
  <p:transition spd="slow">
    <p:fade/>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3F3E0"/>
        </a:solidFill>
      </p:bgPr>
    </p:bg>
    <p:spTree>
      <p:nvGrpSpPr>
        <p:cNvPr id="1" name=""/>
        <p:cNvGrpSpPr/>
        <p:nvPr/>
      </p:nvGrpSpPr>
      <p:grpSpPr>
        <a:xfrm>
          <a:off x="0" y="0"/>
          <a:ext cx="0" cy="0"/>
          <a:chOff x="0" y="0"/>
          <a:chExt cx="0" cy="0"/>
        </a:xfrm>
      </p:grpSpPr>
      <p:sp>
        <p:nvSpPr>
          <p:cNvPr name="TextBox 2" id="2"/>
          <p:cNvSpPr txBox="true"/>
          <p:nvPr/>
        </p:nvSpPr>
        <p:spPr>
          <a:xfrm rot="0">
            <a:off x="2928868" y="1224915"/>
            <a:ext cx="13169938" cy="1377949"/>
          </a:xfrm>
          <a:prstGeom prst="rect">
            <a:avLst/>
          </a:prstGeom>
        </p:spPr>
        <p:txBody>
          <a:bodyPr anchor="t" rtlCol="false" tIns="0" lIns="0" bIns="0" rIns="0">
            <a:spAutoFit/>
          </a:bodyPr>
          <a:lstStyle/>
          <a:p>
            <a:pPr algn="ctr">
              <a:lnSpc>
                <a:spcPts val="11200"/>
              </a:lnSpc>
            </a:pPr>
            <a:r>
              <a:rPr lang="en-US" sz="8000">
                <a:solidFill>
                  <a:srgbClr val="133E87"/>
                </a:solidFill>
                <a:latin typeface="Suez One"/>
                <a:ea typeface="Suez One"/>
                <a:cs typeface="Suez One"/>
                <a:sym typeface="Suez One"/>
              </a:rPr>
              <a:t>El rompecabezas completo</a:t>
            </a:r>
          </a:p>
        </p:txBody>
      </p:sp>
      <p:sp>
        <p:nvSpPr>
          <p:cNvPr name="TextBox 3" id="3"/>
          <p:cNvSpPr txBox="true"/>
          <p:nvPr/>
        </p:nvSpPr>
        <p:spPr>
          <a:xfrm rot="0">
            <a:off x="2383526" y="3491427"/>
            <a:ext cx="13520947" cy="4620895"/>
          </a:xfrm>
          <a:prstGeom prst="rect">
            <a:avLst/>
          </a:prstGeom>
        </p:spPr>
        <p:txBody>
          <a:bodyPr anchor="t" rtlCol="false" tIns="0" lIns="0" bIns="0" rIns="0">
            <a:spAutoFit/>
          </a:bodyPr>
          <a:lstStyle/>
          <a:p>
            <a:pPr algn="just">
              <a:lnSpc>
                <a:spcPts val="5180"/>
              </a:lnSpc>
            </a:pPr>
            <a:r>
              <a:rPr lang="en-US" sz="3700">
                <a:solidFill>
                  <a:srgbClr val="133E87"/>
                </a:solidFill>
                <a:latin typeface="Poppins"/>
                <a:ea typeface="Poppins"/>
                <a:cs typeface="Poppins"/>
                <a:sym typeface="Poppins"/>
              </a:rPr>
              <a:t>Un rompecabezas no se entiende por piezas sueltas. Solo cuando todas encajan, se revela la imagen que el Creador planeó. Así describe Pablo la iglesia en Efesios 4: 16: «bien concertada y unida entre sí». La iglesia de Cristo está hecha de personas distintas, con historias y dones distintos, pero cuando se dejan guiar por el Espíritu, forman un cuadro hermoso de amor, misión y verdad. </a:t>
            </a:r>
          </a:p>
        </p:txBody>
      </p:sp>
      <p:sp>
        <p:nvSpPr>
          <p:cNvPr name="Freeform 4" id="4"/>
          <p:cNvSpPr/>
          <p:nvPr/>
        </p:nvSpPr>
        <p:spPr>
          <a:xfrm flipH="false" flipV="false" rot="0">
            <a:off x="11953601" y="9258300"/>
            <a:ext cx="1950097" cy="1844466"/>
          </a:xfrm>
          <a:custGeom>
            <a:avLst/>
            <a:gdLst/>
            <a:ahLst/>
            <a:cxnLst/>
            <a:rect r="r" b="b" t="t" l="l"/>
            <a:pathLst>
              <a:path h="1844466" w="1950097">
                <a:moveTo>
                  <a:pt x="0" y="0"/>
                </a:moveTo>
                <a:lnTo>
                  <a:pt x="1950096" y="0"/>
                </a:lnTo>
                <a:lnTo>
                  <a:pt x="1950096" y="1844466"/>
                </a:lnTo>
                <a:lnTo>
                  <a:pt x="0" y="18444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148709" y="9258300"/>
            <a:ext cx="1950097" cy="1844466"/>
          </a:xfrm>
          <a:custGeom>
            <a:avLst/>
            <a:gdLst/>
            <a:ahLst/>
            <a:cxnLst/>
            <a:rect r="r" b="b" t="t" l="l"/>
            <a:pathLst>
              <a:path h="1844466" w="1950097">
                <a:moveTo>
                  <a:pt x="0" y="0"/>
                </a:moveTo>
                <a:lnTo>
                  <a:pt x="1950097" y="0"/>
                </a:lnTo>
                <a:lnTo>
                  <a:pt x="1950097" y="1844466"/>
                </a:lnTo>
                <a:lnTo>
                  <a:pt x="0" y="18444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6337903" y="9258300"/>
            <a:ext cx="1950097" cy="1844466"/>
          </a:xfrm>
          <a:custGeom>
            <a:avLst/>
            <a:gdLst/>
            <a:ahLst/>
            <a:cxnLst/>
            <a:rect r="r" b="b" t="t" l="l"/>
            <a:pathLst>
              <a:path h="1844466" w="1950097">
                <a:moveTo>
                  <a:pt x="0" y="0"/>
                </a:moveTo>
                <a:lnTo>
                  <a:pt x="1950097" y="0"/>
                </a:lnTo>
                <a:lnTo>
                  <a:pt x="1950097" y="1844466"/>
                </a:lnTo>
                <a:lnTo>
                  <a:pt x="0" y="18444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true" rot="0">
            <a:off x="-694056" y="0"/>
            <a:ext cx="4584035" cy="4584035"/>
          </a:xfrm>
          <a:custGeom>
            <a:avLst/>
            <a:gdLst/>
            <a:ahLst/>
            <a:cxnLst/>
            <a:rect r="r" b="b" t="t" l="l"/>
            <a:pathLst>
              <a:path h="4584035" w="4584035">
                <a:moveTo>
                  <a:pt x="0" y="4584035"/>
                </a:moveTo>
                <a:lnTo>
                  <a:pt x="4584036" y="4584035"/>
                </a:lnTo>
                <a:lnTo>
                  <a:pt x="4584036" y="0"/>
                </a:lnTo>
                <a:lnTo>
                  <a:pt x="0" y="0"/>
                </a:lnTo>
                <a:lnTo>
                  <a:pt x="0" y="4584035"/>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978552" y="8505438"/>
            <a:ext cx="1505724" cy="1505724"/>
          </a:xfrm>
          <a:custGeom>
            <a:avLst/>
            <a:gdLst/>
            <a:ahLst/>
            <a:cxnLst/>
            <a:rect r="r" b="b" t="t" l="l"/>
            <a:pathLst>
              <a:path h="1505724" w="1505724">
                <a:moveTo>
                  <a:pt x="0" y="0"/>
                </a:moveTo>
                <a:lnTo>
                  <a:pt x="1505724" y="0"/>
                </a:lnTo>
                <a:lnTo>
                  <a:pt x="1505724" y="1505724"/>
                </a:lnTo>
                <a:lnTo>
                  <a:pt x="0" y="15057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6337903" y="489127"/>
            <a:ext cx="1505724" cy="1505724"/>
          </a:xfrm>
          <a:custGeom>
            <a:avLst/>
            <a:gdLst/>
            <a:ahLst/>
            <a:cxnLst/>
            <a:rect r="r" b="b" t="t" l="l"/>
            <a:pathLst>
              <a:path h="1505724" w="1505724">
                <a:moveTo>
                  <a:pt x="0" y="0"/>
                </a:moveTo>
                <a:lnTo>
                  <a:pt x="1505725" y="0"/>
                </a:lnTo>
                <a:lnTo>
                  <a:pt x="1505725" y="1505725"/>
                </a:lnTo>
                <a:lnTo>
                  <a:pt x="0" y="15057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6160637" y="9488447"/>
            <a:ext cx="6129148" cy="283210"/>
          </a:xfrm>
          <a:prstGeom prst="rect">
            <a:avLst/>
          </a:prstGeom>
        </p:spPr>
        <p:txBody>
          <a:bodyPr anchor="t" rtlCol="false" tIns="0" lIns="0" bIns="0" rIns="0">
            <a:spAutoFit/>
          </a:bodyPr>
          <a:lstStyle/>
          <a:p>
            <a:pPr algn="ctr">
              <a:lnSpc>
                <a:spcPts val="2239"/>
              </a:lnSpc>
            </a:pPr>
            <a:r>
              <a:rPr lang="en-US" sz="1599">
                <a:solidFill>
                  <a:srgbClr val="133E87">
                    <a:alpha val="50980"/>
                  </a:srgbClr>
                </a:solidFill>
                <a:latin typeface="Poppins"/>
                <a:ea typeface="Poppins"/>
                <a:cs typeface="Poppins"/>
                <a:sym typeface="Poppins"/>
              </a:rPr>
              <a:t>recursos-biblicos.com</a:t>
            </a:r>
          </a:p>
        </p:txBody>
      </p:sp>
    </p:spTree>
  </p:cSld>
  <p:clrMapOvr>
    <a:masterClrMapping/>
  </p:clrMapOvr>
  <p:transition spd="slow">
    <p:fade/>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33E87"/>
        </a:solidFill>
      </p:bgPr>
    </p:bg>
    <p:spTree>
      <p:nvGrpSpPr>
        <p:cNvPr id="1" name=""/>
        <p:cNvGrpSpPr/>
        <p:nvPr/>
      </p:nvGrpSpPr>
      <p:grpSpPr>
        <a:xfrm>
          <a:off x="0" y="0"/>
          <a:ext cx="0" cy="0"/>
          <a:chOff x="0" y="0"/>
          <a:chExt cx="0" cy="0"/>
        </a:xfrm>
      </p:grpSpPr>
      <p:sp>
        <p:nvSpPr>
          <p:cNvPr name="Freeform 2" id="2"/>
          <p:cNvSpPr/>
          <p:nvPr/>
        </p:nvSpPr>
        <p:spPr>
          <a:xfrm flipH="false" flipV="false" rot="0">
            <a:off x="-601104" y="5143500"/>
            <a:ext cx="5143500" cy="5143500"/>
          </a:xfrm>
          <a:custGeom>
            <a:avLst/>
            <a:gdLst/>
            <a:ahLst/>
            <a:cxnLst/>
            <a:rect r="r" b="b" t="t" l="l"/>
            <a:pathLst>
              <a:path h="5143500" w="5143500">
                <a:moveTo>
                  <a:pt x="0" y="0"/>
                </a:moveTo>
                <a:lnTo>
                  <a:pt x="5143500" y="0"/>
                </a:lnTo>
                <a:lnTo>
                  <a:pt x="5143500"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0">
            <a:off x="-601104" y="0"/>
            <a:ext cx="5082220" cy="5082220"/>
          </a:xfrm>
          <a:custGeom>
            <a:avLst/>
            <a:gdLst/>
            <a:ahLst/>
            <a:cxnLst/>
            <a:rect r="r" b="b" t="t" l="l"/>
            <a:pathLst>
              <a:path h="5082220" w="5082220">
                <a:moveTo>
                  <a:pt x="0" y="5082220"/>
                </a:moveTo>
                <a:lnTo>
                  <a:pt x="5082220" y="5082220"/>
                </a:lnTo>
                <a:lnTo>
                  <a:pt x="5082220" y="0"/>
                </a:lnTo>
                <a:lnTo>
                  <a:pt x="0" y="0"/>
                </a:lnTo>
                <a:lnTo>
                  <a:pt x="0" y="508222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3661123" y="5825587"/>
            <a:ext cx="2723209" cy="2740336"/>
          </a:xfrm>
          <a:custGeom>
            <a:avLst/>
            <a:gdLst/>
            <a:ahLst/>
            <a:cxnLst/>
            <a:rect r="r" b="b" t="t" l="l"/>
            <a:pathLst>
              <a:path h="2740336" w="2723209">
                <a:moveTo>
                  <a:pt x="0" y="0"/>
                </a:moveTo>
                <a:lnTo>
                  <a:pt x="2723209" y="0"/>
                </a:lnTo>
                <a:lnTo>
                  <a:pt x="2723209" y="2740337"/>
                </a:lnTo>
                <a:lnTo>
                  <a:pt x="0" y="27403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5157780" y="4361494"/>
            <a:ext cx="7972440" cy="1250952"/>
          </a:xfrm>
          <a:prstGeom prst="rect">
            <a:avLst/>
          </a:prstGeom>
        </p:spPr>
        <p:txBody>
          <a:bodyPr anchor="t" rtlCol="false" tIns="0" lIns="0" bIns="0" rIns="0">
            <a:spAutoFit/>
          </a:bodyPr>
          <a:lstStyle/>
          <a:p>
            <a:pPr algn="ctr">
              <a:lnSpc>
                <a:spcPts val="9799"/>
              </a:lnSpc>
            </a:pPr>
            <a:r>
              <a:rPr lang="en-US" sz="6999">
                <a:solidFill>
                  <a:srgbClr val="F3F3E0"/>
                </a:solidFill>
                <a:latin typeface="Poppins"/>
                <a:ea typeface="Poppins"/>
                <a:cs typeface="Poppins"/>
                <a:sym typeface="Poppins"/>
              </a:rPr>
              <a:t>Música Especial</a:t>
            </a:r>
          </a:p>
        </p:txBody>
      </p:sp>
      <p:sp>
        <p:nvSpPr>
          <p:cNvPr name="Freeform 6" id="6"/>
          <p:cNvSpPr/>
          <p:nvPr/>
        </p:nvSpPr>
        <p:spPr>
          <a:xfrm flipH="false" flipV="false" rot="0">
            <a:off x="13429682" y="1811658"/>
            <a:ext cx="2723209" cy="2740336"/>
          </a:xfrm>
          <a:custGeom>
            <a:avLst/>
            <a:gdLst/>
            <a:ahLst/>
            <a:cxnLst/>
            <a:rect r="r" b="b" t="t" l="l"/>
            <a:pathLst>
              <a:path h="2740336" w="2723209">
                <a:moveTo>
                  <a:pt x="0" y="0"/>
                </a:moveTo>
                <a:lnTo>
                  <a:pt x="2723210" y="0"/>
                </a:lnTo>
                <a:lnTo>
                  <a:pt x="2723210" y="2740336"/>
                </a:lnTo>
                <a:lnTo>
                  <a:pt x="0" y="27403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6160637" y="9488447"/>
            <a:ext cx="6129148" cy="283210"/>
          </a:xfrm>
          <a:prstGeom prst="rect">
            <a:avLst/>
          </a:prstGeom>
        </p:spPr>
        <p:txBody>
          <a:bodyPr anchor="t" rtlCol="false" tIns="0" lIns="0" bIns="0" rIns="0">
            <a:spAutoFit/>
          </a:bodyPr>
          <a:lstStyle/>
          <a:p>
            <a:pPr algn="ctr">
              <a:lnSpc>
                <a:spcPts val="2239"/>
              </a:lnSpc>
            </a:pPr>
            <a:r>
              <a:rPr lang="en-US" sz="1599">
                <a:solidFill>
                  <a:srgbClr val="F3F3E0">
                    <a:alpha val="50980"/>
                  </a:srgbClr>
                </a:solidFill>
                <a:latin typeface="Poppins"/>
                <a:ea typeface="Poppins"/>
                <a:cs typeface="Poppins"/>
                <a:sym typeface="Poppins"/>
              </a:rPr>
              <a:t>recursos-biblicos.com</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DAG-WDSuq3c</dc:identifier>
  <dcterms:modified xsi:type="dcterms:W3CDTF">2011-08-01T06:04:30Z</dcterms:modified>
  <cp:revision>1</cp:revision>
  <dc:title>Programa DIA PPT 17-01-26</dc:title>
</cp:coreProperties>
</file>