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Montserrat" panose="00000500000000000000" pitchFamily="2" charset="0"/>
      <p:regular r:id="rId15"/>
      <p:bold r:id="rId16"/>
      <p:italic r:id="rId17"/>
      <p:boldItalic r:id="rId18"/>
    </p:embeddedFont>
    <p:embeddedFont>
      <p:font typeface="Montserrat Bold" panose="00000800000000000000" pitchFamily="2" charset="0"/>
      <p:regular r:id="rId19"/>
      <p:bold r:id="rId20"/>
    </p:embeddedFont>
    <p:embeddedFont>
      <p:font typeface="Montserrat Light" panose="00000400000000000000" pitchFamily="2" charset="0"/>
      <p:regular r:id="rId21"/>
      <p:italic r:id="rId22"/>
    </p:embeddedFont>
    <p:embeddedFont>
      <p:font typeface="Oswald" pitchFamily="2" charset="0"/>
      <p:regular r:id="rId23"/>
      <p:bold r:id="rId24"/>
    </p:embeddedFont>
    <p:embeddedFont>
      <p:font typeface="Oswald Bold"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727622" y="338716"/>
            <a:ext cx="19743245" cy="9609568"/>
          </a:xfrm>
          <a:prstGeom prst="rect">
            <a:avLst/>
          </a:prstGeom>
          <a:solidFill>
            <a:srgbClr val="D9C1BB"/>
          </a:solidFill>
        </p:spPr>
        <p:txBody>
          <a:bodyPr/>
          <a:lstStyle/>
          <a:p>
            <a:endParaRPr lang="es-CO"/>
          </a:p>
        </p:txBody>
      </p:sp>
      <p:grpSp>
        <p:nvGrpSpPr>
          <p:cNvPr id="3" name="Group 3"/>
          <p:cNvGrpSpPr/>
          <p:nvPr/>
        </p:nvGrpSpPr>
        <p:grpSpPr>
          <a:xfrm>
            <a:off x="2099825" y="2750250"/>
            <a:ext cx="15073287" cy="4787029"/>
            <a:chOff x="0" y="0"/>
            <a:chExt cx="20097716" cy="6382705"/>
          </a:xfrm>
        </p:grpSpPr>
        <p:sp>
          <p:nvSpPr>
            <p:cNvPr id="4" name="TextBox 4"/>
            <p:cNvSpPr txBox="1"/>
            <p:nvPr/>
          </p:nvSpPr>
          <p:spPr>
            <a:xfrm>
              <a:off x="1216725" y="0"/>
              <a:ext cx="16351018" cy="698500"/>
            </a:xfrm>
            <a:prstGeom prst="rect">
              <a:avLst/>
            </a:prstGeom>
          </p:spPr>
          <p:txBody>
            <a:bodyPr lIns="0" tIns="0" rIns="0" bIns="0" rtlCol="0" anchor="t">
              <a:spAutoFit/>
            </a:bodyPr>
            <a:lstStyle/>
            <a:p>
              <a:pPr algn="ctr">
                <a:lnSpc>
                  <a:spcPts val="4194"/>
                </a:lnSpc>
              </a:pPr>
              <a:endParaRPr/>
            </a:p>
          </p:txBody>
        </p:sp>
        <p:sp>
          <p:nvSpPr>
            <p:cNvPr id="5" name="TextBox 5"/>
            <p:cNvSpPr txBox="1"/>
            <p:nvPr/>
          </p:nvSpPr>
          <p:spPr>
            <a:xfrm>
              <a:off x="0" y="2175723"/>
              <a:ext cx="20097716" cy="2043564"/>
            </a:xfrm>
            <a:prstGeom prst="rect">
              <a:avLst/>
            </a:prstGeom>
          </p:spPr>
          <p:txBody>
            <a:bodyPr lIns="0" tIns="0" rIns="0" bIns="0" rtlCol="0" anchor="t">
              <a:spAutoFit/>
            </a:bodyPr>
            <a:lstStyle/>
            <a:p>
              <a:pPr algn="ctr">
                <a:lnSpc>
                  <a:spcPts val="11448"/>
                </a:lnSpc>
              </a:pPr>
              <a:r>
                <a:rPr lang="en-US" sz="10800" b="1" spc="-108">
                  <a:solidFill>
                    <a:srgbClr val="FEFFF8"/>
                  </a:solidFill>
                  <a:latin typeface="Oswald Bold"/>
                  <a:ea typeface="Oswald Bold"/>
                  <a:cs typeface="Oswald Bold"/>
                  <a:sym typeface="Oswald Bold"/>
                </a:rPr>
                <a:t>«CANTANDO CON GRACIA »</a:t>
              </a:r>
            </a:p>
          </p:txBody>
        </p:sp>
        <p:sp>
          <p:nvSpPr>
            <p:cNvPr id="6" name="TextBox 6"/>
            <p:cNvSpPr txBox="1"/>
            <p:nvPr/>
          </p:nvSpPr>
          <p:spPr>
            <a:xfrm>
              <a:off x="1551263" y="5747832"/>
              <a:ext cx="15681942" cy="634873"/>
            </a:xfrm>
            <a:prstGeom prst="rect">
              <a:avLst/>
            </a:prstGeom>
          </p:spPr>
          <p:txBody>
            <a:bodyPr lIns="0" tIns="0" rIns="0" bIns="0" rtlCol="0" anchor="t">
              <a:spAutoFit/>
            </a:bodyPr>
            <a:lstStyle/>
            <a:p>
              <a:pPr algn="ctr">
                <a:lnSpc>
                  <a:spcPts val="4073"/>
                </a:lnSpc>
              </a:pPr>
              <a:r>
                <a:rPr lang="en-US" sz="2910" spc="145">
                  <a:solidFill>
                    <a:srgbClr val="FEFFF8"/>
                  </a:solidFill>
                  <a:latin typeface="Montserrat"/>
                  <a:ea typeface="Montserrat"/>
                  <a:cs typeface="Montserrat"/>
                  <a:sym typeface="Montserrat"/>
                </a:rPr>
                <a:t>Programa de Escuela Sabática</a:t>
              </a:r>
            </a:p>
          </p:txBody>
        </p:sp>
      </p:grpSp>
      <p:sp>
        <p:nvSpPr>
          <p:cNvPr id="7" name="TextBox 7"/>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FEFFF8"/>
                </a:solidFill>
                <a:latin typeface="Montserrat"/>
                <a:ea typeface="Montserrat"/>
                <a:cs typeface="Montserrat"/>
                <a:sym typeface="Montserrat"/>
              </a:rPr>
              <a:t>recursos-biblicos.com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495300" y="338716"/>
            <a:ext cx="10210092" cy="9609568"/>
          </a:xfrm>
          <a:prstGeom prst="rect">
            <a:avLst/>
          </a:prstGeom>
          <a:solidFill>
            <a:srgbClr val="D9C1BB"/>
          </a:solidFill>
        </p:spPr>
        <p:txBody>
          <a:bodyPr/>
          <a:lstStyle/>
          <a:p>
            <a:endParaRPr lang="es-CO"/>
          </a:p>
        </p:txBody>
      </p:sp>
      <p:sp>
        <p:nvSpPr>
          <p:cNvPr id="3" name="Freeform 3"/>
          <p:cNvSpPr/>
          <p:nvPr/>
        </p:nvSpPr>
        <p:spPr>
          <a:xfrm>
            <a:off x="11871089" y="1289920"/>
            <a:ext cx="4558803" cy="7202908"/>
          </a:xfrm>
          <a:custGeom>
            <a:avLst/>
            <a:gdLst/>
            <a:ahLst/>
            <a:cxnLst/>
            <a:rect l="l" t="t" r="r" b="b"/>
            <a:pathLst>
              <a:path w="4558803" h="7202908">
                <a:moveTo>
                  <a:pt x="0" y="0"/>
                </a:moveTo>
                <a:lnTo>
                  <a:pt x="4558803" y="0"/>
                </a:lnTo>
                <a:lnTo>
                  <a:pt x="4558803" y="7202908"/>
                </a:lnTo>
                <a:lnTo>
                  <a:pt x="0" y="7202908"/>
                </a:lnTo>
                <a:lnTo>
                  <a:pt x="0" y="0"/>
                </a:lnTo>
                <a:close/>
              </a:path>
            </a:pathLst>
          </a:custGeom>
          <a:blipFill>
            <a:blip r:embed="rId2"/>
            <a:stretch>
              <a:fillRect/>
            </a:stretch>
          </a:blipFill>
        </p:spPr>
        <p:txBody>
          <a:bodyPr/>
          <a:lstStyle/>
          <a:p>
            <a:endParaRPr lang="es-CO"/>
          </a:p>
        </p:txBody>
      </p:sp>
      <p:grpSp>
        <p:nvGrpSpPr>
          <p:cNvPr id="4" name="Group 4"/>
          <p:cNvGrpSpPr/>
          <p:nvPr/>
        </p:nvGrpSpPr>
        <p:grpSpPr>
          <a:xfrm>
            <a:off x="1028700" y="3025688"/>
            <a:ext cx="7645494" cy="4187682"/>
            <a:chOff x="0" y="0"/>
            <a:chExt cx="10193992" cy="5583576"/>
          </a:xfrm>
        </p:grpSpPr>
        <p:sp>
          <p:nvSpPr>
            <p:cNvPr id="5" name="TextBox 5"/>
            <p:cNvSpPr txBox="1"/>
            <p:nvPr/>
          </p:nvSpPr>
          <p:spPr>
            <a:xfrm>
              <a:off x="0" y="85725"/>
              <a:ext cx="10193992" cy="3287395"/>
            </a:xfrm>
            <a:prstGeom prst="rect">
              <a:avLst/>
            </a:prstGeom>
          </p:spPr>
          <p:txBody>
            <a:bodyPr lIns="0" tIns="0" rIns="0" bIns="0" rtlCol="0" anchor="t">
              <a:spAutoFit/>
            </a:bodyPr>
            <a:lstStyle/>
            <a:p>
              <a:pPr algn="l">
                <a:lnSpc>
                  <a:spcPts val="9570"/>
                </a:lnSpc>
              </a:pPr>
              <a:r>
                <a:rPr lang="en-US" sz="8700">
                  <a:solidFill>
                    <a:srgbClr val="FEFFF8"/>
                  </a:solidFill>
                  <a:latin typeface="Oswald"/>
                  <a:ea typeface="Oswald"/>
                  <a:cs typeface="Oswald"/>
                  <a:sym typeface="Oswald"/>
                </a:rPr>
                <a:t>NUEVO HORIZONTE</a:t>
              </a:r>
            </a:p>
          </p:txBody>
        </p:sp>
        <p:sp>
          <p:nvSpPr>
            <p:cNvPr id="6" name="TextBox 6"/>
            <p:cNvSpPr txBox="1"/>
            <p:nvPr/>
          </p:nvSpPr>
          <p:spPr>
            <a:xfrm>
              <a:off x="0" y="3839136"/>
              <a:ext cx="9250345" cy="724747"/>
            </a:xfrm>
            <a:prstGeom prst="rect">
              <a:avLst/>
            </a:prstGeom>
          </p:spPr>
          <p:txBody>
            <a:bodyPr lIns="0" tIns="0" rIns="0" bIns="0" rtlCol="0" anchor="t">
              <a:spAutoFit/>
            </a:bodyPr>
            <a:lstStyle/>
            <a:p>
              <a:pPr algn="l">
                <a:lnSpc>
                  <a:spcPts val="4180"/>
                </a:lnSpc>
              </a:pPr>
              <a:r>
                <a:rPr lang="en-US" sz="3800" spc="190">
                  <a:solidFill>
                    <a:srgbClr val="52584D"/>
                  </a:solidFill>
                  <a:latin typeface="Oswald"/>
                  <a:ea typeface="Oswald"/>
                  <a:cs typeface="Oswald"/>
                  <a:sym typeface="Oswald"/>
                </a:rPr>
                <a:t>¡NO TE AVERGÜENCES!</a:t>
              </a:r>
            </a:p>
          </p:txBody>
        </p:sp>
        <p:sp>
          <p:nvSpPr>
            <p:cNvPr id="7" name="TextBox 7"/>
            <p:cNvSpPr txBox="1"/>
            <p:nvPr/>
          </p:nvSpPr>
          <p:spPr>
            <a:xfrm>
              <a:off x="0" y="5165746"/>
              <a:ext cx="8598928" cy="417830"/>
            </a:xfrm>
            <a:prstGeom prst="rect">
              <a:avLst/>
            </a:prstGeom>
          </p:spPr>
          <p:txBody>
            <a:bodyPr lIns="0" tIns="0" rIns="0" bIns="0" rtlCol="0" anchor="t">
              <a:spAutoFit/>
            </a:bodyPr>
            <a:lstStyle/>
            <a:p>
              <a:pPr algn="l">
                <a:lnSpc>
                  <a:spcPts val="2677"/>
                </a:lnSpc>
              </a:pPr>
              <a:endParaRPr/>
            </a:p>
          </p:txBody>
        </p:sp>
      </p:grpSp>
      <p:sp>
        <p:nvSpPr>
          <p:cNvPr id="8" name="TextBox 8"/>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FEFFF8"/>
                </a:solidFill>
                <a:latin typeface="Montserrat"/>
                <a:ea typeface="Montserrat"/>
                <a:cs typeface="Montserrat"/>
                <a:sym typeface="Montserrat"/>
              </a:rPr>
              <a:t>recursos-biblicos.com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1028700" y="9842500"/>
            <a:ext cx="7797800" cy="584200"/>
          </a:xfrm>
          <a:prstGeom prst="rect">
            <a:avLst/>
          </a:prstGeom>
          <a:solidFill>
            <a:srgbClr val="D9C1BB"/>
          </a:solidFill>
        </p:spPr>
        <p:txBody>
          <a:bodyPr/>
          <a:lstStyle/>
          <a:p>
            <a:endParaRPr lang="es-CO"/>
          </a:p>
        </p:txBody>
      </p:sp>
      <p:sp>
        <p:nvSpPr>
          <p:cNvPr id="3" name="AutoShape 3"/>
          <p:cNvSpPr/>
          <p:nvPr/>
        </p:nvSpPr>
        <p:spPr>
          <a:xfrm>
            <a:off x="-990600" y="-794343"/>
            <a:ext cx="20916900" cy="4114800"/>
          </a:xfrm>
          <a:prstGeom prst="rect">
            <a:avLst/>
          </a:prstGeom>
          <a:solidFill>
            <a:srgbClr val="D9C1BB"/>
          </a:solidFill>
        </p:spPr>
        <p:txBody>
          <a:bodyPr/>
          <a:lstStyle/>
          <a:p>
            <a:endParaRPr lang="es-CO"/>
          </a:p>
        </p:txBody>
      </p:sp>
      <p:sp>
        <p:nvSpPr>
          <p:cNvPr id="4" name="Freeform 4"/>
          <p:cNvSpPr/>
          <p:nvPr/>
        </p:nvSpPr>
        <p:spPr>
          <a:xfrm>
            <a:off x="1028700" y="1028700"/>
            <a:ext cx="7801572" cy="4583515"/>
          </a:xfrm>
          <a:custGeom>
            <a:avLst/>
            <a:gdLst/>
            <a:ahLst/>
            <a:cxnLst/>
            <a:rect l="l" t="t" r="r" b="b"/>
            <a:pathLst>
              <a:path w="7801572" h="4583515">
                <a:moveTo>
                  <a:pt x="0" y="0"/>
                </a:moveTo>
                <a:lnTo>
                  <a:pt x="7801572" y="0"/>
                </a:lnTo>
                <a:lnTo>
                  <a:pt x="7801572" y="4583515"/>
                </a:lnTo>
                <a:lnTo>
                  <a:pt x="0" y="4583515"/>
                </a:lnTo>
                <a:lnTo>
                  <a:pt x="0" y="0"/>
                </a:lnTo>
                <a:close/>
              </a:path>
            </a:pathLst>
          </a:custGeom>
          <a:blipFill>
            <a:blip r:embed="rId2"/>
            <a:stretch>
              <a:fillRect t="-6788" b="-6788"/>
            </a:stretch>
          </a:blipFill>
        </p:spPr>
        <p:txBody>
          <a:bodyPr/>
          <a:lstStyle/>
          <a:p>
            <a:endParaRPr lang="es-CO"/>
          </a:p>
        </p:txBody>
      </p:sp>
      <p:sp>
        <p:nvSpPr>
          <p:cNvPr id="5" name="AutoShape 5"/>
          <p:cNvSpPr/>
          <p:nvPr/>
        </p:nvSpPr>
        <p:spPr>
          <a:xfrm>
            <a:off x="9461500" y="9842500"/>
            <a:ext cx="7797800" cy="889000"/>
          </a:xfrm>
          <a:prstGeom prst="rect">
            <a:avLst/>
          </a:prstGeom>
          <a:solidFill>
            <a:srgbClr val="D9C1BB"/>
          </a:solidFill>
        </p:spPr>
        <p:txBody>
          <a:bodyPr/>
          <a:lstStyle/>
          <a:p>
            <a:endParaRPr lang="es-CO"/>
          </a:p>
        </p:txBody>
      </p:sp>
      <p:sp>
        <p:nvSpPr>
          <p:cNvPr id="6" name="Freeform 6"/>
          <p:cNvSpPr/>
          <p:nvPr/>
        </p:nvSpPr>
        <p:spPr>
          <a:xfrm>
            <a:off x="9457728" y="1028700"/>
            <a:ext cx="7801572" cy="4583515"/>
          </a:xfrm>
          <a:custGeom>
            <a:avLst/>
            <a:gdLst/>
            <a:ahLst/>
            <a:cxnLst/>
            <a:rect l="l" t="t" r="r" b="b"/>
            <a:pathLst>
              <a:path w="7801572" h="4583515">
                <a:moveTo>
                  <a:pt x="0" y="0"/>
                </a:moveTo>
                <a:lnTo>
                  <a:pt x="7801572" y="0"/>
                </a:lnTo>
                <a:lnTo>
                  <a:pt x="7801572" y="4583515"/>
                </a:lnTo>
                <a:lnTo>
                  <a:pt x="0" y="4583515"/>
                </a:lnTo>
                <a:lnTo>
                  <a:pt x="0" y="0"/>
                </a:lnTo>
                <a:close/>
              </a:path>
            </a:pathLst>
          </a:custGeom>
          <a:blipFill>
            <a:blip r:embed="rId3"/>
            <a:stretch>
              <a:fillRect l="-1128" r="-1128"/>
            </a:stretch>
          </a:blipFill>
        </p:spPr>
        <p:txBody>
          <a:bodyPr/>
          <a:lstStyle/>
          <a:p>
            <a:endParaRPr lang="es-CO"/>
          </a:p>
        </p:txBody>
      </p:sp>
      <p:sp>
        <p:nvSpPr>
          <p:cNvPr id="7" name="TextBox 7"/>
          <p:cNvSpPr txBox="1"/>
          <p:nvPr/>
        </p:nvSpPr>
        <p:spPr>
          <a:xfrm>
            <a:off x="1032069" y="6724267"/>
            <a:ext cx="7801359" cy="534035"/>
          </a:xfrm>
          <a:prstGeom prst="rect">
            <a:avLst/>
          </a:prstGeom>
        </p:spPr>
        <p:txBody>
          <a:bodyPr lIns="0" tIns="0" rIns="0" bIns="0" rtlCol="0" anchor="t">
            <a:spAutoFit/>
          </a:bodyPr>
          <a:lstStyle/>
          <a:p>
            <a:pPr algn="ctr">
              <a:lnSpc>
                <a:spcPts val="4180"/>
              </a:lnSpc>
            </a:pPr>
            <a:r>
              <a:rPr lang="en-US" sz="3800" spc="190">
                <a:solidFill>
                  <a:srgbClr val="52584D"/>
                </a:solidFill>
                <a:latin typeface="Oswald"/>
                <a:ea typeface="Oswald"/>
                <a:cs typeface="Oswald"/>
                <a:sym typeface="Oswald"/>
              </a:rPr>
              <a:t>INFORME SECRETARIAL</a:t>
            </a:r>
          </a:p>
        </p:txBody>
      </p:sp>
      <p:grpSp>
        <p:nvGrpSpPr>
          <p:cNvPr id="8" name="Group 8"/>
          <p:cNvGrpSpPr/>
          <p:nvPr/>
        </p:nvGrpSpPr>
        <p:grpSpPr>
          <a:xfrm>
            <a:off x="9454573" y="6908036"/>
            <a:ext cx="7801359" cy="1573788"/>
            <a:chOff x="0" y="0"/>
            <a:chExt cx="10401812" cy="2098384"/>
          </a:xfrm>
        </p:grpSpPr>
        <p:sp>
          <p:nvSpPr>
            <p:cNvPr id="9" name="TextBox 9"/>
            <p:cNvSpPr txBox="1"/>
            <p:nvPr/>
          </p:nvSpPr>
          <p:spPr>
            <a:xfrm>
              <a:off x="0" y="38100"/>
              <a:ext cx="10401812" cy="724747"/>
            </a:xfrm>
            <a:prstGeom prst="rect">
              <a:avLst/>
            </a:prstGeom>
          </p:spPr>
          <p:txBody>
            <a:bodyPr lIns="0" tIns="0" rIns="0" bIns="0" rtlCol="0" anchor="t">
              <a:spAutoFit/>
            </a:bodyPr>
            <a:lstStyle/>
            <a:p>
              <a:pPr algn="ctr">
                <a:lnSpc>
                  <a:spcPts val="4180"/>
                </a:lnSpc>
              </a:pPr>
              <a:r>
                <a:rPr lang="en-US" sz="3800" spc="190">
                  <a:solidFill>
                    <a:srgbClr val="52584D"/>
                  </a:solidFill>
                  <a:latin typeface="Oswald"/>
                  <a:ea typeface="Oswald"/>
                  <a:cs typeface="Oswald"/>
                  <a:sym typeface="Oswald"/>
                </a:rPr>
                <a:t>TIEMPO DE LA LECCION</a:t>
              </a:r>
            </a:p>
          </p:txBody>
        </p:sp>
        <p:sp>
          <p:nvSpPr>
            <p:cNvPr id="10" name="TextBox 10"/>
            <p:cNvSpPr txBox="1"/>
            <p:nvPr/>
          </p:nvSpPr>
          <p:spPr>
            <a:xfrm>
              <a:off x="1202009" y="1281815"/>
              <a:ext cx="7997795" cy="708619"/>
            </a:xfrm>
            <a:prstGeom prst="rect">
              <a:avLst/>
            </a:prstGeom>
          </p:spPr>
          <p:txBody>
            <a:bodyPr lIns="0" tIns="0" rIns="0" bIns="0" rtlCol="0" anchor="t">
              <a:spAutoFit/>
            </a:bodyPr>
            <a:lstStyle/>
            <a:p>
              <a:pPr algn="ctr">
                <a:lnSpc>
                  <a:spcPts val="4437"/>
                </a:lnSpc>
              </a:pPr>
              <a:r>
                <a:rPr lang="en-US" sz="3169">
                  <a:solidFill>
                    <a:srgbClr val="D9C1BB"/>
                  </a:solidFill>
                  <a:latin typeface="Montserrat Light"/>
                  <a:ea typeface="Montserrat Light"/>
                  <a:cs typeface="Montserrat Light"/>
                  <a:sym typeface="Montserrat Light"/>
                </a:rPr>
                <a:t>Vivir Con Cristo</a:t>
              </a:r>
            </a:p>
          </p:txBody>
        </p:sp>
      </p:grpSp>
      <p:sp>
        <p:nvSpPr>
          <p:cNvPr id="11" name="TextBox 11"/>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
        <p:cNvGrpSpPr/>
        <p:nvPr/>
      </p:nvGrpSpPr>
      <p:grpSpPr>
        <a:xfrm>
          <a:off x="0" y="0"/>
          <a:ext cx="0" cy="0"/>
          <a:chOff x="0" y="0"/>
          <a:chExt cx="0" cy="0"/>
        </a:xfrm>
      </p:grpSpPr>
      <p:sp>
        <p:nvSpPr>
          <p:cNvPr id="2" name="AutoShape 2"/>
          <p:cNvSpPr/>
          <p:nvPr/>
        </p:nvSpPr>
        <p:spPr>
          <a:xfrm>
            <a:off x="-727622" y="338716"/>
            <a:ext cx="19743245" cy="9609568"/>
          </a:xfrm>
          <a:prstGeom prst="rect">
            <a:avLst/>
          </a:prstGeom>
          <a:solidFill>
            <a:srgbClr val="FEFFF8"/>
          </a:solidFill>
        </p:spPr>
        <p:txBody>
          <a:bodyPr/>
          <a:lstStyle/>
          <a:p>
            <a:endParaRPr lang="es-CO"/>
          </a:p>
        </p:txBody>
      </p:sp>
      <p:sp>
        <p:nvSpPr>
          <p:cNvPr id="3" name="TextBox 3"/>
          <p:cNvSpPr txBox="1"/>
          <p:nvPr/>
        </p:nvSpPr>
        <p:spPr>
          <a:xfrm>
            <a:off x="2046149" y="859067"/>
            <a:ext cx="14195702" cy="8229600"/>
          </a:xfrm>
          <a:prstGeom prst="rect">
            <a:avLst/>
          </a:prstGeom>
        </p:spPr>
        <p:txBody>
          <a:bodyPr lIns="0" tIns="0" rIns="0" bIns="0" rtlCol="0" anchor="t">
            <a:spAutoFit/>
          </a:bodyPr>
          <a:lstStyle/>
          <a:p>
            <a:pPr algn="l">
              <a:lnSpc>
                <a:spcPts val="4104"/>
              </a:lnSpc>
            </a:pPr>
            <a:r>
              <a:rPr lang="en-US" sz="3420" spc="68">
                <a:solidFill>
                  <a:srgbClr val="D87B63"/>
                </a:solidFill>
                <a:latin typeface="Montserrat"/>
                <a:ea typeface="Montserrat"/>
                <a:cs typeface="Montserrat"/>
                <a:sym typeface="Montserrat"/>
              </a:rPr>
              <a:t>Pablo no cantaba porque todo estaba bien. Cantaba porque conocía a un Dios que es bueno en todo momento. Ya fuera en una cárcel oscura, en una carta pastoral, o mientras explicaba profundas verdades teológicas, Pablo encontraba razones para alabar. Para él, la alabanza no era un acto aislado, sino una expresión natural de una vida llena del Espíritu, de la Palabra y del evangelio. </a:t>
            </a:r>
          </a:p>
          <a:p>
            <a:pPr algn="l">
              <a:lnSpc>
                <a:spcPts val="4104"/>
              </a:lnSpc>
            </a:pPr>
            <a:endParaRPr lang="en-US" sz="3420" spc="68">
              <a:solidFill>
                <a:srgbClr val="D87B63"/>
              </a:solidFill>
              <a:latin typeface="Montserrat"/>
              <a:ea typeface="Montserrat"/>
              <a:cs typeface="Montserrat"/>
              <a:sym typeface="Montserrat"/>
            </a:endParaRPr>
          </a:p>
          <a:p>
            <a:pPr algn="l">
              <a:lnSpc>
                <a:spcPts val="4104"/>
              </a:lnSpc>
            </a:pPr>
            <a:r>
              <a:rPr lang="en-US" sz="3420" spc="68">
                <a:solidFill>
                  <a:srgbClr val="D87B63"/>
                </a:solidFill>
                <a:latin typeface="Montserrat"/>
                <a:ea typeface="Montserrat"/>
                <a:cs typeface="Montserrat"/>
                <a:sym typeface="Montserrat"/>
              </a:rPr>
              <a:t>Hoy, tú y yo también podemos hacer lo mismo. No necesitamos un escenario, ni una gran voz, ni un día perfecto. Solo necesitamos recordar quién es Dios, lo que ha hecho, y lo que ha prometido. Cuando eso vive en el corazón, el canto nace por sí solo. No permitas que se apague tu alabanza. Intégrala a tu día, como lo hacía Pablo. En lo secreto, en lo público, en la alegría y en la prueba. Que tu vida sea un himno vivo al Dios que merece toda gloria.</a:t>
            </a:r>
          </a:p>
        </p:txBody>
      </p:sp>
      <p:sp>
        <p:nvSpPr>
          <p:cNvPr id="4" name="TextBox 4"/>
          <p:cNvSpPr txBox="1"/>
          <p:nvPr/>
        </p:nvSpPr>
        <p:spPr>
          <a:xfrm>
            <a:off x="864454" y="9248775"/>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
        <p:cNvGrpSpPr/>
        <p:nvPr/>
      </p:nvGrpSpPr>
      <p:grpSpPr>
        <a:xfrm>
          <a:off x="0" y="0"/>
          <a:ext cx="0" cy="0"/>
          <a:chOff x="0" y="0"/>
          <a:chExt cx="0" cy="0"/>
        </a:xfrm>
      </p:grpSpPr>
      <p:sp>
        <p:nvSpPr>
          <p:cNvPr id="2" name="AutoShape 2"/>
          <p:cNvSpPr/>
          <p:nvPr/>
        </p:nvSpPr>
        <p:spPr>
          <a:xfrm>
            <a:off x="-608892" y="338716"/>
            <a:ext cx="9448092" cy="9609568"/>
          </a:xfrm>
          <a:prstGeom prst="rect">
            <a:avLst/>
          </a:prstGeom>
          <a:solidFill>
            <a:srgbClr val="FEFFF8"/>
          </a:solidFill>
        </p:spPr>
        <p:txBody>
          <a:bodyPr/>
          <a:lstStyle/>
          <a:p>
            <a:endParaRPr lang="es-CO"/>
          </a:p>
        </p:txBody>
      </p:sp>
      <p:sp>
        <p:nvSpPr>
          <p:cNvPr id="3" name="TextBox 3"/>
          <p:cNvSpPr txBox="1"/>
          <p:nvPr/>
        </p:nvSpPr>
        <p:spPr>
          <a:xfrm>
            <a:off x="1028700" y="3603988"/>
            <a:ext cx="6552350" cy="2333625"/>
          </a:xfrm>
          <a:prstGeom prst="rect">
            <a:avLst/>
          </a:prstGeom>
        </p:spPr>
        <p:txBody>
          <a:bodyPr lIns="0" tIns="0" rIns="0" bIns="0" rtlCol="0" anchor="t">
            <a:spAutoFit/>
          </a:bodyPr>
          <a:lstStyle/>
          <a:p>
            <a:pPr algn="l">
              <a:lnSpc>
                <a:spcPts val="9075"/>
              </a:lnSpc>
            </a:pPr>
            <a:r>
              <a:rPr lang="en-US" sz="8250">
                <a:solidFill>
                  <a:srgbClr val="D9C1BB"/>
                </a:solidFill>
                <a:latin typeface="Oswald"/>
                <a:ea typeface="Oswald"/>
                <a:cs typeface="Oswald"/>
                <a:sym typeface="Oswald"/>
              </a:rPr>
              <a:t>HIMNO Y ORACION FINAL</a:t>
            </a:r>
          </a:p>
        </p:txBody>
      </p:sp>
      <p:sp>
        <p:nvSpPr>
          <p:cNvPr id="4" name="TextBox 4"/>
          <p:cNvSpPr txBox="1"/>
          <p:nvPr/>
        </p:nvSpPr>
        <p:spPr>
          <a:xfrm>
            <a:off x="11425390" y="4296514"/>
            <a:ext cx="5396161" cy="786647"/>
          </a:xfrm>
          <a:prstGeom prst="rect">
            <a:avLst/>
          </a:prstGeom>
        </p:spPr>
        <p:txBody>
          <a:bodyPr lIns="0" tIns="0" rIns="0" bIns="0" rtlCol="0" anchor="t">
            <a:spAutoFit/>
          </a:bodyPr>
          <a:lstStyle/>
          <a:p>
            <a:pPr algn="l">
              <a:lnSpc>
                <a:spcPts val="6516"/>
              </a:lnSpc>
            </a:pPr>
            <a:r>
              <a:rPr lang="en-US" sz="4654">
                <a:solidFill>
                  <a:srgbClr val="52584D"/>
                </a:solidFill>
                <a:latin typeface="Montserrat Light"/>
                <a:ea typeface="Montserrat Light"/>
                <a:cs typeface="Montserrat Light"/>
                <a:sym typeface="Montserrat Light"/>
              </a:rPr>
              <a:t># 141, Alabadle</a:t>
            </a:r>
          </a:p>
        </p:txBody>
      </p:sp>
      <p:sp>
        <p:nvSpPr>
          <p:cNvPr id="5" name="Freeform 5"/>
          <p:cNvSpPr/>
          <p:nvPr/>
        </p:nvSpPr>
        <p:spPr>
          <a:xfrm>
            <a:off x="9773375" y="4219167"/>
            <a:ext cx="672730" cy="1027068"/>
          </a:xfrm>
          <a:custGeom>
            <a:avLst/>
            <a:gdLst/>
            <a:ahLst/>
            <a:cxnLst/>
            <a:rect l="l" t="t" r="r" b="b"/>
            <a:pathLst>
              <a:path w="672730" h="1027068">
                <a:moveTo>
                  <a:pt x="0" y="0"/>
                </a:moveTo>
                <a:lnTo>
                  <a:pt x="672729" y="0"/>
                </a:lnTo>
                <a:lnTo>
                  <a:pt x="672729" y="1027068"/>
                </a:lnTo>
                <a:lnTo>
                  <a:pt x="0" y="1027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O"/>
          </a:p>
        </p:txBody>
      </p:sp>
      <p:sp>
        <p:nvSpPr>
          <p:cNvPr id="6" name="TextBox 6"/>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
        <p:cNvGrpSpPr/>
        <p:nvPr/>
      </p:nvGrpSpPr>
      <p:grpSpPr>
        <a:xfrm>
          <a:off x="0" y="0"/>
          <a:ext cx="0" cy="0"/>
          <a:chOff x="0" y="0"/>
          <a:chExt cx="0" cy="0"/>
        </a:xfrm>
      </p:grpSpPr>
      <p:sp>
        <p:nvSpPr>
          <p:cNvPr id="2" name="AutoShape 2"/>
          <p:cNvSpPr/>
          <p:nvPr/>
        </p:nvSpPr>
        <p:spPr>
          <a:xfrm>
            <a:off x="-727622" y="338716"/>
            <a:ext cx="12686592" cy="9609568"/>
          </a:xfrm>
          <a:prstGeom prst="rect">
            <a:avLst/>
          </a:prstGeom>
          <a:solidFill>
            <a:srgbClr val="FEFFF8"/>
          </a:solidFill>
        </p:spPr>
        <p:txBody>
          <a:bodyPr/>
          <a:lstStyle/>
          <a:p>
            <a:endParaRPr lang="es-CO"/>
          </a:p>
        </p:txBody>
      </p:sp>
      <p:sp>
        <p:nvSpPr>
          <p:cNvPr id="3" name="Freeform 3"/>
          <p:cNvSpPr/>
          <p:nvPr/>
        </p:nvSpPr>
        <p:spPr>
          <a:xfrm>
            <a:off x="12325441" y="-570566"/>
            <a:ext cx="6538861" cy="11428131"/>
          </a:xfrm>
          <a:custGeom>
            <a:avLst/>
            <a:gdLst/>
            <a:ahLst/>
            <a:cxnLst/>
            <a:rect l="l" t="t" r="r" b="b"/>
            <a:pathLst>
              <a:path w="6538861" h="11428131">
                <a:moveTo>
                  <a:pt x="0" y="0"/>
                </a:moveTo>
                <a:lnTo>
                  <a:pt x="6538862" y="0"/>
                </a:lnTo>
                <a:lnTo>
                  <a:pt x="6538862" y="11428132"/>
                </a:lnTo>
                <a:lnTo>
                  <a:pt x="0" y="11428132"/>
                </a:lnTo>
                <a:lnTo>
                  <a:pt x="0" y="0"/>
                </a:lnTo>
                <a:close/>
              </a:path>
            </a:pathLst>
          </a:custGeom>
          <a:blipFill>
            <a:blip r:embed="rId2"/>
            <a:stretch>
              <a:fillRect l="-73387" r="-147028"/>
            </a:stretch>
          </a:blipFill>
        </p:spPr>
        <p:txBody>
          <a:bodyPr/>
          <a:lstStyle/>
          <a:p>
            <a:endParaRPr lang="es-CO"/>
          </a:p>
        </p:txBody>
      </p:sp>
      <p:sp>
        <p:nvSpPr>
          <p:cNvPr id="4" name="TextBox 4"/>
          <p:cNvSpPr txBox="1"/>
          <p:nvPr/>
        </p:nvSpPr>
        <p:spPr>
          <a:xfrm>
            <a:off x="864454" y="1076325"/>
            <a:ext cx="10580841" cy="784224"/>
          </a:xfrm>
          <a:prstGeom prst="rect">
            <a:avLst/>
          </a:prstGeom>
        </p:spPr>
        <p:txBody>
          <a:bodyPr lIns="0" tIns="0" rIns="0" bIns="0" rtlCol="0" anchor="t">
            <a:spAutoFit/>
          </a:bodyPr>
          <a:lstStyle/>
          <a:p>
            <a:pPr algn="l">
              <a:lnSpc>
                <a:spcPts val="6049"/>
              </a:lnSpc>
            </a:pPr>
            <a:r>
              <a:rPr lang="en-US" sz="5499">
                <a:solidFill>
                  <a:srgbClr val="AF3E21"/>
                </a:solidFill>
                <a:latin typeface="Oswald"/>
                <a:ea typeface="Oswald"/>
                <a:cs typeface="Oswald"/>
                <a:sym typeface="Oswald"/>
              </a:rPr>
              <a:t>INTRODUCCION</a:t>
            </a:r>
          </a:p>
        </p:txBody>
      </p:sp>
      <p:sp>
        <p:nvSpPr>
          <p:cNvPr id="5" name="TextBox 5"/>
          <p:cNvSpPr txBox="1"/>
          <p:nvPr/>
        </p:nvSpPr>
        <p:spPr>
          <a:xfrm>
            <a:off x="864454" y="2470607"/>
            <a:ext cx="10361766" cy="5721995"/>
          </a:xfrm>
          <a:prstGeom prst="rect">
            <a:avLst/>
          </a:prstGeom>
        </p:spPr>
        <p:txBody>
          <a:bodyPr lIns="0" tIns="0" rIns="0" bIns="0" rtlCol="0" anchor="t">
            <a:spAutoFit/>
          </a:bodyPr>
          <a:lstStyle/>
          <a:p>
            <a:pPr algn="l">
              <a:lnSpc>
                <a:spcPts val="4108"/>
              </a:lnSpc>
            </a:pPr>
            <a:r>
              <a:rPr lang="en-US" sz="2934">
                <a:solidFill>
                  <a:srgbClr val="D87B63"/>
                </a:solidFill>
                <a:latin typeface="Montserrat Light"/>
                <a:ea typeface="Montserrat Light"/>
                <a:cs typeface="Montserrat Light"/>
                <a:sym typeface="Montserrat Light"/>
              </a:rPr>
              <a:t>Las experiencias de Pablo con la música son muy singulares, pero a la vez nos muestran el valor de la alabanza en su experiencia espiritual. No son escasos los cantos, y las invitaciones a alabar incluso en medio de su correspondencia escrita. Imagina si era valiosa la alabanza para él que cantaba hasta escribiendo sus cartas y hablando de teología. ¿No será que esa era la clave para mantenerse gozoso incluso en medio de tantos momentos difíciles? En esta mañana miraremos las experiencias de alabanza de la vida de Pablo, así como sus recomendaciones al respecto.</a:t>
            </a:r>
          </a:p>
        </p:txBody>
      </p:sp>
      <p:sp>
        <p:nvSpPr>
          <p:cNvPr id="6" name="TextBox 6"/>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3419829" y="338716"/>
            <a:ext cx="11448342" cy="9609568"/>
          </a:xfrm>
          <a:prstGeom prst="rect">
            <a:avLst/>
          </a:prstGeom>
          <a:solidFill>
            <a:srgbClr val="D9C1BB"/>
          </a:solidFill>
        </p:spPr>
        <p:txBody>
          <a:bodyPr/>
          <a:lstStyle/>
          <a:p>
            <a:endParaRPr lang="es-CO"/>
          </a:p>
        </p:txBody>
      </p:sp>
      <p:sp>
        <p:nvSpPr>
          <p:cNvPr id="3" name="TextBox 3"/>
          <p:cNvSpPr txBox="1"/>
          <p:nvPr/>
        </p:nvSpPr>
        <p:spPr>
          <a:xfrm>
            <a:off x="4478224" y="2921476"/>
            <a:ext cx="9331553" cy="4377373"/>
          </a:xfrm>
          <a:prstGeom prst="rect">
            <a:avLst/>
          </a:prstGeom>
        </p:spPr>
        <p:txBody>
          <a:bodyPr lIns="0" tIns="0" rIns="0" bIns="0" rtlCol="0" anchor="t">
            <a:spAutoFit/>
          </a:bodyPr>
          <a:lstStyle/>
          <a:p>
            <a:pPr algn="l">
              <a:lnSpc>
                <a:spcPts val="4952"/>
              </a:lnSpc>
            </a:pPr>
            <a:r>
              <a:rPr lang="en-US" sz="3537">
                <a:solidFill>
                  <a:srgbClr val="52584D"/>
                </a:solidFill>
                <a:latin typeface="Montserrat Light"/>
                <a:ea typeface="Montserrat Light"/>
                <a:cs typeface="Montserrat Light"/>
                <a:sym typeface="Montserrat Light"/>
              </a:rPr>
              <a:t>A medianoche, después de ser azotados y encarcelados injustamente, Pablo y Silas oraban y cantaban himnos a Dios. No esperaron estar libres para alabar; lo hicieron en medio del dolor, y las cadenas se rompieron. La alabanza no es solo gratitud: es una </a:t>
            </a:r>
            <a:r>
              <a:rPr lang="en-US" sz="3537" b="1">
                <a:solidFill>
                  <a:srgbClr val="52584D"/>
                </a:solidFill>
                <a:latin typeface="Montserrat Bold"/>
                <a:ea typeface="Montserrat Bold"/>
                <a:cs typeface="Montserrat Bold"/>
                <a:sym typeface="Montserrat Bold"/>
              </a:rPr>
              <a:t>declaración de fe.</a:t>
            </a:r>
          </a:p>
        </p:txBody>
      </p:sp>
      <p:sp>
        <p:nvSpPr>
          <p:cNvPr id="4" name="TextBox 4"/>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Freeform 2"/>
          <p:cNvSpPr/>
          <p:nvPr/>
        </p:nvSpPr>
        <p:spPr>
          <a:xfrm>
            <a:off x="777797" y="338958"/>
            <a:ext cx="6382047" cy="9609083"/>
          </a:xfrm>
          <a:custGeom>
            <a:avLst/>
            <a:gdLst/>
            <a:ahLst/>
            <a:cxnLst/>
            <a:rect l="l" t="t" r="r" b="b"/>
            <a:pathLst>
              <a:path w="6382047" h="9609083">
                <a:moveTo>
                  <a:pt x="0" y="0"/>
                </a:moveTo>
                <a:lnTo>
                  <a:pt x="6382046" y="0"/>
                </a:lnTo>
                <a:lnTo>
                  <a:pt x="6382046" y="9609084"/>
                </a:lnTo>
                <a:lnTo>
                  <a:pt x="0" y="9609084"/>
                </a:lnTo>
                <a:lnTo>
                  <a:pt x="0" y="0"/>
                </a:lnTo>
                <a:close/>
              </a:path>
            </a:pathLst>
          </a:custGeom>
          <a:blipFill>
            <a:blip r:embed="rId2"/>
            <a:stretch>
              <a:fillRect l="-50254" r="-50254"/>
            </a:stretch>
          </a:blipFill>
        </p:spPr>
        <p:txBody>
          <a:bodyPr/>
          <a:lstStyle/>
          <a:p>
            <a:endParaRPr lang="es-CO"/>
          </a:p>
        </p:txBody>
      </p:sp>
      <p:sp>
        <p:nvSpPr>
          <p:cNvPr id="3" name="AutoShape 3"/>
          <p:cNvSpPr/>
          <p:nvPr/>
        </p:nvSpPr>
        <p:spPr>
          <a:xfrm>
            <a:off x="-727622" y="338716"/>
            <a:ext cx="1176409" cy="9609568"/>
          </a:xfrm>
          <a:prstGeom prst="rect">
            <a:avLst/>
          </a:prstGeom>
          <a:solidFill>
            <a:srgbClr val="D9C1BB"/>
          </a:solidFill>
        </p:spPr>
        <p:txBody>
          <a:bodyPr/>
          <a:lstStyle/>
          <a:p>
            <a:endParaRPr lang="es-CO"/>
          </a:p>
        </p:txBody>
      </p:sp>
      <p:sp>
        <p:nvSpPr>
          <p:cNvPr id="4" name="TextBox 4"/>
          <p:cNvSpPr txBox="1"/>
          <p:nvPr/>
        </p:nvSpPr>
        <p:spPr>
          <a:xfrm>
            <a:off x="7938893" y="1114425"/>
            <a:ext cx="9320407" cy="1285875"/>
          </a:xfrm>
          <a:prstGeom prst="rect">
            <a:avLst/>
          </a:prstGeom>
        </p:spPr>
        <p:txBody>
          <a:bodyPr lIns="0" tIns="0" rIns="0" bIns="0" rtlCol="0" anchor="t">
            <a:spAutoFit/>
          </a:bodyPr>
          <a:lstStyle/>
          <a:p>
            <a:pPr algn="l">
              <a:lnSpc>
                <a:spcPts val="9900"/>
              </a:lnSpc>
            </a:pPr>
            <a:r>
              <a:rPr lang="en-US" sz="9000">
                <a:solidFill>
                  <a:srgbClr val="AF3E21"/>
                </a:solidFill>
                <a:latin typeface="Oswald"/>
                <a:ea typeface="Oswald"/>
                <a:cs typeface="Oswald"/>
                <a:sym typeface="Oswald"/>
              </a:rPr>
              <a:t>HIMNO INICIAL</a:t>
            </a:r>
          </a:p>
        </p:txBody>
      </p:sp>
      <p:sp>
        <p:nvSpPr>
          <p:cNvPr id="5" name="TextBox 5"/>
          <p:cNvSpPr txBox="1"/>
          <p:nvPr/>
        </p:nvSpPr>
        <p:spPr>
          <a:xfrm>
            <a:off x="7927747" y="4829174"/>
            <a:ext cx="9331553" cy="795974"/>
          </a:xfrm>
          <a:prstGeom prst="rect">
            <a:avLst/>
          </a:prstGeom>
        </p:spPr>
        <p:txBody>
          <a:bodyPr lIns="0" tIns="0" rIns="0" bIns="0" rtlCol="0" anchor="t">
            <a:spAutoFit/>
          </a:bodyPr>
          <a:lstStyle/>
          <a:p>
            <a:pPr algn="l">
              <a:lnSpc>
                <a:spcPts val="6527"/>
              </a:lnSpc>
            </a:pPr>
            <a:r>
              <a:rPr lang="en-US" sz="4662" dirty="0">
                <a:solidFill>
                  <a:srgbClr val="D87B63"/>
                </a:solidFill>
                <a:latin typeface="Montserrat Light"/>
                <a:ea typeface="Montserrat Light"/>
                <a:cs typeface="Montserrat Light"/>
                <a:sym typeface="Montserrat Light"/>
              </a:rPr>
              <a:t> </a:t>
            </a:r>
            <a:r>
              <a:rPr lang="en-US" sz="4662" dirty="0" err="1">
                <a:solidFill>
                  <a:srgbClr val="D87B63"/>
                </a:solidFill>
                <a:latin typeface="Montserrat Light"/>
                <a:ea typeface="Montserrat Light"/>
                <a:cs typeface="Montserrat Light"/>
                <a:sym typeface="Montserrat Light"/>
              </a:rPr>
              <a:t>Himno</a:t>
            </a:r>
            <a:r>
              <a:rPr lang="en-US" sz="4662" dirty="0">
                <a:solidFill>
                  <a:srgbClr val="D87B63"/>
                </a:solidFill>
                <a:latin typeface="Montserrat Light"/>
                <a:ea typeface="Montserrat Light"/>
                <a:cs typeface="Montserrat Light"/>
                <a:sym typeface="Montserrat Light"/>
              </a:rPr>
              <a:t> # 157, </a:t>
            </a:r>
            <a:r>
              <a:rPr lang="en-US" sz="4662" dirty="0" err="1">
                <a:solidFill>
                  <a:srgbClr val="D87B63"/>
                </a:solidFill>
                <a:latin typeface="Montserrat Light"/>
                <a:ea typeface="Montserrat Light"/>
                <a:cs typeface="Montserrat Light"/>
                <a:sym typeface="Montserrat Light"/>
              </a:rPr>
              <a:t>Majestad</a:t>
            </a:r>
            <a:endParaRPr lang="en-US" sz="4662" dirty="0">
              <a:solidFill>
                <a:srgbClr val="D87B63"/>
              </a:solidFill>
              <a:latin typeface="Montserrat Light"/>
              <a:ea typeface="Montserrat Light"/>
              <a:cs typeface="Montserrat Light"/>
              <a:sym typeface="Montserrat Light"/>
            </a:endParaRPr>
          </a:p>
        </p:txBody>
      </p:sp>
      <p:sp>
        <p:nvSpPr>
          <p:cNvPr id="6" name="TextBox 6"/>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FEFFF8"/>
                </a:solidFill>
                <a:latin typeface="Montserrat"/>
                <a:ea typeface="Montserrat"/>
                <a:cs typeface="Montserrat"/>
                <a:sym typeface="Montserrat"/>
              </a:rPr>
              <a:t>recursos-biblicos.com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6391756" y="338716"/>
            <a:ext cx="12623867" cy="9609568"/>
          </a:xfrm>
          <a:prstGeom prst="rect">
            <a:avLst/>
          </a:prstGeom>
          <a:solidFill>
            <a:srgbClr val="D9C1BB"/>
          </a:solidFill>
        </p:spPr>
        <p:txBody>
          <a:bodyPr/>
          <a:lstStyle/>
          <a:p>
            <a:endParaRPr lang="es-CO"/>
          </a:p>
        </p:txBody>
      </p:sp>
      <p:grpSp>
        <p:nvGrpSpPr>
          <p:cNvPr id="3" name="Group 3"/>
          <p:cNvGrpSpPr/>
          <p:nvPr/>
        </p:nvGrpSpPr>
        <p:grpSpPr>
          <a:xfrm>
            <a:off x="7137015" y="1028700"/>
            <a:ext cx="9833359" cy="7033186"/>
            <a:chOff x="0" y="0"/>
            <a:chExt cx="13111145" cy="9377582"/>
          </a:xfrm>
        </p:grpSpPr>
        <p:sp>
          <p:nvSpPr>
            <p:cNvPr id="4" name="TextBox 4"/>
            <p:cNvSpPr txBox="1"/>
            <p:nvPr/>
          </p:nvSpPr>
          <p:spPr>
            <a:xfrm>
              <a:off x="0" y="57150"/>
              <a:ext cx="13054467" cy="1259423"/>
            </a:xfrm>
            <a:prstGeom prst="rect">
              <a:avLst/>
            </a:prstGeom>
          </p:spPr>
          <p:txBody>
            <a:bodyPr lIns="0" tIns="0" rIns="0" bIns="0" rtlCol="0" anchor="t">
              <a:spAutoFit/>
            </a:bodyPr>
            <a:lstStyle/>
            <a:p>
              <a:pPr algn="l">
                <a:lnSpc>
                  <a:spcPts val="7150"/>
                </a:lnSpc>
              </a:pPr>
              <a:r>
                <a:rPr lang="en-US" sz="6500">
                  <a:solidFill>
                    <a:srgbClr val="FEFFF8"/>
                  </a:solidFill>
                  <a:latin typeface="Oswald"/>
                  <a:ea typeface="Oswald"/>
                  <a:cs typeface="Oswald"/>
                  <a:sym typeface="Oswald"/>
                </a:rPr>
                <a:t>LECTURA BIBLICA Y ORACION</a:t>
              </a:r>
            </a:p>
          </p:txBody>
        </p:sp>
        <p:sp>
          <p:nvSpPr>
            <p:cNvPr id="5" name="TextBox 5"/>
            <p:cNvSpPr txBox="1"/>
            <p:nvPr/>
          </p:nvSpPr>
          <p:spPr>
            <a:xfrm>
              <a:off x="0" y="1748299"/>
              <a:ext cx="13111145" cy="724747"/>
            </a:xfrm>
            <a:prstGeom prst="rect">
              <a:avLst/>
            </a:prstGeom>
          </p:spPr>
          <p:txBody>
            <a:bodyPr lIns="0" tIns="0" rIns="0" bIns="0" rtlCol="0" anchor="t">
              <a:spAutoFit/>
            </a:bodyPr>
            <a:lstStyle/>
            <a:p>
              <a:pPr algn="l">
                <a:lnSpc>
                  <a:spcPts val="4180"/>
                </a:lnSpc>
              </a:pPr>
              <a:r>
                <a:rPr lang="en-US" sz="3800" spc="190">
                  <a:solidFill>
                    <a:srgbClr val="52584D"/>
                  </a:solidFill>
                  <a:latin typeface="Oswald"/>
                  <a:ea typeface="Oswald"/>
                  <a:cs typeface="Oswald"/>
                  <a:sym typeface="Oswald"/>
                </a:rPr>
                <a:t>COLOSENSES 3: 16</a:t>
              </a:r>
            </a:p>
          </p:txBody>
        </p:sp>
        <p:sp>
          <p:nvSpPr>
            <p:cNvPr id="6" name="TextBox 6"/>
            <p:cNvSpPr txBox="1"/>
            <p:nvPr/>
          </p:nvSpPr>
          <p:spPr>
            <a:xfrm>
              <a:off x="0" y="2906846"/>
              <a:ext cx="13069328" cy="6332729"/>
            </a:xfrm>
            <a:prstGeom prst="rect">
              <a:avLst/>
            </a:prstGeom>
          </p:spPr>
          <p:txBody>
            <a:bodyPr lIns="0" tIns="0" rIns="0" bIns="0" rtlCol="0" anchor="t">
              <a:spAutoFit/>
            </a:bodyPr>
            <a:lstStyle/>
            <a:p>
              <a:pPr algn="l">
                <a:lnSpc>
                  <a:spcPts val="4651"/>
                </a:lnSpc>
              </a:pPr>
              <a:r>
                <a:rPr lang="en-US" sz="3322">
                  <a:solidFill>
                    <a:srgbClr val="52584D"/>
                  </a:solidFill>
                  <a:latin typeface="Montserrat Light"/>
                  <a:ea typeface="Montserrat Light"/>
                  <a:cs typeface="Montserrat Light"/>
                  <a:sym typeface="Montserrat Light"/>
                </a:rPr>
                <a:t>La palabra de Cristo more en abundancia en vosotros, enseñándoos y exhortándoos unos a otros en toda sabiduría, cantando con gracia en vuestros corazones al Señor con salmos e himnos y cánticos espirituales.  Y todo lo que hacéis, sea de palabra o de hecho, hacedlo todo en el nombre del Señor Jesús, dando gracias a Dios Padre por medio de él.</a:t>
              </a:r>
            </a:p>
          </p:txBody>
        </p:sp>
      </p:grpSp>
      <p:sp>
        <p:nvSpPr>
          <p:cNvPr id="7" name="Freeform 7"/>
          <p:cNvSpPr/>
          <p:nvPr/>
        </p:nvSpPr>
        <p:spPr>
          <a:xfrm>
            <a:off x="-576303" y="-570566"/>
            <a:ext cx="6538861" cy="11428131"/>
          </a:xfrm>
          <a:custGeom>
            <a:avLst/>
            <a:gdLst/>
            <a:ahLst/>
            <a:cxnLst/>
            <a:rect l="l" t="t" r="r" b="b"/>
            <a:pathLst>
              <a:path w="6538861" h="11428131">
                <a:moveTo>
                  <a:pt x="0" y="0"/>
                </a:moveTo>
                <a:lnTo>
                  <a:pt x="6538862" y="0"/>
                </a:lnTo>
                <a:lnTo>
                  <a:pt x="6538862" y="11428132"/>
                </a:lnTo>
                <a:lnTo>
                  <a:pt x="0" y="11428132"/>
                </a:lnTo>
                <a:lnTo>
                  <a:pt x="0" y="0"/>
                </a:lnTo>
                <a:close/>
              </a:path>
            </a:pathLst>
          </a:custGeom>
          <a:blipFill>
            <a:blip r:embed="rId2"/>
            <a:stretch>
              <a:fillRect l="-81903" r="-81903"/>
            </a:stretch>
          </a:blipFill>
        </p:spPr>
        <p:txBody>
          <a:bodyPr/>
          <a:lstStyle/>
          <a:p>
            <a:endParaRPr lang="es-CO"/>
          </a:p>
        </p:txBody>
      </p:sp>
      <p:sp>
        <p:nvSpPr>
          <p:cNvPr id="8" name="Freeform 8"/>
          <p:cNvSpPr/>
          <p:nvPr/>
        </p:nvSpPr>
        <p:spPr>
          <a:xfrm>
            <a:off x="15669967" y="7803576"/>
            <a:ext cx="2176031" cy="1697304"/>
          </a:xfrm>
          <a:custGeom>
            <a:avLst/>
            <a:gdLst/>
            <a:ahLst/>
            <a:cxnLst/>
            <a:rect l="l" t="t" r="r" b="b"/>
            <a:pathLst>
              <a:path w="2176031" h="1697304">
                <a:moveTo>
                  <a:pt x="0" y="0"/>
                </a:moveTo>
                <a:lnTo>
                  <a:pt x="2176031" y="0"/>
                </a:lnTo>
                <a:lnTo>
                  <a:pt x="2176031" y="1697304"/>
                </a:lnTo>
                <a:lnTo>
                  <a:pt x="0" y="16973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9" name="TextBox 9"/>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FEFFF8"/>
                </a:solidFill>
                <a:latin typeface="Montserrat"/>
                <a:ea typeface="Montserrat"/>
                <a:cs typeface="Montserrat"/>
                <a:sym typeface="Montserrat"/>
              </a:rPr>
              <a:t>recursos-biblicos.com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1427536"/>
            <a:ext cx="9833359" cy="711200"/>
          </a:xfrm>
          <a:prstGeom prst="rect">
            <a:avLst/>
          </a:prstGeom>
        </p:spPr>
        <p:txBody>
          <a:bodyPr lIns="0" tIns="0" rIns="0" bIns="0" rtlCol="0" anchor="t">
            <a:spAutoFit/>
          </a:bodyPr>
          <a:lstStyle/>
          <a:p>
            <a:pPr algn="l">
              <a:lnSpc>
                <a:spcPts val="5499"/>
              </a:lnSpc>
            </a:pPr>
            <a:r>
              <a:rPr lang="en-US" sz="4999" spc="249">
                <a:solidFill>
                  <a:srgbClr val="AF3E21"/>
                </a:solidFill>
                <a:latin typeface="Oswald"/>
                <a:ea typeface="Oswald"/>
                <a:cs typeface="Oswald"/>
                <a:sym typeface="Oswald"/>
              </a:rPr>
              <a:t>BIENVENIDA</a:t>
            </a:r>
          </a:p>
        </p:txBody>
      </p:sp>
      <p:sp>
        <p:nvSpPr>
          <p:cNvPr id="3" name="TextBox 3"/>
          <p:cNvSpPr txBox="1"/>
          <p:nvPr/>
        </p:nvSpPr>
        <p:spPr>
          <a:xfrm>
            <a:off x="1028700" y="3029458"/>
            <a:ext cx="9833359" cy="4170934"/>
          </a:xfrm>
          <a:prstGeom prst="rect">
            <a:avLst/>
          </a:prstGeom>
        </p:spPr>
        <p:txBody>
          <a:bodyPr lIns="0" tIns="0" rIns="0" bIns="0" rtlCol="0" anchor="t">
            <a:spAutoFit/>
          </a:bodyPr>
          <a:lstStyle/>
          <a:p>
            <a:pPr algn="l">
              <a:lnSpc>
                <a:spcPts val="4780"/>
              </a:lnSpc>
            </a:pPr>
            <a:r>
              <a:rPr lang="en-US" sz="3414">
                <a:solidFill>
                  <a:srgbClr val="D87B63"/>
                </a:solidFill>
                <a:latin typeface="Montserrat"/>
                <a:ea typeface="Montserrat"/>
                <a:cs typeface="Montserrat"/>
                <a:sym typeface="Montserrat"/>
              </a:rPr>
              <a:t>¿Te atreverías a saludar a tus amigos con una poesía? En medio de consejos prácticos para la vida cristiana, Pablo manda a los creyentes a hablarse con salmos, himnos y cánticos espirituales. Para él, el canto era una forma natural de enseñar, animar y vivir en plenitud espiritual.</a:t>
            </a:r>
          </a:p>
        </p:txBody>
      </p:sp>
      <p:sp>
        <p:nvSpPr>
          <p:cNvPr id="4" name="AutoShape 4"/>
          <p:cNvSpPr/>
          <p:nvPr/>
        </p:nvSpPr>
        <p:spPr>
          <a:xfrm>
            <a:off x="-742950" y="9829800"/>
            <a:ext cx="19773900" cy="876300"/>
          </a:xfrm>
          <a:prstGeom prst="rect">
            <a:avLst/>
          </a:prstGeom>
          <a:solidFill>
            <a:srgbClr val="D9C1BB"/>
          </a:solidFill>
        </p:spPr>
        <p:txBody>
          <a:bodyPr/>
          <a:lstStyle/>
          <a:p>
            <a:endParaRPr lang="es-CO"/>
          </a:p>
        </p:txBody>
      </p:sp>
      <p:sp>
        <p:nvSpPr>
          <p:cNvPr id="5" name="Freeform 5"/>
          <p:cNvSpPr/>
          <p:nvPr/>
        </p:nvSpPr>
        <p:spPr>
          <a:xfrm>
            <a:off x="11486853" y="434208"/>
            <a:ext cx="5772447" cy="8961383"/>
          </a:xfrm>
          <a:custGeom>
            <a:avLst/>
            <a:gdLst/>
            <a:ahLst/>
            <a:cxnLst/>
            <a:rect l="l" t="t" r="r" b="b"/>
            <a:pathLst>
              <a:path w="5772447" h="8961383">
                <a:moveTo>
                  <a:pt x="0" y="0"/>
                </a:moveTo>
                <a:lnTo>
                  <a:pt x="5772447" y="0"/>
                </a:lnTo>
                <a:lnTo>
                  <a:pt x="5772447" y="8961384"/>
                </a:lnTo>
                <a:lnTo>
                  <a:pt x="0" y="8961384"/>
                </a:lnTo>
                <a:lnTo>
                  <a:pt x="0" y="0"/>
                </a:lnTo>
                <a:close/>
              </a:path>
            </a:pathLst>
          </a:custGeom>
          <a:blipFill>
            <a:blip r:embed="rId2"/>
            <a:stretch>
              <a:fillRect l="-66287" r="-66287"/>
            </a:stretch>
          </a:blipFill>
        </p:spPr>
        <p:txBody>
          <a:bodyPr/>
          <a:lstStyle/>
          <a:p>
            <a:endParaRPr lang="es-CO"/>
          </a:p>
        </p:txBody>
      </p:sp>
      <p:sp>
        <p:nvSpPr>
          <p:cNvPr id="6" name="TextBox 6"/>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
        <p:cNvGrpSpPr/>
        <p:nvPr/>
      </p:nvGrpSpPr>
      <p:grpSpPr>
        <a:xfrm>
          <a:off x="0" y="0"/>
          <a:ext cx="0" cy="0"/>
          <a:chOff x="0" y="0"/>
          <a:chExt cx="0" cy="0"/>
        </a:xfrm>
      </p:grpSpPr>
      <p:sp>
        <p:nvSpPr>
          <p:cNvPr id="2" name="AutoShape 2"/>
          <p:cNvSpPr/>
          <p:nvPr/>
        </p:nvSpPr>
        <p:spPr>
          <a:xfrm>
            <a:off x="-727622" y="338716"/>
            <a:ext cx="19743245" cy="9609568"/>
          </a:xfrm>
          <a:prstGeom prst="rect">
            <a:avLst/>
          </a:prstGeom>
          <a:solidFill>
            <a:srgbClr val="FEFFF8"/>
          </a:solidFill>
        </p:spPr>
        <p:txBody>
          <a:bodyPr/>
          <a:lstStyle/>
          <a:p>
            <a:endParaRPr lang="es-CO"/>
          </a:p>
        </p:txBody>
      </p:sp>
      <p:sp>
        <p:nvSpPr>
          <p:cNvPr id="3" name="TextBox 3"/>
          <p:cNvSpPr txBox="1"/>
          <p:nvPr/>
        </p:nvSpPr>
        <p:spPr>
          <a:xfrm>
            <a:off x="1762784" y="3403566"/>
            <a:ext cx="14195702" cy="3600450"/>
          </a:xfrm>
          <a:prstGeom prst="rect">
            <a:avLst/>
          </a:prstGeom>
        </p:spPr>
        <p:txBody>
          <a:bodyPr lIns="0" tIns="0" rIns="0" bIns="0" rtlCol="0" anchor="t">
            <a:spAutoFit/>
          </a:bodyPr>
          <a:lstStyle/>
          <a:p>
            <a:pPr algn="l">
              <a:lnSpc>
                <a:spcPts val="4104"/>
              </a:lnSpc>
            </a:pPr>
            <a:r>
              <a:rPr lang="en-US" sz="3420" spc="68">
                <a:solidFill>
                  <a:srgbClr val="D87B63"/>
                </a:solidFill>
                <a:latin typeface="Montserrat"/>
                <a:ea typeface="Montserrat"/>
                <a:cs typeface="Montserrat"/>
                <a:sym typeface="Montserrat"/>
              </a:rPr>
              <a:t>1 Corintios 14: 14 dice: ¿Qué, pues? Oraré con el espíritu, pero oraré también con el entendimiento; cantaré con el espíritu, pero cantaré también con el entendimiento. En su enseñanza sobre los dones espirituales, Pablo declara: «Cantaré con el espíritu, pero cantaré también con el entendimiento». El canto no debe ser solo emoción o costumbre: debe unir el corazón con la mente en comunión con Dios..</a:t>
            </a:r>
          </a:p>
        </p:txBody>
      </p:sp>
      <p:sp>
        <p:nvSpPr>
          <p:cNvPr id="4" name="TextBox 4"/>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D9C1BB"/>
                </a:solidFill>
                <a:latin typeface="Montserrat"/>
                <a:ea typeface="Montserrat"/>
                <a:cs typeface="Montserrat"/>
                <a:sym typeface="Montserrat"/>
              </a:rPr>
              <a:t>recursos-biblicos.com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495300" y="338716"/>
            <a:ext cx="10210092" cy="9609568"/>
          </a:xfrm>
          <a:prstGeom prst="rect">
            <a:avLst/>
          </a:prstGeom>
          <a:solidFill>
            <a:srgbClr val="D9C1BB"/>
          </a:solidFill>
        </p:spPr>
        <p:txBody>
          <a:bodyPr/>
          <a:lstStyle/>
          <a:p>
            <a:endParaRPr lang="es-CO"/>
          </a:p>
        </p:txBody>
      </p:sp>
      <p:grpSp>
        <p:nvGrpSpPr>
          <p:cNvPr id="3" name="Group 3"/>
          <p:cNvGrpSpPr/>
          <p:nvPr/>
        </p:nvGrpSpPr>
        <p:grpSpPr>
          <a:xfrm>
            <a:off x="1028700" y="3025688"/>
            <a:ext cx="7645494" cy="4187682"/>
            <a:chOff x="0" y="0"/>
            <a:chExt cx="10193992" cy="5583576"/>
          </a:xfrm>
        </p:grpSpPr>
        <p:sp>
          <p:nvSpPr>
            <p:cNvPr id="4" name="TextBox 4"/>
            <p:cNvSpPr txBox="1"/>
            <p:nvPr/>
          </p:nvSpPr>
          <p:spPr>
            <a:xfrm>
              <a:off x="0" y="85725"/>
              <a:ext cx="10193992" cy="3287395"/>
            </a:xfrm>
            <a:prstGeom prst="rect">
              <a:avLst/>
            </a:prstGeom>
          </p:spPr>
          <p:txBody>
            <a:bodyPr lIns="0" tIns="0" rIns="0" bIns="0" rtlCol="0" anchor="t">
              <a:spAutoFit/>
            </a:bodyPr>
            <a:lstStyle/>
            <a:p>
              <a:pPr algn="l">
                <a:lnSpc>
                  <a:spcPts val="9570"/>
                </a:lnSpc>
              </a:pPr>
              <a:r>
                <a:rPr lang="en-US" sz="8700">
                  <a:solidFill>
                    <a:srgbClr val="FEFFF8"/>
                  </a:solidFill>
                  <a:latin typeface="Oswald"/>
                  <a:ea typeface="Oswald"/>
                  <a:cs typeface="Oswald"/>
                  <a:sym typeface="Oswald"/>
                </a:rPr>
                <a:t>INFORME MISIONERO</a:t>
              </a:r>
            </a:p>
          </p:txBody>
        </p:sp>
        <p:sp>
          <p:nvSpPr>
            <p:cNvPr id="5" name="TextBox 5"/>
            <p:cNvSpPr txBox="1"/>
            <p:nvPr/>
          </p:nvSpPr>
          <p:spPr>
            <a:xfrm>
              <a:off x="0" y="3839136"/>
              <a:ext cx="9250345" cy="724747"/>
            </a:xfrm>
            <a:prstGeom prst="rect">
              <a:avLst/>
            </a:prstGeom>
          </p:spPr>
          <p:txBody>
            <a:bodyPr lIns="0" tIns="0" rIns="0" bIns="0" rtlCol="0" anchor="t">
              <a:spAutoFit/>
            </a:bodyPr>
            <a:lstStyle/>
            <a:p>
              <a:pPr algn="l">
                <a:lnSpc>
                  <a:spcPts val="4180"/>
                </a:lnSpc>
              </a:pPr>
              <a:r>
                <a:rPr lang="en-US" sz="3800" spc="190">
                  <a:solidFill>
                    <a:srgbClr val="52584D"/>
                  </a:solidFill>
                  <a:latin typeface="Oswald"/>
                  <a:ea typeface="Oswald"/>
                  <a:cs typeface="Oswald"/>
                  <a:sym typeface="Oswald"/>
                </a:rPr>
                <a:t>LLEVAR EL EVANGELIO A LA SELVA</a:t>
              </a:r>
            </a:p>
          </p:txBody>
        </p:sp>
        <p:sp>
          <p:nvSpPr>
            <p:cNvPr id="6" name="TextBox 6"/>
            <p:cNvSpPr txBox="1"/>
            <p:nvPr/>
          </p:nvSpPr>
          <p:spPr>
            <a:xfrm>
              <a:off x="0" y="5165746"/>
              <a:ext cx="8598928" cy="417830"/>
            </a:xfrm>
            <a:prstGeom prst="rect">
              <a:avLst/>
            </a:prstGeom>
          </p:spPr>
          <p:txBody>
            <a:bodyPr lIns="0" tIns="0" rIns="0" bIns="0" rtlCol="0" anchor="t">
              <a:spAutoFit/>
            </a:bodyPr>
            <a:lstStyle/>
            <a:p>
              <a:pPr algn="l">
                <a:lnSpc>
                  <a:spcPts val="2677"/>
                </a:lnSpc>
              </a:pPr>
              <a:endParaRPr/>
            </a:p>
          </p:txBody>
        </p:sp>
      </p:grpSp>
      <p:sp>
        <p:nvSpPr>
          <p:cNvPr id="7" name="Freeform 7"/>
          <p:cNvSpPr/>
          <p:nvPr/>
        </p:nvSpPr>
        <p:spPr>
          <a:xfrm>
            <a:off x="10386564" y="1028700"/>
            <a:ext cx="11756571" cy="8229600"/>
          </a:xfrm>
          <a:custGeom>
            <a:avLst/>
            <a:gdLst/>
            <a:ahLst/>
            <a:cxnLst/>
            <a:rect l="l" t="t" r="r" b="b"/>
            <a:pathLst>
              <a:path w="11756571" h="8229600">
                <a:moveTo>
                  <a:pt x="0" y="0"/>
                </a:moveTo>
                <a:lnTo>
                  <a:pt x="11756572" y="0"/>
                </a:lnTo>
                <a:lnTo>
                  <a:pt x="11756572" y="8229600"/>
                </a:lnTo>
                <a:lnTo>
                  <a:pt x="0" y="8229600"/>
                </a:lnTo>
                <a:lnTo>
                  <a:pt x="0" y="0"/>
                </a:lnTo>
                <a:close/>
              </a:path>
            </a:pathLst>
          </a:custGeom>
          <a:blipFill>
            <a:blip r:embed="rId2"/>
            <a:stretch>
              <a:fillRect l="-15033" r="-15033"/>
            </a:stretch>
          </a:blipFill>
        </p:spPr>
        <p:txBody>
          <a:bodyPr/>
          <a:lstStyle/>
          <a:p>
            <a:endParaRPr lang="es-CO"/>
          </a:p>
        </p:txBody>
      </p:sp>
      <p:sp>
        <p:nvSpPr>
          <p:cNvPr id="8" name="TextBox 8"/>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FEFFF8"/>
                </a:solidFill>
                <a:latin typeface="Montserrat"/>
                <a:ea typeface="Montserrat"/>
                <a:cs typeface="Montserrat"/>
                <a:sym typeface="Montserrat"/>
              </a:rPr>
              <a:t>recursos-biblicos.com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AutoShape 2"/>
          <p:cNvSpPr/>
          <p:nvPr/>
        </p:nvSpPr>
        <p:spPr>
          <a:xfrm>
            <a:off x="1028700" y="338716"/>
            <a:ext cx="16520685" cy="9609568"/>
          </a:xfrm>
          <a:prstGeom prst="rect">
            <a:avLst/>
          </a:prstGeom>
          <a:solidFill>
            <a:srgbClr val="D9C1BB"/>
          </a:solidFill>
        </p:spPr>
        <p:txBody>
          <a:bodyPr/>
          <a:lstStyle/>
          <a:p>
            <a:endParaRPr lang="es-CO"/>
          </a:p>
        </p:txBody>
      </p:sp>
      <p:sp>
        <p:nvSpPr>
          <p:cNvPr id="3" name="TextBox 3"/>
          <p:cNvSpPr txBox="1"/>
          <p:nvPr/>
        </p:nvSpPr>
        <p:spPr>
          <a:xfrm>
            <a:off x="2412595" y="1256823"/>
            <a:ext cx="13462811" cy="7716203"/>
          </a:xfrm>
          <a:prstGeom prst="rect">
            <a:avLst/>
          </a:prstGeom>
        </p:spPr>
        <p:txBody>
          <a:bodyPr lIns="0" tIns="0" rIns="0" bIns="0" rtlCol="0" anchor="t">
            <a:spAutoFit/>
          </a:bodyPr>
          <a:lstStyle/>
          <a:p>
            <a:pPr algn="l">
              <a:lnSpc>
                <a:spcPts val="4672"/>
              </a:lnSpc>
            </a:pPr>
            <a:r>
              <a:rPr lang="en-US" sz="3337">
                <a:solidFill>
                  <a:srgbClr val="52584D"/>
                </a:solidFill>
                <a:latin typeface="Montserrat Light"/>
                <a:ea typeface="Montserrat Light"/>
                <a:cs typeface="Montserrat Light"/>
                <a:sym typeface="Montserrat Light"/>
              </a:rPr>
              <a:t>«¡Oh profundidad de las riquezas de la sabiduría y de la ciencia de Dios! ¡Cuán insondables son sus juicios, e inescrutables sus caminos!  Porque ¿quién entendió la mente del Señor? ¿O quién fue su consejero? ¿O quién le dio a él primero, para que le fuese recompensado? Porque de él, y por él, y para él, son todas las cosas. A él sea la gloria por los siglos. Amén.» Romanos 11: 33-36</a:t>
            </a:r>
          </a:p>
          <a:p>
            <a:pPr algn="l">
              <a:lnSpc>
                <a:spcPts val="4672"/>
              </a:lnSpc>
            </a:pPr>
            <a:endParaRPr lang="en-US" sz="3337">
              <a:solidFill>
                <a:srgbClr val="52584D"/>
              </a:solidFill>
              <a:latin typeface="Montserrat Light"/>
              <a:ea typeface="Montserrat Light"/>
              <a:cs typeface="Montserrat Light"/>
              <a:sym typeface="Montserrat Light"/>
            </a:endParaRPr>
          </a:p>
          <a:p>
            <a:pPr algn="l">
              <a:lnSpc>
                <a:spcPts val="4672"/>
              </a:lnSpc>
            </a:pPr>
            <a:r>
              <a:rPr lang="en-US" sz="3337">
                <a:solidFill>
                  <a:srgbClr val="52584D"/>
                </a:solidFill>
                <a:latin typeface="Montserrat Light"/>
                <a:ea typeface="Montserrat Light"/>
                <a:cs typeface="Montserrat Light"/>
                <a:sym typeface="Montserrat Light"/>
              </a:rPr>
              <a:t>Después de reflexionar sobre la profundidad del plan de salvación, Pablo no puede contenerse y lanza una alabanza: «¡Oh profundidad de las riquezas...!». La teología lo llevó a la adoración. Quien medita en Dios, tarde o temprano termina cantando.</a:t>
            </a:r>
          </a:p>
        </p:txBody>
      </p:sp>
      <p:sp>
        <p:nvSpPr>
          <p:cNvPr id="4" name="TextBox 4"/>
          <p:cNvSpPr txBox="1"/>
          <p:nvPr/>
        </p:nvSpPr>
        <p:spPr>
          <a:xfrm>
            <a:off x="864454" y="8859239"/>
            <a:ext cx="8955198" cy="229171"/>
          </a:xfrm>
          <a:prstGeom prst="rect">
            <a:avLst/>
          </a:prstGeom>
        </p:spPr>
        <p:txBody>
          <a:bodyPr lIns="0" tIns="0" rIns="0" bIns="0" rtlCol="0" anchor="t">
            <a:spAutoFit/>
          </a:bodyPr>
          <a:lstStyle/>
          <a:p>
            <a:pPr algn="l">
              <a:lnSpc>
                <a:spcPts val="1891"/>
              </a:lnSpc>
            </a:pPr>
            <a:r>
              <a:rPr lang="en-US" sz="1455" spc="145">
                <a:solidFill>
                  <a:srgbClr val="FEFFF8"/>
                </a:solidFill>
                <a:latin typeface="Montserrat"/>
                <a:ea typeface="Montserrat"/>
                <a:cs typeface="Montserrat"/>
                <a:sym typeface="Montserrat"/>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Personalizado</PresentationFormat>
  <Paragraphs>41</Paragraphs>
  <Slides>13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Oswald Bold</vt:lpstr>
      <vt:lpstr>Montserrat</vt:lpstr>
      <vt:lpstr>Oswald</vt:lpstr>
      <vt:lpstr>Montserrat Bold</vt:lpstr>
      <vt:lpstr>Montserrat Light</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Minimalista Gris Guías de Marca Presentación</dc:title>
  <cp:lastModifiedBy>Diego Castilla</cp:lastModifiedBy>
  <cp:revision>2</cp:revision>
  <dcterms:created xsi:type="dcterms:W3CDTF">2006-08-16T00:00:00Z</dcterms:created>
  <dcterms:modified xsi:type="dcterms:W3CDTF">2026-03-10T20:14:18Z</dcterms:modified>
  <dc:identifier>DAHDkxzEJ_g</dc:identifier>
</cp:coreProperties>
</file>