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Libre Baskerville" charset="1" panose="02000000000000000000"/>
      <p:regular r:id="rId25"/>
    </p:embeddedFont>
    <p:embeddedFont>
      <p:font typeface="Nunito" charset="1" panose="00000000000000000000"/>
      <p:regular r:id="rId26"/>
    </p:embeddedFont>
    <p:embeddedFont>
      <p:font typeface="Amaranth" charset="1" panose="02000503050000020004"/>
      <p:regular r:id="rId27"/>
    </p:embeddedFont>
    <p:embeddedFont>
      <p:font typeface="Alta" charset="1" panose="02000503000000000000"/>
      <p:regular r:id="rId28"/>
    </p:embeddedFont>
    <p:embeddedFont>
      <p:font typeface="Libre Baskerville Bold" charset="1" panose="02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2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26.jpeg" Type="http://schemas.openxmlformats.org/officeDocument/2006/relationships/image"/><Relationship Id="rId9" Target="../media/image2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28.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3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31.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12" Target="../media/image33.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16.png" Type="http://schemas.openxmlformats.org/officeDocument/2006/relationships/image"/><Relationship Id="rId9" Target="../media/image1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21.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23.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grpSp>
        <p:nvGrpSpPr>
          <p:cNvPr name="Group 2" id="2"/>
          <p:cNvGrpSpPr/>
          <p:nvPr/>
        </p:nvGrpSpPr>
        <p:grpSpPr>
          <a:xfrm rot="0">
            <a:off x="1670606" y="1873237"/>
            <a:ext cx="14385695" cy="5964013"/>
            <a:chOff x="0" y="0"/>
            <a:chExt cx="3788825" cy="1570769"/>
          </a:xfrm>
        </p:grpSpPr>
        <p:sp>
          <p:nvSpPr>
            <p:cNvPr name="Freeform 3" id="3"/>
            <p:cNvSpPr/>
            <p:nvPr/>
          </p:nvSpPr>
          <p:spPr>
            <a:xfrm flipH="false" flipV="false" rot="0">
              <a:off x="0" y="0"/>
              <a:ext cx="3788825" cy="1570769"/>
            </a:xfrm>
            <a:custGeom>
              <a:avLst/>
              <a:gdLst/>
              <a:ahLst/>
              <a:cxnLst/>
              <a:rect r="r" b="b" t="t" l="l"/>
              <a:pathLst>
                <a:path h="1570769" w="3788825">
                  <a:moveTo>
                    <a:pt x="27985" y="0"/>
                  </a:moveTo>
                  <a:lnTo>
                    <a:pt x="3760840" y="0"/>
                  </a:lnTo>
                  <a:cubicBezTo>
                    <a:pt x="3768262" y="0"/>
                    <a:pt x="3775380" y="2948"/>
                    <a:pt x="3780629" y="8197"/>
                  </a:cubicBezTo>
                  <a:cubicBezTo>
                    <a:pt x="3785877" y="13445"/>
                    <a:pt x="3788825" y="20563"/>
                    <a:pt x="3788825" y="27985"/>
                  </a:cubicBezTo>
                  <a:lnTo>
                    <a:pt x="3788825" y="1542784"/>
                  </a:lnTo>
                  <a:cubicBezTo>
                    <a:pt x="3788825" y="1550206"/>
                    <a:pt x="3785877" y="1557324"/>
                    <a:pt x="3780629" y="1562572"/>
                  </a:cubicBezTo>
                  <a:cubicBezTo>
                    <a:pt x="3775380" y="1567820"/>
                    <a:pt x="3768262" y="1570769"/>
                    <a:pt x="3760840" y="1570769"/>
                  </a:cubicBezTo>
                  <a:lnTo>
                    <a:pt x="27985" y="1570769"/>
                  </a:lnTo>
                  <a:cubicBezTo>
                    <a:pt x="20563" y="1570769"/>
                    <a:pt x="13445" y="1567820"/>
                    <a:pt x="8197" y="1562572"/>
                  </a:cubicBezTo>
                  <a:cubicBezTo>
                    <a:pt x="2948" y="1557324"/>
                    <a:pt x="0" y="1550206"/>
                    <a:pt x="0" y="1542784"/>
                  </a:cubicBezTo>
                  <a:lnTo>
                    <a:pt x="0" y="27985"/>
                  </a:lnTo>
                  <a:cubicBezTo>
                    <a:pt x="0" y="20563"/>
                    <a:pt x="2948" y="13445"/>
                    <a:pt x="8197" y="8197"/>
                  </a:cubicBezTo>
                  <a:cubicBezTo>
                    <a:pt x="13445" y="2948"/>
                    <a:pt x="20563" y="0"/>
                    <a:pt x="27985" y="0"/>
                  </a:cubicBezTo>
                  <a:close/>
                </a:path>
              </a:pathLst>
            </a:custGeom>
            <a:solidFill>
              <a:srgbClr val="C06D4F"/>
            </a:solidFill>
          </p:spPr>
        </p:sp>
        <p:sp>
          <p:nvSpPr>
            <p:cNvPr name="TextBox 4" id="4"/>
            <p:cNvSpPr txBox="true"/>
            <p:nvPr/>
          </p:nvSpPr>
          <p:spPr>
            <a:xfrm>
              <a:off x="0" y="9525"/>
              <a:ext cx="3788825" cy="1561244"/>
            </a:xfrm>
            <a:prstGeom prst="rect">
              <a:avLst/>
            </a:prstGeom>
          </p:spPr>
          <p:txBody>
            <a:bodyPr anchor="ctr" rtlCol="false" tIns="50800" lIns="50800" bIns="50800" rIns="50800"/>
            <a:lstStyle/>
            <a:p>
              <a:pPr algn="ctr">
                <a:lnSpc>
                  <a:spcPts val="2896"/>
                </a:lnSpc>
              </a:pPr>
            </a:p>
          </p:txBody>
        </p:sp>
      </p:grpSp>
      <p:grpSp>
        <p:nvGrpSpPr>
          <p:cNvPr name="Group 5" id="5"/>
          <p:cNvGrpSpPr/>
          <p:nvPr/>
        </p:nvGrpSpPr>
        <p:grpSpPr>
          <a:xfrm rot="0">
            <a:off x="2231700" y="2237694"/>
            <a:ext cx="14385695" cy="6176070"/>
            <a:chOff x="0" y="0"/>
            <a:chExt cx="3788825" cy="1626619"/>
          </a:xfrm>
        </p:grpSpPr>
        <p:sp>
          <p:nvSpPr>
            <p:cNvPr name="Freeform 6" id="6"/>
            <p:cNvSpPr/>
            <p:nvPr/>
          </p:nvSpPr>
          <p:spPr>
            <a:xfrm flipH="false" flipV="false" rot="0">
              <a:off x="0" y="0"/>
              <a:ext cx="3788825" cy="1626619"/>
            </a:xfrm>
            <a:custGeom>
              <a:avLst/>
              <a:gdLst/>
              <a:ahLst/>
              <a:cxnLst/>
              <a:rect r="r" b="b" t="t" l="l"/>
              <a:pathLst>
                <a:path h="1626619" w="3788825">
                  <a:moveTo>
                    <a:pt x="27985" y="0"/>
                  </a:moveTo>
                  <a:lnTo>
                    <a:pt x="3760840" y="0"/>
                  </a:lnTo>
                  <a:cubicBezTo>
                    <a:pt x="3768262" y="0"/>
                    <a:pt x="3775380" y="2948"/>
                    <a:pt x="3780629" y="8197"/>
                  </a:cubicBezTo>
                  <a:cubicBezTo>
                    <a:pt x="3785877" y="13445"/>
                    <a:pt x="3788825" y="20563"/>
                    <a:pt x="3788825" y="27985"/>
                  </a:cubicBezTo>
                  <a:lnTo>
                    <a:pt x="3788825" y="1598634"/>
                  </a:lnTo>
                  <a:cubicBezTo>
                    <a:pt x="3788825" y="1606056"/>
                    <a:pt x="3785877" y="1613174"/>
                    <a:pt x="3780629" y="1618423"/>
                  </a:cubicBezTo>
                  <a:cubicBezTo>
                    <a:pt x="3775380" y="1623671"/>
                    <a:pt x="3768262" y="1626619"/>
                    <a:pt x="3760840" y="1626619"/>
                  </a:cubicBezTo>
                  <a:lnTo>
                    <a:pt x="27985" y="1626619"/>
                  </a:lnTo>
                  <a:cubicBezTo>
                    <a:pt x="20563" y="1626619"/>
                    <a:pt x="13445" y="1623671"/>
                    <a:pt x="8197" y="1618423"/>
                  </a:cubicBezTo>
                  <a:cubicBezTo>
                    <a:pt x="2948" y="1613174"/>
                    <a:pt x="0" y="1606056"/>
                    <a:pt x="0" y="1598634"/>
                  </a:cubicBezTo>
                  <a:lnTo>
                    <a:pt x="0" y="27985"/>
                  </a:lnTo>
                  <a:cubicBezTo>
                    <a:pt x="0" y="20563"/>
                    <a:pt x="2948" y="13445"/>
                    <a:pt x="8197" y="8197"/>
                  </a:cubicBezTo>
                  <a:cubicBezTo>
                    <a:pt x="13445" y="2948"/>
                    <a:pt x="20563" y="0"/>
                    <a:pt x="27985" y="0"/>
                  </a:cubicBezTo>
                  <a:close/>
                </a:path>
              </a:pathLst>
            </a:custGeom>
            <a:solidFill>
              <a:srgbClr val="FFFFFF"/>
            </a:solidFill>
          </p:spPr>
        </p:sp>
        <p:sp>
          <p:nvSpPr>
            <p:cNvPr name="TextBox 7" id="7"/>
            <p:cNvSpPr txBox="true"/>
            <p:nvPr/>
          </p:nvSpPr>
          <p:spPr>
            <a:xfrm>
              <a:off x="0" y="9525"/>
              <a:ext cx="3788825" cy="1617094"/>
            </a:xfrm>
            <a:prstGeom prst="rect">
              <a:avLst/>
            </a:prstGeom>
          </p:spPr>
          <p:txBody>
            <a:bodyPr anchor="ctr" rtlCol="false" tIns="50800" lIns="50800" bIns="50800" rIns="50800"/>
            <a:lstStyle/>
            <a:p>
              <a:pPr algn="ctr">
                <a:lnSpc>
                  <a:spcPts val="2896"/>
                </a:lnSpc>
              </a:pPr>
            </a:p>
          </p:txBody>
        </p:sp>
      </p:grpSp>
      <p:sp>
        <p:nvSpPr>
          <p:cNvPr name="TextBox 8" id="8"/>
          <p:cNvSpPr txBox="true"/>
          <p:nvPr/>
        </p:nvSpPr>
        <p:spPr>
          <a:xfrm rot="0">
            <a:off x="2326183" y="3875992"/>
            <a:ext cx="13845602" cy="1694179"/>
          </a:xfrm>
          <a:prstGeom prst="rect">
            <a:avLst/>
          </a:prstGeom>
        </p:spPr>
        <p:txBody>
          <a:bodyPr anchor="t" rtlCol="false" tIns="0" lIns="0" bIns="0" rIns="0">
            <a:spAutoFit/>
          </a:bodyPr>
          <a:lstStyle/>
          <a:p>
            <a:pPr algn="ctr">
              <a:lnSpc>
                <a:spcPts val="12609"/>
              </a:lnSpc>
            </a:pPr>
            <a:r>
              <a:rPr lang="en-US" sz="12999">
                <a:solidFill>
                  <a:srgbClr val="C06D4F"/>
                </a:solidFill>
                <a:latin typeface="Libre Baskerville"/>
                <a:ea typeface="Libre Baskerville"/>
                <a:cs typeface="Libre Baskerville"/>
                <a:sym typeface="Libre Baskerville"/>
              </a:rPr>
              <a:t>UN RETRATO</a:t>
            </a:r>
          </a:p>
        </p:txBody>
      </p:sp>
      <p:sp>
        <p:nvSpPr>
          <p:cNvPr name="TextBox 9" id="9"/>
          <p:cNvSpPr txBox="true"/>
          <p:nvPr/>
        </p:nvSpPr>
        <p:spPr>
          <a:xfrm rot="0">
            <a:off x="4253584" y="5702430"/>
            <a:ext cx="12498739" cy="1543050"/>
          </a:xfrm>
          <a:prstGeom prst="rect">
            <a:avLst/>
          </a:prstGeom>
        </p:spPr>
        <p:txBody>
          <a:bodyPr anchor="t" rtlCol="false" tIns="0" lIns="0" bIns="0" rIns="0">
            <a:spAutoFit/>
          </a:bodyPr>
          <a:lstStyle/>
          <a:p>
            <a:pPr algn="ctr" marL="0" indent="0" lvl="0">
              <a:lnSpc>
                <a:spcPts val="12599"/>
              </a:lnSpc>
            </a:pPr>
            <a:r>
              <a:rPr lang="en-US" sz="9000">
                <a:solidFill>
                  <a:srgbClr val="785B48"/>
                </a:solidFill>
                <a:latin typeface="Nunito"/>
                <a:ea typeface="Nunito"/>
                <a:cs typeface="Nunito"/>
                <a:sym typeface="Nunito"/>
              </a:rPr>
              <a:t>HABLADO DE PABLO</a:t>
            </a:r>
          </a:p>
        </p:txBody>
      </p:sp>
      <p:sp>
        <p:nvSpPr>
          <p:cNvPr name="Freeform 10" id="10"/>
          <p:cNvSpPr/>
          <p:nvPr/>
        </p:nvSpPr>
        <p:spPr>
          <a:xfrm flipH="false" flipV="false" rot="0">
            <a:off x="7481" y="5570171"/>
            <a:ext cx="1663124" cy="3350617"/>
          </a:xfrm>
          <a:custGeom>
            <a:avLst/>
            <a:gdLst/>
            <a:ahLst/>
            <a:cxnLst/>
            <a:rect r="r" b="b" t="t" l="l"/>
            <a:pathLst>
              <a:path h="3350617" w="1663124">
                <a:moveTo>
                  <a:pt x="0" y="0"/>
                </a:moveTo>
                <a:lnTo>
                  <a:pt x="1663125" y="0"/>
                </a:lnTo>
                <a:lnTo>
                  <a:pt x="1663125" y="3350617"/>
                </a:lnTo>
                <a:lnTo>
                  <a:pt x="0" y="33506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57650" y="8920788"/>
            <a:ext cx="3749891" cy="1513592"/>
          </a:xfrm>
          <a:custGeom>
            <a:avLst/>
            <a:gdLst/>
            <a:ahLst/>
            <a:cxnLst/>
            <a:rect r="r" b="b" t="t" l="l"/>
            <a:pathLst>
              <a:path h="1513592" w="3749891">
                <a:moveTo>
                  <a:pt x="0" y="0"/>
                </a:moveTo>
                <a:lnTo>
                  <a:pt x="3749891" y="0"/>
                </a:lnTo>
                <a:lnTo>
                  <a:pt x="3749891" y="1513592"/>
                </a:lnTo>
                <a:lnTo>
                  <a:pt x="0" y="15135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055569" y="0"/>
            <a:ext cx="4232431" cy="1431466"/>
          </a:xfrm>
          <a:custGeom>
            <a:avLst/>
            <a:gdLst/>
            <a:ahLst/>
            <a:cxnLst/>
            <a:rect r="r" b="b" t="t" l="l"/>
            <a:pathLst>
              <a:path h="1431466" w="4232431">
                <a:moveTo>
                  <a:pt x="0" y="0"/>
                </a:moveTo>
                <a:lnTo>
                  <a:pt x="4232431" y="0"/>
                </a:lnTo>
                <a:lnTo>
                  <a:pt x="4232431" y="1431466"/>
                </a:lnTo>
                <a:lnTo>
                  <a:pt x="0" y="14314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6522995" y="7837250"/>
            <a:ext cx="1871038" cy="2659098"/>
          </a:xfrm>
          <a:custGeom>
            <a:avLst/>
            <a:gdLst/>
            <a:ahLst/>
            <a:cxnLst/>
            <a:rect r="r" b="b" t="t" l="l"/>
            <a:pathLst>
              <a:path h="2659098" w="1871038">
                <a:moveTo>
                  <a:pt x="0" y="0"/>
                </a:moveTo>
                <a:lnTo>
                  <a:pt x="1871038" y="0"/>
                </a:lnTo>
                <a:lnTo>
                  <a:pt x="1871038" y="2659097"/>
                </a:lnTo>
                <a:lnTo>
                  <a:pt x="0" y="26590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3441739" y="8630503"/>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true" rot="0">
            <a:off x="7481" y="-421404"/>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true" rot="0">
            <a:off x="657934" y="-725752"/>
            <a:ext cx="4188327" cy="2094164"/>
          </a:xfrm>
          <a:custGeom>
            <a:avLst/>
            <a:gdLst/>
            <a:ahLst/>
            <a:cxnLst/>
            <a:rect r="r" b="b" t="t" l="l"/>
            <a:pathLst>
              <a:path h="2094164" w="4188327">
                <a:moveTo>
                  <a:pt x="0" y="2094164"/>
                </a:moveTo>
                <a:lnTo>
                  <a:pt x="4188327" y="2094164"/>
                </a:lnTo>
                <a:lnTo>
                  <a:pt x="4188327" y="0"/>
                </a:lnTo>
                <a:lnTo>
                  <a:pt x="0" y="0"/>
                </a:lnTo>
                <a:lnTo>
                  <a:pt x="0" y="2094164"/>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5400000">
            <a:off x="12211158" y="8772964"/>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true" flipV="true" rot="5400000">
            <a:off x="4818749"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9" id="19"/>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000000">
                    <a:alpha val="40784"/>
                  </a:srgbClr>
                </a:solidFill>
                <a:latin typeface="Amaranth"/>
                <a:ea typeface="Amaranth"/>
                <a:cs typeface="Amaranth"/>
                <a:sym typeface="Amaranth"/>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p:nvPr/>
        </p:nvGrpSpPr>
        <p:grpSpPr>
          <a:xfrm rot="0">
            <a:off x="-1348697" y="-3323571"/>
            <a:ext cx="20985393" cy="8704542"/>
            <a:chOff x="0" y="0"/>
            <a:chExt cx="15308932" cy="6350000"/>
          </a:xfrm>
        </p:grpSpPr>
        <p:sp>
          <p:nvSpPr>
            <p:cNvPr name="Freeform 3" id="3"/>
            <p:cNvSpPr/>
            <p:nvPr/>
          </p:nvSpPr>
          <p:spPr>
            <a:xfrm flipH="false" flipV="false" rot="0">
              <a:off x="0" y="0"/>
              <a:ext cx="15308932" cy="6350000"/>
            </a:xfrm>
            <a:custGeom>
              <a:avLst/>
              <a:gdLst/>
              <a:ahLst/>
              <a:cxnLst/>
              <a:rect r="r" b="b" t="t" l="l"/>
              <a:pathLst>
                <a:path h="6350000" w="15308932">
                  <a:moveTo>
                    <a:pt x="11288346" y="80010"/>
                  </a:moveTo>
                  <a:cubicBezTo>
                    <a:pt x="11288346" y="80010"/>
                    <a:pt x="9716257" y="0"/>
                    <a:pt x="7654467" y="0"/>
                  </a:cubicBezTo>
                  <a:cubicBezTo>
                    <a:pt x="5592677" y="0"/>
                    <a:pt x="4020587" y="80010"/>
                    <a:pt x="4020587" y="80010"/>
                  </a:cubicBezTo>
                  <a:cubicBezTo>
                    <a:pt x="1799450" y="80010"/>
                    <a:pt x="0" y="1257300"/>
                    <a:pt x="0" y="2707640"/>
                  </a:cubicBezTo>
                  <a:lnTo>
                    <a:pt x="0" y="3134360"/>
                  </a:lnTo>
                  <a:lnTo>
                    <a:pt x="0" y="3214370"/>
                  </a:lnTo>
                  <a:lnTo>
                    <a:pt x="0" y="3641090"/>
                  </a:lnTo>
                  <a:cubicBezTo>
                    <a:pt x="0" y="5092700"/>
                    <a:pt x="1799450" y="6269990"/>
                    <a:pt x="4020586" y="6269990"/>
                  </a:cubicBezTo>
                  <a:cubicBezTo>
                    <a:pt x="4020586" y="6269990"/>
                    <a:pt x="5592676" y="6350000"/>
                    <a:pt x="7654466" y="6350000"/>
                  </a:cubicBezTo>
                  <a:cubicBezTo>
                    <a:pt x="9716256" y="6350000"/>
                    <a:pt x="11288346" y="6269990"/>
                    <a:pt x="11288346" y="6269990"/>
                  </a:cubicBezTo>
                  <a:cubicBezTo>
                    <a:pt x="13509482" y="6269990"/>
                    <a:pt x="15308932" y="5093970"/>
                    <a:pt x="15308932" y="3642360"/>
                  </a:cubicBezTo>
                  <a:lnTo>
                    <a:pt x="15308932" y="3215640"/>
                  </a:lnTo>
                  <a:lnTo>
                    <a:pt x="15308932" y="3135630"/>
                  </a:lnTo>
                  <a:lnTo>
                    <a:pt x="15308932" y="2708910"/>
                  </a:lnTo>
                  <a:cubicBezTo>
                    <a:pt x="15308932" y="1257300"/>
                    <a:pt x="13509482" y="80010"/>
                    <a:pt x="11288346" y="80010"/>
                  </a:cubicBezTo>
                  <a:close/>
                </a:path>
              </a:pathLst>
            </a:custGeom>
            <a:blipFill>
              <a:blip r:embed="rId2"/>
              <a:stretch>
                <a:fillRect l="0" t="-30160" r="0" b="-30160"/>
              </a:stretch>
            </a:blipFill>
          </p:spPr>
        </p:sp>
      </p:grpSp>
      <p:sp>
        <p:nvSpPr>
          <p:cNvPr name="TextBox 4" id="4"/>
          <p:cNvSpPr txBox="true"/>
          <p:nvPr/>
        </p:nvSpPr>
        <p:spPr>
          <a:xfrm rot="0">
            <a:off x="767964" y="6376686"/>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musica especial</a:t>
            </a:r>
          </a:p>
        </p:txBody>
      </p:sp>
      <p:sp>
        <p:nvSpPr>
          <p:cNvPr name="Freeform 5" id="5"/>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63843" y="3156976"/>
            <a:ext cx="9322567" cy="9322567"/>
            <a:chOff x="0" y="0"/>
            <a:chExt cx="8909050" cy="8909050"/>
          </a:xfrm>
        </p:grpSpPr>
        <p:sp>
          <p:nvSpPr>
            <p:cNvPr name="Freeform 3" id="3"/>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D98D73"/>
            </a:solidFill>
          </p:spPr>
        </p:sp>
        <p:sp>
          <p:nvSpPr>
            <p:cNvPr name="Freeform 4" id="4"/>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16369" t="0" r="-16369" b="0"/>
              </a:stretch>
            </a:blipFill>
          </p:spPr>
        </p:sp>
        <p:sp>
          <p:nvSpPr>
            <p:cNvPr name="Freeform 5" id="5"/>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FFFFFF"/>
            </a:solidFill>
          </p:spPr>
        </p:sp>
      </p:grpSp>
      <p:sp>
        <p:nvSpPr>
          <p:cNvPr name="TextBox 6" id="6"/>
          <p:cNvSpPr txBox="true"/>
          <p:nvPr/>
        </p:nvSpPr>
        <p:spPr>
          <a:xfrm rot="0">
            <a:off x="943000" y="534974"/>
            <a:ext cx="16230600" cy="1571625"/>
          </a:xfrm>
          <a:prstGeom prst="rect">
            <a:avLst/>
          </a:prstGeom>
        </p:spPr>
        <p:txBody>
          <a:bodyPr anchor="t" rtlCol="false" tIns="0" lIns="0" bIns="0" rIns="0">
            <a:spAutoFit/>
          </a:bodyPr>
          <a:lstStyle/>
          <a:p>
            <a:pPr algn="ctr" marL="0" indent="0" lvl="0">
              <a:lnSpc>
                <a:spcPts val="11639"/>
              </a:lnSpc>
              <a:spcBef>
                <a:spcPct val="0"/>
              </a:spcBef>
            </a:pPr>
            <a:r>
              <a:rPr lang="en-US" sz="9699">
                <a:solidFill>
                  <a:srgbClr val="C06D4F"/>
                </a:solidFill>
                <a:latin typeface="Alta"/>
                <a:ea typeface="Alta"/>
                <a:cs typeface="Alta"/>
                <a:sym typeface="Alta"/>
              </a:rPr>
              <a:t>origenes</a:t>
            </a:r>
          </a:p>
        </p:txBody>
      </p:sp>
      <p:sp>
        <p:nvSpPr>
          <p:cNvPr name="TextBox 7" id="7"/>
          <p:cNvSpPr txBox="true"/>
          <p:nvPr/>
        </p:nvSpPr>
        <p:spPr>
          <a:xfrm rot="0">
            <a:off x="8512386" y="2043099"/>
            <a:ext cx="8307552" cy="7843521"/>
          </a:xfrm>
          <a:prstGeom prst="rect">
            <a:avLst/>
          </a:prstGeom>
        </p:spPr>
        <p:txBody>
          <a:bodyPr anchor="t" rtlCol="false" tIns="0" lIns="0" bIns="0" rIns="0">
            <a:spAutoFit/>
          </a:bodyPr>
          <a:lstStyle/>
          <a:p>
            <a:pPr algn="just" marL="0" indent="0" lvl="0">
              <a:lnSpc>
                <a:spcPts val="4479"/>
              </a:lnSpc>
            </a:pPr>
            <a:r>
              <a:rPr lang="en-US" sz="3199">
                <a:solidFill>
                  <a:srgbClr val="C06D4F"/>
                </a:solidFill>
                <a:latin typeface="Libre Baskerville"/>
                <a:ea typeface="Libre Baskerville"/>
                <a:cs typeface="Libre Baskerville"/>
                <a:sym typeface="Libre Baskerville"/>
              </a:rPr>
              <a:t>Pabl</a:t>
            </a:r>
            <a:r>
              <a:rPr lang="en-US" sz="3199">
                <a:solidFill>
                  <a:srgbClr val="C06D4F"/>
                </a:solidFill>
                <a:latin typeface="Libre Baskerville"/>
                <a:ea typeface="Libre Baskerville"/>
                <a:cs typeface="Libre Baskerville"/>
                <a:sym typeface="Libre Baskerville"/>
              </a:rPr>
              <a:t>o, también llamado Saulo, era originario de Tarso, una ciudad destacada en Cilicia (Hech. 21: 39), lo cual le daba una posición privilegiada como ciudadano romano desde nacimiento (Hech. 22: 25-28). Aunque nació en un contexto helenista, era también profundamente judío, de la tribu de Benjamín (Fil. 3: 5). Esta combinación de raíces le permitió moverse con soltura tanto en contextos judíos como gentiles, facilitando su labor misionera entre diferentes culturas. </a:t>
            </a:r>
          </a:p>
        </p:txBody>
      </p:sp>
      <p:sp>
        <p:nvSpPr>
          <p:cNvPr name="Freeform 8" id="8"/>
          <p:cNvSpPr/>
          <p:nvPr/>
        </p:nvSpPr>
        <p:spPr>
          <a:xfrm flipH="true" flipV="false" rot="0">
            <a:off x="17173600" y="5702330"/>
            <a:ext cx="1663124" cy="3350617"/>
          </a:xfrm>
          <a:custGeom>
            <a:avLst/>
            <a:gdLst/>
            <a:ahLst/>
            <a:cxnLst/>
            <a:rect r="r" b="b" t="t" l="l"/>
            <a:pathLst>
              <a:path h="3350617" w="1663124">
                <a:moveTo>
                  <a:pt x="1663125" y="0"/>
                </a:moveTo>
                <a:lnTo>
                  <a:pt x="0" y="0"/>
                </a:lnTo>
                <a:lnTo>
                  <a:pt x="0" y="3350617"/>
                </a:lnTo>
                <a:lnTo>
                  <a:pt x="1663125" y="3350617"/>
                </a:lnTo>
                <a:lnTo>
                  <a:pt x="166312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5108195" y="9052947"/>
            <a:ext cx="4130811" cy="1667345"/>
          </a:xfrm>
          <a:custGeom>
            <a:avLst/>
            <a:gdLst/>
            <a:ahLst/>
            <a:cxnLst/>
            <a:rect r="r" b="b" t="t" l="l"/>
            <a:pathLst>
              <a:path h="1667345" w="4130811">
                <a:moveTo>
                  <a:pt x="4130811" y="0"/>
                </a:moveTo>
                <a:lnTo>
                  <a:pt x="0" y="0"/>
                </a:lnTo>
                <a:lnTo>
                  <a:pt x="0" y="1667346"/>
                </a:lnTo>
                <a:lnTo>
                  <a:pt x="4130811" y="1667346"/>
                </a:lnTo>
                <a:lnTo>
                  <a:pt x="41308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true" rot="0">
            <a:off x="7481" y="-421404"/>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true" rot="0">
            <a:off x="657934" y="-725752"/>
            <a:ext cx="4188327" cy="2094164"/>
          </a:xfrm>
          <a:custGeom>
            <a:avLst/>
            <a:gdLst/>
            <a:ahLst/>
            <a:cxnLst/>
            <a:rect r="r" b="b" t="t" l="l"/>
            <a:pathLst>
              <a:path h="2094164" w="4188327">
                <a:moveTo>
                  <a:pt x="0" y="2094164"/>
                </a:moveTo>
                <a:lnTo>
                  <a:pt x="4188327" y="2094164"/>
                </a:lnTo>
                <a:lnTo>
                  <a:pt x="4188327" y="0"/>
                </a:lnTo>
                <a:lnTo>
                  <a:pt x="0" y="0"/>
                </a:lnTo>
                <a:lnTo>
                  <a:pt x="0" y="2094164"/>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true" rot="5400000">
            <a:off x="4818749"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true" rot="0">
            <a:off x="16705533" y="-300849"/>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true" rot="0">
            <a:off x="13452725" y="-421404"/>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true" flipV="true" rot="5400000">
            <a:off x="12356062"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10615608" y="9714218"/>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sp>
        <p:nvSpPr>
          <p:cNvPr name="Freeform 2" id="2"/>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2616242" y="99008"/>
            <a:ext cx="12570922" cy="6768958"/>
          </a:xfrm>
          <a:custGeom>
            <a:avLst/>
            <a:gdLst/>
            <a:ahLst/>
            <a:cxnLst/>
            <a:rect r="r" b="b" t="t" l="l"/>
            <a:pathLst>
              <a:path h="6768958" w="12570922">
                <a:moveTo>
                  <a:pt x="0" y="0"/>
                </a:moveTo>
                <a:lnTo>
                  <a:pt x="12570921" y="0"/>
                </a:lnTo>
                <a:lnTo>
                  <a:pt x="12570921" y="6768958"/>
                </a:lnTo>
                <a:lnTo>
                  <a:pt x="0" y="6768958"/>
                </a:lnTo>
                <a:lnTo>
                  <a:pt x="0" y="0"/>
                </a:lnTo>
                <a:close/>
              </a:path>
            </a:pathLst>
          </a:custGeom>
          <a:blipFill>
            <a:blip r:embed="rId8"/>
            <a:stretch>
              <a:fillRect l="0" t="0" r="0" b="0"/>
            </a:stretch>
          </a:blipFill>
        </p:spPr>
      </p:sp>
      <p:sp>
        <p:nvSpPr>
          <p:cNvPr name="Freeform 9" id="9"/>
          <p:cNvSpPr/>
          <p:nvPr/>
        </p:nvSpPr>
        <p:spPr>
          <a:xfrm flipH="false" flipV="false" rot="1600792">
            <a:off x="14996815" y="5892477"/>
            <a:ext cx="3447051" cy="4433507"/>
          </a:xfrm>
          <a:custGeom>
            <a:avLst/>
            <a:gdLst/>
            <a:ahLst/>
            <a:cxnLst/>
            <a:rect r="r" b="b" t="t" l="l"/>
            <a:pathLst>
              <a:path h="4433507" w="3447051">
                <a:moveTo>
                  <a:pt x="0" y="0"/>
                </a:moveTo>
                <a:lnTo>
                  <a:pt x="3447051" y="0"/>
                </a:lnTo>
                <a:lnTo>
                  <a:pt x="3447051" y="4433506"/>
                </a:lnTo>
                <a:lnTo>
                  <a:pt x="0" y="4433506"/>
                </a:lnTo>
                <a:lnTo>
                  <a:pt x="0" y="0"/>
                </a:lnTo>
                <a:close/>
              </a:path>
            </a:pathLst>
          </a:custGeom>
          <a:blipFill>
            <a:blip r:embed="rId9"/>
            <a:stretch>
              <a:fillRect l="0" t="0" r="0" b="0"/>
            </a:stretch>
          </a:blipFill>
        </p:spPr>
      </p:sp>
      <p:sp>
        <p:nvSpPr>
          <p:cNvPr name="TextBox 10" id="10"/>
          <p:cNvSpPr txBox="true"/>
          <p:nvPr/>
        </p:nvSpPr>
        <p:spPr>
          <a:xfrm rot="0">
            <a:off x="1278228" y="7188021"/>
            <a:ext cx="15731544" cy="1377949"/>
          </a:xfrm>
          <a:prstGeom prst="rect">
            <a:avLst/>
          </a:prstGeom>
        </p:spPr>
        <p:txBody>
          <a:bodyPr anchor="t" rtlCol="false" tIns="0" lIns="0" bIns="0" rIns="0">
            <a:spAutoFit/>
          </a:bodyPr>
          <a:lstStyle/>
          <a:p>
            <a:pPr algn="ctr" marL="0" indent="0" lvl="0">
              <a:lnSpc>
                <a:spcPts val="11200"/>
              </a:lnSpc>
            </a:pPr>
            <a:r>
              <a:rPr lang="en-US" sz="8000" spc="160">
                <a:solidFill>
                  <a:srgbClr val="FFFFFF"/>
                </a:solidFill>
                <a:latin typeface="Libre Baskerville"/>
                <a:ea typeface="Libre Baskerville"/>
                <a:cs typeface="Libre Baskerville"/>
                <a:sym typeface="Libre Baskerville"/>
              </a:rPr>
              <a:t>“E</a:t>
            </a:r>
            <a:r>
              <a:rPr lang="en-US" sz="8000" spc="160">
                <a:solidFill>
                  <a:srgbClr val="FFFFFF"/>
                </a:solidFill>
                <a:latin typeface="Libre Baskerville"/>
                <a:ea typeface="Libre Baskerville"/>
                <a:cs typeface="Libre Baskerville"/>
                <a:sym typeface="Libre Baskerville"/>
              </a:rPr>
              <a:t>l Dios de mi abuelo”</a:t>
            </a:r>
          </a:p>
        </p:txBody>
      </p:sp>
      <p:sp>
        <p:nvSpPr>
          <p:cNvPr name="TextBox 11" id="11"/>
          <p:cNvSpPr txBox="true"/>
          <p:nvPr/>
        </p:nvSpPr>
        <p:spPr>
          <a:xfrm rot="0">
            <a:off x="1278228" y="3836182"/>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informe misionero</a:t>
            </a:r>
          </a:p>
        </p:txBody>
      </p:sp>
      <p:sp>
        <p:nvSpPr>
          <p:cNvPr name="TextBox 12" id="12"/>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63843" y="3156976"/>
            <a:ext cx="9322567" cy="9322567"/>
            <a:chOff x="0" y="0"/>
            <a:chExt cx="8909050" cy="8909050"/>
          </a:xfrm>
        </p:grpSpPr>
        <p:sp>
          <p:nvSpPr>
            <p:cNvPr name="Freeform 3" id="3"/>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D98D73"/>
            </a:solidFill>
          </p:spPr>
        </p:sp>
        <p:sp>
          <p:nvSpPr>
            <p:cNvPr name="Freeform 4" id="4"/>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223" t="0" r="223" b="0"/>
              </a:stretch>
            </a:blipFill>
          </p:spPr>
        </p:sp>
        <p:sp>
          <p:nvSpPr>
            <p:cNvPr name="Freeform 5" id="5"/>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FFFFFF"/>
            </a:solidFill>
          </p:spPr>
        </p:sp>
      </p:grpSp>
      <p:sp>
        <p:nvSpPr>
          <p:cNvPr name="TextBox 6" id="6"/>
          <p:cNvSpPr txBox="true"/>
          <p:nvPr/>
        </p:nvSpPr>
        <p:spPr>
          <a:xfrm rot="0">
            <a:off x="943000" y="534974"/>
            <a:ext cx="16230600" cy="1571625"/>
          </a:xfrm>
          <a:prstGeom prst="rect">
            <a:avLst/>
          </a:prstGeom>
        </p:spPr>
        <p:txBody>
          <a:bodyPr anchor="t" rtlCol="false" tIns="0" lIns="0" bIns="0" rIns="0">
            <a:spAutoFit/>
          </a:bodyPr>
          <a:lstStyle/>
          <a:p>
            <a:pPr algn="ctr" marL="0" indent="0" lvl="0">
              <a:lnSpc>
                <a:spcPts val="11639"/>
              </a:lnSpc>
              <a:spcBef>
                <a:spcPct val="0"/>
              </a:spcBef>
            </a:pPr>
            <a:r>
              <a:rPr lang="en-US" sz="9699">
                <a:solidFill>
                  <a:srgbClr val="C06D4F"/>
                </a:solidFill>
                <a:latin typeface="Alta"/>
                <a:ea typeface="Alta"/>
                <a:cs typeface="Alta"/>
                <a:sym typeface="Alta"/>
              </a:rPr>
              <a:t>formacion</a:t>
            </a:r>
          </a:p>
        </p:txBody>
      </p:sp>
      <p:sp>
        <p:nvSpPr>
          <p:cNvPr name="TextBox 7" id="7"/>
          <p:cNvSpPr txBox="true"/>
          <p:nvPr/>
        </p:nvSpPr>
        <p:spPr>
          <a:xfrm rot="0">
            <a:off x="8512386" y="2043099"/>
            <a:ext cx="8307552" cy="7281546"/>
          </a:xfrm>
          <a:prstGeom prst="rect">
            <a:avLst/>
          </a:prstGeom>
        </p:spPr>
        <p:txBody>
          <a:bodyPr anchor="t" rtlCol="false" tIns="0" lIns="0" bIns="0" rIns="0">
            <a:spAutoFit/>
          </a:bodyPr>
          <a:lstStyle/>
          <a:p>
            <a:pPr algn="just" marL="0" indent="0" lvl="0">
              <a:lnSpc>
                <a:spcPts val="4479"/>
              </a:lnSpc>
            </a:pPr>
            <a:r>
              <a:rPr lang="en-US" sz="3199">
                <a:solidFill>
                  <a:srgbClr val="C06D4F"/>
                </a:solidFill>
                <a:latin typeface="Libre Baskerville"/>
                <a:ea typeface="Libre Baskerville"/>
                <a:cs typeface="Libre Baskerville"/>
                <a:sym typeface="Libre Baskerville"/>
              </a:rPr>
              <a:t>Pabl</a:t>
            </a:r>
            <a:r>
              <a:rPr lang="en-US" sz="3199">
                <a:solidFill>
                  <a:srgbClr val="C06D4F"/>
                </a:solidFill>
                <a:latin typeface="Libre Baskerville"/>
                <a:ea typeface="Libre Baskerville"/>
                <a:cs typeface="Libre Baskerville"/>
                <a:sym typeface="Libre Baskerville"/>
              </a:rPr>
              <a:t>o fue formado rigurosamente en la ley judía. En Hechos 22: 3 afirma que fue educado en Jerusalén a los pies de Gamaliel, uno de los más respetados rabinos de su tiempo. Esto lo convirtió en un fariseo celoso (Fil. 3: 5-6), experto en la Ley y las tradiciones judías. Esa formación le permitió, después de su conversión, aplicar ese conocimiento para explicar con profundidad cómo Jesús cumplía las Escrituras, siendo un puente entre el judaísmo y el cristianismo emergente. </a:t>
            </a:r>
          </a:p>
        </p:txBody>
      </p:sp>
      <p:sp>
        <p:nvSpPr>
          <p:cNvPr name="Freeform 8" id="8"/>
          <p:cNvSpPr/>
          <p:nvPr/>
        </p:nvSpPr>
        <p:spPr>
          <a:xfrm flipH="true" flipV="false" rot="0">
            <a:off x="17173600" y="5702330"/>
            <a:ext cx="1663124" cy="3350617"/>
          </a:xfrm>
          <a:custGeom>
            <a:avLst/>
            <a:gdLst/>
            <a:ahLst/>
            <a:cxnLst/>
            <a:rect r="r" b="b" t="t" l="l"/>
            <a:pathLst>
              <a:path h="3350617" w="1663124">
                <a:moveTo>
                  <a:pt x="1663125" y="0"/>
                </a:moveTo>
                <a:lnTo>
                  <a:pt x="0" y="0"/>
                </a:lnTo>
                <a:lnTo>
                  <a:pt x="0" y="3350617"/>
                </a:lnTo>
                <a:lnTo>
                  <a:pt x="1663125" y="3350617"/>
                </a:lnTo>
                <a:lnTo>
                  <a:pt x="166312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5108195" y="9052947"/>
            <a:ext cx="4130811" cy="1667345"/>
          </a:xfrm>
          <a:custGeom>
            <a:avLst/>
            <a:gdLst/>
            <a:ahLst/>
            <a:cxnLst/>
            <a:rect r="r" b="b" t="t" l="l"/>
            <a:pathLst>
              <a:path h="1667345" w="4130811">
                <a:moveTo>
                  <a:pt x="4130811" y="0"/>
                </a:moveTo>
                <a:lnTo>
                  <a:pt x="0" y="0"/>
                </a:lnTo>
                <a:lnTo>
                  <a:pt x="0" y="1667346"/>
                </a:lnTo>
                <a:lnTo>
                  <a:pt x="4130811" y="1667346"/>
                </a:lnTo>
                <a:lnTo>
                  <a:pt x="41308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true" rot="0">
            <a:off x="7481" y="-421404"/>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true" rot="0">
            <a:off x="657934" y="-725752"/>
            <a:ext cx="4188327" cy="2094164"/>
          </a:xfrm>
          <a:custGeom>
            <a:avLst/>
            <a:gdLst/>
            <a:ahLst/>
            <a:cxnLst/>
            <a:rect r="r" b="b" t="t" l="l"/>
            <a:pathLst>
              <a:path h="2094164" w="4188327">
                <a:moveTo>
                  <a:pt x="0" y="2094164"/>
                </a:moveTo>
                <a:lnTo>
                  <a:pt x="4188327" y="2094164"/>
                </a:lnTo>
                <a:lnTo>
                  <a:pt x="4188327" y="0"/>
                </a:lnTo>
                <a:lnTo>
                  <a:pt x="0" y="0"/>
                </a:lnTo>
                <a:lnTo>
                  <a:pt x="0" y="2094164"/>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true" rot="5400000">
            <a:off x="4818749"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true" rot="0">
            <a:off x="16705533" y="-300849"/>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true" rot="0">
            <a:off x="13452725" y="-421404"/>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true" flipV="true" rot="5400000">
            <a:off x="12356062"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7857226" y="9640162"/>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p:nvPr/>
        </p:nvGrpSpPr>
        <p:grpSpPr>
          <a:xfrm rot="0">
            <a:off x="-1348697" y="-3323571"/>
            <a:ext cx="20985393" cy="8704542"/>
            <a:chOff x="0" y="0"/>
            <a:chExt cx="15308932" cy="6350000"/>
          </a:xfrm>
        </p:grpSpPr>
        <p:sp>
          <p:nvSpPr>
            <p:cNvPr name="Freeform 3" id="3"/>
            <p:cNvSpPr/>
            <p:nvPr/>
          </p:nvSpPr>
          <p:spPr>
            <a:xfrm flipH="false" flipV="false" rot="0">
              <a:off x="0" y="0"/>
              <a:ext cx="15308932" cy="6350000"/>
            </a:xfrm>
            <a:custGeom>
              <a:avLst/>
              <a:gdLst/>
              <a:ahLst/>
              <a:cxnLst/>
              <a:rect r="r" b="b" t="t" l="l"/>
              <a:pathLst>
                <a:path h="6350000" w="15308932">
                  <a:moveTo>
                    <a:pt x="11288346" y="80010"/>
                  </a:moveTo>
                  <a:cubicBezTo>
                    <a:pt x="11288346" y="80010"/>
                    <a:pt x="9716257" y="0"/>
                    <a:pt x="7654467" y="0"/>
                  </a:cubicBezTo>
                  <a:cubicBezTo>
                    <a:pt x="5592677" y="0"/>
                    <a:pt x="4020587" y="80010"/>
                    <a:pt x="4020587" y="80010"/>
                  </a:cubicBezTo>
                  <a:cubicBezTo>
                    <a:pt x="1799450" y="80010"/>
                    <a:pt x="0" y="1257300"/>
                    <a:pt x="0" y="2707640"/>
                  </a:cubicBezTo>
                  <a:lnTo>
                    <a:pt x="0" y="3134360"/>
                  </a:lnTo>
                  <a:lnTo>
                    <a:pt x="0" y="3214370"/>
                  </a:lnTo>
                  <a:lnTo>
                    <a:pt x="0" y="3641090"/>
                  </a:lnTo>
                  <a:cubicBezTo>
                    <a:pt x="0" y="5092700"/>
                    <a:pt x="1799450" y="6269990"/>
                    <a:pt x="4020586" y="6269990"/>
                  </a:cubicBezTo>
                  <a:cubicBezTo>
                    <a:pt x="4020586" y="6269990"/>
                    <a:pt x="5592676" y="6350000"/>
                    <a:pt x="7654466" y="6350000"/>
                  </a:cubicBezTo>
                  <a:cubicBezTo>
                    <a:pt x="9716256" y="6350000"/>
                    <a:pt x="11288346" y="6269990"/>
                    <a:pt x="11288346" y="6269990"/>
                  </a:cubicBezTo>
                  <a:cubicBezTo>
                    <a:pt x="13509482" y="6269990"/>
                    <a:pt x="15308932" y="5093970"/>
                    <a:pt x="15308932" y="3642360"/>
                  </a:cubicBezTo>
                  <a:lnTo>
                    <a:pt x="15308932" y="3215640"/>
                  </a:lnTo>
                  <a:lnTo>
                    <a:pt x="15308932" y="3135630"/>
                  </a:lnTo>
                  <a:lnTo>
                    <a:pt x="15308932" y="2708910"/>
                  </a:lnTo>
                  <a:cubicBezTo>
                    <a:pt x="15308932" y="1257300"/>
                    <a:pt x="13509482" y="80010"/>
                    <a:pt x="11288346" y="80010"/>
                  </a:cubicBezTo>
                  <a:close/>
                </a:path>
              </a:pathLst>
            </a:custGeom>
            <a:blipFill>
              <a:blip r:embed="rId2"/>
              <a:stretch>
                <a:fillRect l="0" t="0" r="0" b="-80594"/>
              </a:stretch>
            </a:blipFill>
          </p:spPr>
        </p:sp>
      </p:grpSp>
      <p:sp>
        <p:nvSpPr>
          <p:cNvPr name="Freeform 4" id="4"/>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1738405">
            <a:off x="8863475" y="6450189"/>
            <a:ext cx="2961268" cy="4678803"/>
          </a:xfrm>
          <a:custGeom>
            <a:avLst/>
            <a:gdLst/>
            <a:ahLst/>
            <a:cxnLst/>
            <a:rect r="r" b="b" t="t" l="l"/>
            <a:pathLst>
              <a:path h="4678803" w="2961268">
                <a:moveTo>
                  <a:pt x="0" y="0"/>
                </a:moveTo>
                <a:lnTo>
                  <a:pt x="2961268" y="0"/>
                </a:lnTo>
                <a:lnTo>
                  <a:pt x="2961268" y="4678803"/>
                </a:lnTo>
                <a:lnTo>
                  <a:pt x="0" y="4678803"/>
                </a:lnTo>
                <a:lnTo>
                  <a:pt x="0" y="0"/>
                </a:lnTo>
                <a:close/>
              </a:path>
            </a:pathLst>
          </a:custGeom>
          <a:blipFill>
            <a:blip r:embed="rId9"/>
            <a:stretch>
              <a:fillRect l="0" t="0" r="0" b="0"/>
            </a:stretch>
          </a:blipFill>
        </p:spPr>
      </p:sp>
      <p:sp>
        <p:nvSpPr>
          <p:cNvPr name="TextBox 11" id="11"/>
          <p:cNvSpPr txBox="true"/>
          <p:nvPr/>
        </p:nvSpPr>
        <p:spPr>
          <a:xfrm rot="0">
            <a:off x="1278228" y="5532023"/>
            <a:ext cx="15731544" cy="1377949"/>
          </a:xfrm>
          <a:prstGeom prst="rect">
            <a:avLst/>
          </a:prstGeom>
        </p:spPr>
        <p:txBody>
          <a:bodyPr anchor="t" rtlCol="false" tIns="0" lIns="0" bIns="0" rIns="0">
            <a:spAutoFit/>
          </a:bodyPr>
          <a:lstStyle/>
          <a:p>
            <a:pPr algn="ctr" marL="0" indent="0" lvl="0">
              <a:lnSpc>
                <a:spcPts val="11200"/>
              </a:lnSpc>
            </a:pPr>
            <a:r>
              <a:rPr lang="en-US" sz="8000" spc="160">
                <a:solidFill>
                  <a:srgbClr val="FFFFFF"/>
                </a:solidFill>
                <a:latin typeface="Libre Baskerville"/>
                <a:ea typeface="Libre Baskerville"/>
                <a:cs typeface="Libre Baskerville"/>
                <a:sym typeface="Libre Baskerville"/>
              </a:rPr>
              <a:t> “Dese</a:t>
            </a:r>
            <a:r>
              <a:rPr lang="en-US" sz="8000" spc="160">
                <a:solidFill>
                  <a:srgbClr val="FFFFFF"/>
                </a:solidFill>
                <a:latin typeface="Libre Baskerville"/>
                <a:ea typeface="Libre Baskerville"/>
                <a:cs typeface="Libre Baskerville"/>
                <a:sym typeface="Libre Baskerville"/>
              </a:rPr>
              <a:t>aba hacerles el bien”</a:t>
            </a:r>
          </a:p>
        </p:txBody>
      </p:sp>
      <p:sp>
        <p:nvSpPr>
          <p:cNvPr name="TextBox 12" id="12"/>
          <p:cNvSpPr txBox="true"/>
          <p:nvPr/>
        </p:nvSpPr>
        <p:spPr>
          <a:xfrm rot="0">
            <a:off x="1278228" y="2382397"/>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nuevo horizonte</a:t>
            </a:r>
          </a:p>
        </p:txBody>
      </p:sp>
      <p:sp>
        <p:nvSpPr>
          <p:cNvPr name="TextBox 13" id="13"/>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63843" y="3156976"/>
            <a:ext cx="9322567" cy="9322567"/>
            <a:chOff x="0" y="0"/>
            <a:chExt cx="8909050" cy="8909050"/>
          </a:xfrm>
        </p:grpSpPr>
        <p:sp>
          <p:nvSpPr>
            <p:cNvPr name="Freeform 3" id="3"/>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D98D73"/>
            </a:solidFill>
          </p:spPr>
        </p:sp>
        <p:sp>
          <p:nvSpPr>
            <p:cNvPr name="Freeform 4" id="4"/>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223" t="0" r="223" b="0"/>
              </a:stretch>
            </a:blipFill>
          </p:spPr>
        </p:sp>
        <p:sp>
          <p:nvSpPr>
            <p:cNvPr name="Freeform 5" id="5"/>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FFFFFF"/>
            </a:solidFill>
          </p:spPr>
        </p:sp>
      </p:grpSp>
      <p:sp>
        <p:nvSpPr>
          <p:cNvPr name="TextBox 6" id="6"/>
          <p:cNvSpPr txBox="true"/>
          <p:nvPr/>
        </p:nvSpPr>
        <p:spPr>
          <a:xfrm rot="0">
            <a:off x="943000" y="534974"/>
            <a:ext cx="16230600" cy="1571625"/>
          </a:xfrm>
          <a:prstGeom prst="rect">
            <a:avLst/>
          </a:prstGeom>
        </p:spPr>
        <p:txBody>
          <a:bodyPr anchor="t" rtlCol="false" tIns="0" lIns="0" bIns="0" rIns="0">
            <a:spAutoFit/>
          </a:bodyPr>
          <a:lstStyle/>
          <a:p>
            <a:pPr algn="ctr" marL="0" indent="0" lvl="0">
              <a:lnSpc>
                <a:spcPts val="11639"/>
              </a:lnSpc>
              <a:spcBef>
                <a:spcPct val="0"/>
              </a:spcBef>
            </a:pPr>
            <a:r>
              <a:rPr lang="en-US" sz="9699">
                <a:solidFill>
                  <a:srgbClr val="C06D4F"/>
                </a:solidFill>
                <a:latin typeface="Alta"/>
                <a:ea typeface="Alta"/>
                <a:cs typeface="Alta"/>
                <a:sym typeface="Alta"/>
              </a:rPr>
              <a:t>aportes</a:t>
            </a:r>
          </a:p>
        </p:txBody>
      </p:sp>
      <p:sp>
        <p:nvSpPr>
          <p:cNvPr name="TextBox 7" id="7"/>
          <p:cNvSpPr txBox="true"/>
          <p:nvPr/>
        </p:nvSpPr>
        <p:spPr>
          <a:xfrm rot="0">
            <a:off x="8512386" y="2043099"/>
            <a:ext cx="8307552" cy="7281546"/>
          </a:xfrm>
          <a:prstGeom prst="rect">
            <a:avLst/>
          </a:prstGeom>
        </p:spPr>
        <p:txBody>
          <a:bodyPr anchor="t" rtlCol="false" tIns="0" lIns="0" bIns="0" rIns="0">
            <a:spAutoFit/>
          </a:bodyPr>
          <a:lstStyle/>
          <a:p>
            <a:pPr algn="just" marL="0" indent="0" lvl="0">
              <a:lnSpc>
                <a:spcPts val="4479"/>
              </a:lnSpc>
            </a:pPr>
            <a:r>
              <a:rPr lang="en-US" sz="3199">
                <a:solidFill>
                  <a:srgbClr val="C06D4F"/>
                </a:solidFill>
                <a:latin typeface="Libre Baskerville"/>
                <a:ea typeface="Libre Baskerville"/>
                <a:cs typeface="Libre Baskerville"/>
                <a:sym typeface="Libre Baskerville"/>
              </a:rPr>
              <a:t>Los ap</a:t>
            </a:r>
            <a:r>
              <a:rPr lang="en-US" sz="3199">
                <a:solidFill>
                  <a:srgbClr val="C06D4F"/>
                </a:solidFill>
                <a:latin typeface="Libre Baskerville"/>
                <a:ea typeface="Libre Baskerville"/>
                <a:cs typeface="Libre Baskerville"/>
                <a:sym typeface="Libre Baskerville"/>
              </a:rPr>
              <a:t>ortes de Pablo al cristianismo son incalculables. Fundó numerosas iglesias (Hech. 14: 21-23), escribió trece epístolas que forman nan parte del Nuevo Testamento, y fue el principal teólogo de la justificación por la fe (Rom. 3: 28; Gál. 2: 16). Fue un defensor incansable de la inclusión de los gentiles en el pueblo de Dios (Efe. 3: 6), y su vida fue una constante entrega al evangelio hasta el final. Su legado sigue moldeando la fe cristiana hasta hoy (2 Tim. 4: 7-8).</a:t>
            </a:r>
          </a:p>
        </p:txBody>
      </p:sp>
      <p:sp>
        <p:nvSpPr>
          <p:cNvPr name="Freeform 8" id="8"/>
          <p:cNvSpPr/>
          <p:nvPr/>
        </p:nvSpPr>
        <p:spPr>
          <a:xfrm flipH="true" flipV="false" rot="0">
            <a:off x="17173600" y="5702330"/>
            <a:ext cx="1663124" cy="3350617"/>
          </a:xfrm>
          <a:custGeom>
            <a:avLst/>
            <a:gdLst/>
            <a:ahLst/>
            <a:cxnLst/>
            <a:rect r="r" b="b" t="t" l="l"/>
            <a:pathLst>
              <a:path h="3350617" w="1663124">
                <a:moveTo>
                  <a:pt x="1663125" y="0"/>
                </a:moveTo>
                <a:lnTo>
                  <a:pt x="0" y="0"/>
                </a:lnTo>
                <a:lnTo>
                  <a:pt x="0" y="3350617"/>
                </a:lnTo>
                <a:lnTo>
                  <a:pt x="1663125" y="3350617"/>
                </a:lnTo>
                <a:lnTo>
                  <a:pt x="166312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5108195" y="9052947"/>
            <a:ext cx="4130811" cy="1667345"/>
          </a:xfrm>
          <a:custGeom>
            <a:avLst/>
            <a:gdLst/>
            <a:ahLst/>
            <a:cxnLst/>
            <a:rect r="r" b="b" t="t" l="l"/>
            <a:pathLst>
              <a:path h="1667345" w="4130811">
                <a:moveTo>
                  <a:pt x="4130811" y="0"/>
                </a:moveTo>
                <a:lnTo>
                  <a:pt x="0" y="0"/>
                </a:lnTo>
                <a:lnTo>
                  <a:pt x="0" y="1667346"/>
                </a:lnTo>
                <a:lnTo>
                  <a:pt x="4130811" y="1667346"/>
                </a:lnTo>
                <a:lnTo>
                  <a:pt x="41308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true" rot="0">
            <a:off x="7481" y="-421404"/>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true" rot="0">
            <a:off x="657934" y="-725752"/>
            <a:ext cx="4188327" cy="2094164"/>
          </a:xfrm>
          <a:custGeom>
            <a:avLst/>
            <a:gdLst/>
            <a:ahLst/>
            <a:cxnLst/>
            <a:rect r="r" b="b" t="t" l="l"/>
            <a:pathLst>
              <a:path h="2094164" w="4188327">
                <a:moveTo>
                  <a:pt x="0" y="2094164"/>
                </a:moveTo>
                <a:lnTo>
                  <a:pt x="4188327" y="2094164"/>
                </a:lnTo>
                <a:lnTo>
                  <a:pt x="4188327" y="0"/>
                </a:lnTo>
                <a:lnTo>
                  <a:pt x="0" y="0"/>
                </a:lnTo>
                <a:lnTo>
                  <a:pt x="0" y="2094164"/>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true" rot="5400000">
            <a:off x="4818749"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true" rot="0">
            <a:off x="16705533" y="-300849"/>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true" rot="0">
            <a:off x="13452725" y="-421404"/>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true" flipV="true" rot="5400000">
            <a:off x="12356062"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p:nvPr/>
        </p:nvGrpSpPr>
        <p:grpSpPr>
          <a:xfrm rot="0">
            <a:off x="-1348697" y="-3323571"/>
            <a:ext cx="20985393" cy="8704542"/>
            <a:chOff x="0" y="0"/>
            <a:chExt cx="15308932" cy="6350000"/>
          </a:xfrm>
        </p:grpSpPr>
        <p:sp>
          <p:nvSpPr>
            <p:cNvPr name="Freeform 3" id="3"/>
            <p:cNvSpPr/>
            <p:nvPr/>
          </p:nvSpPr>
          <p:spPr>
            <a:xfrm flipH="false" flipV="false" rot="0">
              <a:off x="0" y="0"/>
              <a:ext cx="15308932" cy="6350000"/>
            </a:xfrm>
            <a:custGeom>
              <a:avLst/>
              <a:gdLst/>
              <a:ahLst/>
              <a:cxnLst/>
              <a:rect r="r" b="b" t="t" l="l"/>
              <a:pathLst>
                <a:path h="6350000" w="15308932">
                  <a:moveTo>
                    <a:pt x="11288346" y="80010"/>
                  </a:moveTo>
                  <a:cubicBezTo>
                    <a:pt x="11288346" y="80010"/>
                    <a:pt x="9716257" y="0"/>
                    <a:pt x="7654467" y="0"/>
                  </a:cubicBezTo>
                  <a:cubicBezTo>
                    <a:pt x="5592677" y="0"/>
                    <a:pt x="4020587" y="80010"/>
                    <a:pt x="4020587" y="80010"/>
                  </a:cubicBezTo>
                  <a:cubicBezTo>
                    <a:pt x="1799450" y="80010"/>
                    <a:pt x="0" y="1257300"/>
                    <a:pt x="0" y="2707640"/>
                  </a:cubicBezTo>
                  <a:lnTo>
                    <a:pt x="0" y="3134360"/>
                  </a:lnTo>
                  <a:lnTo>
                    <a:pt x="0" y="3214370"/>
                  </a:lnTo>
                  <a:lnTo>
                    <a:pt x="0" y="3641090"/>
                  </a:lnTo>
                  <a:cubicBezTo>
                    <a:pt x="0" y="5092700"/>
                    <a:pt x="1799450" y="6269990"/>
                    <a:pt x="4020586" y="6269990"/>
                  </a:cubicBezTo>
                  <a:cubicBezTo>
                    <a:pt x="4020586" y="6269990"/>
                    <a:pt x="5592676" y="6350000"/>
                    <a:pt x="7654466" y="6350000"/>
                  </a:cubicBezTo>
                  <a:cubicBezTo>
                    <a:pt x="9716256" y="6350000"/>
                    <a:pt x="11288346" y="6269990"/>
                    <a:pt x="11288346" y="6269990"/>
                  </a:cubicBezTo>
                  <a:cubicBezTo>
                    <a:pt x="13509482" y="6269990"/>
                    <a:pt x="15308932" y="5093970"/>
                    <a:pt x="15308932" y="3642360"/>
                  </a:cubicBezTo>
                  <a:lnTo>
                    <a:pt x="15308932" y="3215640"/>
                  </a:lnTo>
                  <a:lnTo>
                    <a:pt x="15308932" y="3135630"/>
                  </a:lnTo>
                  <a:lnTo>
                    <a:pt x="15308932" y="2708910"/>
                  </a:lnTo>
                  <a:cubicBezTo>
                    <a:pt x="15308932" y="1257300"/>
                    <a:pt x="13509482" y="80010"/>
                    <a:pt x="11288346" y="80010"/>
                  </a:cubicBezTo>
                  <a:close/>
                </a:path>
              </a:pathLst>
            </a:custGeom>
            <a:blipFill>
              <a:blip r:embed="rId2"/>
              <a:stretch>
                <a:fillRect l="0" t="-40407" r="0" b="-40407"/>
              </a:stretch>
            </a:blipFill>
          </p:spPr>
        </p:sp>
      </p:grpSp>
      <p:sp>
        <p:nvSpPr>
          <p:cNvPr name="Freeform 4" id="4"/>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767964" y="4825664"/>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informe secretarial</a:t>
            </a:r>
          </a:p>
        </p:txBody>
      </p:sp>
      <p:sp>
        <p:nvSpPr>
          <p:cNvPr name="TextBox 11" id="11"/>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sp>
        <p:nvSpPr>
          <p:cNvPr name="AutoShape 2" id="2"/>
          <p:cNvSpPr/>
          <p:nvPr/>
        </p:nvSpPr>
        <p:spPr>
          <a:xfrm>
            <a:off x="1028749" y="3091132"/>
            <a:ext cx="16230551" cy="0"/>
          </a:xfrm>
          <a:prstGeom prst="line">
            <a:avLst/>
          </a:prstGeom>
          <a:ln cap="flat" w="38100">
            <a:solidFill>
              <a:srgbClr val="FFFFFF"/>
            </a:solidFill>
            <a:prstDash val="solid"/>
            <a:headEnd type="none" len="sm" w="sm"/>
            <a:tailEnd type="none" len="sm" w="sm"/>
          </a:ln>
        </p:spPr>
      </p:sp>
      <p:grpSp>
        <p:nvGrpSpPr>
          <p:cNvPr name="Group 3" id="3"/>
          <p:cNvGrpSpPr/>
          <p:nvPr/>
        </p:nvGrpSpPr>
        <p:grpSpPr>
          <a:xfrm rot="0">
            <a:off x="2283684" y="3939451"/>
            <a:ext cx="4443357" cy="942223"/>
            <a:chOff x="0" y="0"/>
            <a:chExt cx="1170267" cy="248158"/>
          </a:xfrm>
        </p:grpSpPr>
        <p:sp>
          <p:nvSpPr>
            <p:cNvPr name="Freeform 4" id="4"/>
            <p:cNvSpPr/>
            <p:nvPr/>
          </p:nvSpPr>
          <p:spPr>
            <a:xfrm flipH="false" flipV="false" rot="0">
              <a:off x="0" y="0"/>
              <a:ext cx="1170267" cy="248158"/>
            </a:xfrm>
            <a:custGeom>
              <a:avLst/>
              <a:gdLst/>
              <a:ahLst/>
              <a:cxnLst/>
              <a:rect r="r" b="b" t="t" l="l"/>
              <a:pathLst>
                <a:path h="248158" w="1170267">
                  <a:moveTo>
                    <a:pt x="88860" y="0"/>
                  </a:moveTo>
                  <a:lnTo>
                    <a:pt x="1081407" y="0"/>
                  </a:lnTo>
                  <a:cubicBezTo>
                    <a:pt x="1130483" y="0"/>
                    <a:pt x="1170267" y="39784"/>
                    <a:pt x="1170267" y="88860"/>
                  </a:cubicBezTo>
                  <a:lnTo>
                    <a:pt x="1170267" y="159297"/>
                  </a:lnTo>
                  <a:cubicBezTo>
                    <a:pt x="1170267" y="182865"/>
                    <a:pt x="1160905" y="205467"/>
                    <a:pt x="1144240" y="222131"/>
                  </a:cubicBezTo>
                  <a:cubicBezTo>
                    <a:pt x="1127576" y="238796"/>
                    <a:pt x="1104974" y="248158"/>
                    <a:pt x="1081407" y="248158"/>
                  </a:cubicBezTo>
                  <a:lnTo>
                    <a:pt x="88860" y="248158"/>
                  </a:lnTo>
                  <a:cubicBezTo>
                    <a:pt x="65293" y="248158"/>
                    <a:pt x="42691" y="238796"/>
                    <a:pt x="26027" y="222131"/>
                  </a:cubicBezTo>
                  <a:cubicBezTo>
                    <a:pt x="9362" y="205467"/>
                    <a:pt x="0" y="182865"/>
                    <a:pt x="0" y="159297"/>
                  </a:cubicBezTo>
                  <a:lnTo>
                    <a:pt x="0" y="88860"/>
                  </a:lnTo>
                  <a:cubicBezTo>
                    <a:pt x="0" y="65293"/>
                    <a:pt x="9362" y="42691"/>
                    <a:pt x="26027" y="26027"/>
                  </a:cubicBezTo>
                  <a:cubicBezTo>
                    <a:pt x="42691" y="9362"/>
                    <a:pt x="65293" y="0"/>
                    <a:pt x="88860" y="0"/>
                  </a:cubicBezTo>
                  <a:close/>
                </a:path>
              </a:pathLst>
            </a:custGeom>
            <a:solidFill>
              <a:srgbClr val="D98D73"/>
            </a:solidFill>
          </p:spPr>
        </p:sp>
        <p:sp>
          <p:nvSpPr>
            <p:cNvPr name="TextBox 5" id="5"/>
            <p:cNvSpPr txBox="true"/>
            <p:nvPr/>
          </p:nvSpPr>
          <p:spPr>
            <a:xfrm>
              <a:off x="0" y="9525"/>
              <a:ext cx="1170267" cy="238633"/>
            </a:xfrm>
            <a:prstGeom prst="rect">
              <a:avLst/>
            </a:prstGeom>
          </p:spPr>
          <p:txBody>
            <a:bodyPr anchor="ctr" rtlCol="false" tIns="50800" lIns="50800" bIns="50800" rIns="50800"/>
            <a:lstStyle/>
            <a:p>
              <a:pPr algn="ctr">
                <a:lnSpc>
                  <a:spcPts val="2896"/>
                </a:lnSpc>
              </a:pPr>
            </a:p>
          </p:txBody>
        </p:sp>
      </p:grpSp>
      <p:sp>
        <p:nvSpPr>
          <p:cNvPr name="TextBox 6" id="6"/>
          <p:cNvSpPr txBox="true"/>
          <p:nvPr/>
        </p:nvSpPr>
        <p:spPr>
          <a:xfrm rot="0">
            <a:off x="3122864" y="1272606"/>
            <a:ext cx="12049276" cy="1475741"/>
          </a:xfrm>
          <a:prstGeom prst="rect">
            <a:avLst/>
          </a:prstGeom>
        </p:spPr>
        <p:txBody>
          <a:bodyPr anchor="t" rtlCol="false" tIns="0" lIns="0" bIns="0" rIns="0">
            <a:spAutoFit/>
          </a:bodyPr>
          <a:lstStyle/>
          <a:p>
            <a:pPr algn="l" marL="0" indent="0" lvl="0">
              <a:lnSpc>
                <a:spcPts val="10670"/>
              </a:lnSpc>
            </a:pPr>
            <a:r>
              <a:rPr lang="en-US" sz="9700">
                <a:solidFill>
                  <a:srgbClr val="FFFFFF"/>
                </a:solidFill>
                <a:latin typeface="Alta"/>
                <a:ea typeface="Alta"/>
                <a:cs typeface="Alta"/>
                <a:sym typeface="Alta"/>
              </a:rPr>
              <a:t>tiempo de la leccion</a:t>
            </a:r>
          </a:p>
        </p:txBody>
      </p:sp>
      <p:sp>
        <p:nvSpPr>
          <p:cNvPr name="TextBox 7" id="7"/>
          <p:cNvSpPr txBox="true"/>
          <p:nvPr/>
        </p:nvSpPr>
        <p:spPr>
          <a:xfrm rot="0">
            <a:off x="1028700" y="5076825"/>
            <a:ext cx="6953324" cy="3692526"/>
          </a:xfrm>
          <a:prstGeom prst="rect">
            <a:avLst/>
          </a:prstGeom>
        </p:spPr>
        <p:txBody>
          <a:bodyPr anchor="t" rtlCol="false" tIns="0" lIns="0" bIns="0" rIns="0">
            <a:spAutoFit/>
          </a:bodyPr>
          <a:lstStyle/>
          <a:p>
            <a:pPr algn="just" marL="0" indent="0" lvl="0">
              <a:lnSpc>
                <a:spcPts val="4899"/>
              </a:lnSpc>
            </a:pPr>
            <a:r>
              <a:rPr lang="en-US" sz="3499">
                <a:solidFill>
                  <a:srgbClr val="FFFFFF"/>
                </a:solidFill>
                <a:latin typeface="Libre Baskerville"/>
                <a:ea typeface="Libre Baskerville"/>
                <a:cs typeface="Libre Baskerville"/>
                <a:sym typeface="Libre Baskerville"/>
              </a:rPr>
              <a:t>Esta s</a:t>
            </a:r>
            <a:r>
              <a:rPr lang="en-US" sz="3499">
                <a:solidFill>
                  <a:srgbClr val="FFFFFF"/>
                </a:solidFill>
                <a:latin typeface="Libre Baskerville"/>
                <a:ea typeface="Libre Baskerville"/>
                <a:cs typeface="Libre Baskerville"/>
                <a:sym typeface="Libre Baskerville"/>
              </a:rPr>
              <a:t>emana estuvimos estudiando «Razones para agradecer y orar», los mensajes de Pablo respecto a estos detalles en Filipenses y Colosenses.</a:t>
            </a:r>
          </a:p>
        </p:txBody>
      </p:sp>
      <p:sp>
        <p:nvSpPr>
          <p:cNvPr name="Freeform 8" id="8"/>
          <p:cNvSpPr/>
          <p:nvPr/>
        </p:nvSpPr>
        <p:spPr>
          <a:xfrm flipH="false" flipV="false" rot="0">
            <a:off x="-277585" y="8311656"/>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028700" y="9088755"/>
            <a:ext cx="4188327" cy="2094164"/>
          </a:xfrm>
          <a:custGeom>
            <a:avLst/>
            <a:gdLst/>
            <a:ahLst/>
            <a:cxnLst/>
            <a:rect r="r" b="b" t="t" l="l"/>
            <a:pathLst>
              <a:path h="2094164" w="4188327">
                <a:moveTo>
                  <a:pt x="0" y="0"/>
                </a:moveTo>
                <a:lnTo>
                  <a:pt x="4188327" y="0"/>
                </a:lnTo>
                <a:lnTo>
                  <a:pt x="4188327" y="2094164"/>
                </a:lnTo>
                <a:lnTo>
                  <a:pt x="0" y="2094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true" rot="0">
            <a:off x="16416962" y="-572646"/>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true" rot="0">
            <a:off x="13070973" y="-572646"/>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5400000">
            <a:off x="5213005" y="8772964"/>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true" flipV="true" rot="5400000">
            <a:off x="12126124" y="-565164"/>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394335" y="57822"/>
            <a:ext cx="5356036" cy="1782099"/>
          </a:xfrm>
          <a:custGeom>
            <a:avLst/>
            <a:gdLst/>
            <a:ahLst/>
            <a:cxnLst/>
            <a:rect r="r" b="b" t="t" l="l"/>
            <a:pathLst>
              <a:path h="1782099" w="5356036">
                <a:moveTo>
                  <a:pt x="0" y="0"/>
                </a:moveTo>
                <a:lnTo>
                  <a:pt x="5356037" y="0"/>
                </a:lnTo>
                <a:lnTo>
                  <a:pt x="5356037" y="1782099"/>
                </a:lnTo>
                <a:lnTo>
                  <a:pt x="0" y="178209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7020831" y="7503375"/>
            <a:ext cx="1267169" cy="3467379"/>
          </a:xfrm>
          <a:custGeom>
            <a:avLst/>
            <a:gdLst/>
            <a:ahLst/>
            <a:cxnLst/>
            <a:rect r="r" b="b" t="t" l="l"/>
            <a:pathLst>
              <a:path h="3467379" w="1267169">
                <a:moveTo>
                  <a:pt x="0" y="0"/>
                </a:moveTo>
                <a:lnTo>
                  <a:pt x="1267169" y="0"/>
                </a:lnTo>
                <a:lnTo>
                  <a:pt x="1267169" y="3467379"/>
                </a:lnTo>
                <a:lnTo>
                  <a:pt x="0" y="34673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8380848" y="4031235"/>
            <a:ext cx="8439423" cy="5205830"/>
          </a:xfrm>
          <a:custGeom>
            <a:avLst/>
            <a:gdLst/>
            <a:ahLst/>
            <a:cxnLst/>
            <a:rect r="r" b="b" t="t" l="l"/>
            <a:pathLst>
              <a:path h="5205830" w="8439423">
                <a:moveTo>
                  <a:pt x="0" y="0"/>
                </a:moveTo>
                <a:lnTo>
                  <a:pt x="8439423" y="0"/>
                </a:lnTo>
                <a:lnTo>
                  <a:pt x="8439423" y="5205830"/>
                </a:lnTo>
                <a:lnTo>
                  <a:pt x="0" y="5205830"/>
                </a:lnTo>
                <a:lnTo>
                  <a:pt x="0" y="0"/>
                </a:lnTo>
                <a:close/>
              </a:path>
            </a:pathLst>
          </a:custGeom>
          <a:blipFill>
            <a:blip r:embed="rId12"/>
            <a:stretch>
              <a:fillRect l="-3720" t="0" r="-9234" b="0"/>
            </a:stretch>
          </a:blipFill>
        </p:spPr>
      </p:sp>
      <p:sp>
        <p:nvSpPr>
          <p:cNvPr name="TextBox 17" id="17"/>
          <p:cNvSpPr txBox="true"/>
          <p:nvPr/>
        </p:nvSpPr>
        <p:spPr>
          <a:xfrm rot="0">
            <a:off x="2767031" y="4177200"/>
            <a:ext cx="3476662" cy="466725"/>
          </a:xfrm>
          <a:prstGeom prst="rect">
            <a:avLst/>
          </a:prstGeom>
        </p:spPr>
        <p:txBody>
          <a:bodyPr anchor="t" rtlCol="false" tIns="0" lIns="0" bIns="0" rIns="0">
            <a:spAutoFit/>
          </a:bodyPr>
          <a:lstStyle/>
          <a:p>
            <a:pPr algn="ctr" marL="0" indent="0" lvl="0">
              <a:lnSpc>
                <a:spcPts val="3677"/>
              </a:lnSpc>
            </a:pPr>
            <a:r>
              <a:rPr lang="en-US" b="true" sz="3064">
                <a:solidFill>
                  <a:srgbClr val="FFFFFF"/>
                </a:solidFill>
                <a:latin typeface="Libre Baskerville Bold"/>
                <a:ea typeface="Libre Baskerville Bold"/>
                <a:cs typeface="Libre Baskerville Bold"/>
                <a:sym typeface="Libre Baskerville Bold"/>
              </a:rPr>
              <a:t>LECCION 2</a:t>
            </a:r>
          </a:p>
        </p:txBody>
      </p:sp>
      <p:sp>
        <p:nvSpPr>
          <p:cNvPr name="TextBox 18" id="18"/>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sp>
        <p:nvSpPr>
          <p:cNvPr name="TextBox 2" id="2"/>
          <p:cNvSpPr txBox="true"/>
          <p:nvPr/>
        </p:nvSpPr>
        <p:spPr>
          <a:xfrm rot="0">
            <a:off x="2509492" y="502461"/>
            <a:ext cx="13269016" cy="1667510"/>
          </a:xfrm>
          <a:prstGeom prst="rect">
            <a:avLst/>
          </a:prstGeom>
        </p:spPr>
        <p:txBody>
          <a:bodyPr anchor="t" rtlCol="false" tIns="0" lIns="0" bIns="0" rIns="0">
            <a:spAutoFit/>
          </a:bodyPr>
          <a:lstStyle/>
          <a:p>
            <a:pPr algn="ctr" marL="0" indent="0" lvl="0">
              <a:lnSpc>
                <a:spcPts val="12609"/>
              </a:lnSpc>
            </a:pPr>
            <a:r>
              <a:rPr lang="en-US" sz="9699">
                <a:solidFill>
                  <a:srgbClr val="FFFFFF"/>
                </a:solidFill>
                <a:latin typeface="Alta"/>
                <a:ea typeface="Alta"/>
                <a:cs typeface="Alta"/>
                <a:sym typeface="Alta"/>
              </a:rPr>
              <a:t>conclusion</a:t>
            </a:r>
          </a:p>
        </p:txBody>
      </p:sp>
      <p:sp>
        <p:nvSpPr>
          <p:cNvPr name="TextBox 3" id="3"/>
          <p:cNvSpPr txBox="true"/>
          <p:nvPr/>
        </p:nvSpPr>
        <p:spPr>
          <a:xfrm rot="0">
            <a:off x="2333146" y="2113019"/>
            <a:ext cx="14581031" cy="2980690"/>
          </a:xfrm>
          <a:prstGeom prst="rect">
            <a:avLst/>
          </a:prstGeom>
        </p:spPr>
        <p:txBody>
          <a:bodyPr anchor="t" rtlCol="false" tIns="0" lIns="0" bIns="0" rIns="0">
            <a:spAutoFit/>
          </a:bodyPr>
          <a:lstStyle/>
          <a:p>
            <a:pPr algn="just" marL="0" indent="0" lvl="0">
              <a:lnSpc>
                <a:spcPts val="4759"/>
              </a:lnSpc>
            </a:pPr>
            <a:r>
              <a:rPr lang="en-US" sz="3399">
                <a:solidFill>
                  <a:srgbClr val="FFFFFF"/>
                </a:solidFill>
                <a:latin typeface="Libre Baskerville"/>
                <a:ea typeface="Libre Baskerville"/>
                <a:cs typeface="Libre Baskerville"/>
                <a:sym typeface="Libre Baskerville"/>
              </a:rPr>
              <a:t>La vida de Pablo es un testimonio viviente de lo que Dios puede hacer con un corazón rendido. No era perfecto, no era físicamente impresionante, y su camino estuvo lleno de cicatrices, tanto internas como externas. Pero fue un hombre transformado por la gracia. </a:t>
            </a:r>
          </a:p>
        </p:txBody>
      </p:sp>
      <p:sp>
        <p:nvSpPr>
          <p:cNvPr name="Freeform 4" id="4"/>
          <p:cNvSpPr/>
          <p:nvPr/>
        </p:nvSpPr>
        <p:spPr>
          <a:xfrm flipH="false" flipV="false" rot="0">
            <a:off x="-697943" y="8747601"/>
            <a:ext cx="4444459" cy="3078798"/>
          </a:xfrm>
          <a:custGeom>
            <a:avLst/>
            <a:gdLst/>
            <a:ahLst/>
            <a:cxnLst/>
            <a:rect r="r" b="b" t="t" l="l"/>
            <a:pathLst>
              <a:path h="3078798" w="4444459">
                <a:moveTo>
                  <a:pt x="0" y="0"/>
                </a:moveTo>
                <a:lnTo>
                  <a:pt x="4444459" y="0"/>
                </a:lnTo>
                <a:lnTo>
                  <a:pt x="4444459" y="3078798"/>
                </a:lnTo>
                <a:lnTo>
                  <a:pt x="0" y="3078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8398397">
            <a:off x="15501685" y="-510699"/>
            <a:ext cx="4444459" cy="3078798"/>
          </a:xfrm>
          <a:custGeom>
            <a:avLst/>
            <a:gdLst/>
            <a:ahLst/>
            <a:cxnLst/>
            <a:rect r="r" b="b" t="t" l="l"/>
            <a:pathLst>
              <a:path h="3078798" w="4444459">
                <a:moveTo>
                  <a:pt x="0" y="0"/>
                </a:moveTo>
                <a:lnTo>
                  <a:pt x="4444459" y="0"/>
                </a:lnTo>
                <a:lnTo>
                  <a:pt x="4444459" y="3078798"/>
                </a:lnTo>
                <a:lnTo>
                  <a:pt x="0" y="3078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0">
            <a:off x="-531129" y="-179635"/>
            <a:ext cx="4763559" cy="1611101"/>
          </a:xfrm>
          <a:custGeom>
            <a:avLst/>
            <a:gdLst/>
            <a:ahLst/>
            <a:cxnLst/>
            <a:rect r="r" b="b" t="t" l="l"/>
            <a:pathLst>
              <a:path h="1611101" w="4763559">
                <a:moveTo>
                  <a:pt x="4763560" y="0"/>
                </a:moveTo>
                <a:lnTo>
                  <a:pt x="0" y="0"/>
                </a:lnTo>
                <a:lnTo>
                  <a:pt x="0" y="1611101"/>
                </a:lnTo>
                <a:lnTo>
                  <a:pt x="4763560" y="1611101"/>
                </a:lnTo>
                <a:lnTo>
                  <a:pt x="476356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true" rot="0">
            <a:off x="14049903" y="9026536"/>
            <a:ext cx="4763559" cy="1611101"/>
          </a:xfrm>
          <a:custGeom>
            <a:avLst/>
            <a:gdLst/>
            <a:ahLst/>
            <a:cxnLst/>
            <a:rect r="r" b="b" t="t" l="l"/>
            <a:pathLst>
              <a:path h="1611101" w="4763559">
                <a:moveTo>
                  <a:pt x="0" y="1611101"/>
                </a:moveTo>
                <a:lnTo>
                  <a:pt x="4763559" y="1611101"/>
                </a:lnTo>
                <a:lnTo>
                  <a:pt x="4763559" y="0"/>
                </a:lnTo>
                <a:lnTo>
                  <a:pt x="0" y="0"/>
                </a:lnTo>
                <a:lnTo>
                  <a:pt x="0" y="1611101"/>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true" flipV="false" rot="0">
            <a:off x="-248932" y="3886649"/>
            <a:ext cx="1619475" cy="3548650"/>
          </a:xfrm>
          <a:custGeom>
            <a:avLst/>
            <a:gdLst/>
            <a:ahLst/>
            <a:cxnLst/>
            <a:rect r="r" b="b" t="t" l="l"/>
            <a:pathLst>
              <a:path h="3548650" w="1619475">
                <a:moveTo>
                  <a:pt x="1619475" y="0"/>
                </a:moveTo>
                <a:lnTo>
                  <a:pt x="0" y="0"/>
                </a:lnTo>
                <a:lnTo>
                  <a:pt x="0" y="3548649"/>
                </a:lnTo>
                <a:lnTo>
                  <a:pt x="1619475" y="3548649"/>
                </a:lnTo>
                <a:lnTo>
                  <a:pt x="1619475"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6914177" y="3812635"/>
            <a:ext cx="1619475" cy="3548650"/>
          </a:xfrm>
          <a:custGeom>
            <a:avLst/>
            <a:gdLst/>
            <a:ahLst/>
            <a:cxnLst/>
            <a:rect r="r" b="b" t="t" l="l"/>
            <a:pathLst>
              <a:path h="3548650" w="1619475">
                <a:moveTo>
                  <a:pt x="0" y="0"/>
                </a:moveTo>
                <a:lnTo>
                  <a:pt x="1619475" y="0"/>
                </a:lnTo>
                <a:lnTo>
                  <a:pt x="1619475" y="3548649"/>
                </a:lnTo>
                <a:lnTo>
                  <a:pt x="0" y="35486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333146" y="5484989"/>
            <a:ext cx="14581031" cy="4180840"/>
          </a:xfrm>
          <a:prstGeom prst="rect">
            <a:avLst/>
          </a:prstGeom>
        </p:spPr>
        <p:txBody>
          <a:bodyPr anchor="t" rtlCol="false" tIns="0" lIns="0" bIns="0" rIns="0">
            <a:spAutoFit/>
          </a:bodyPr>
          <a:lstStyle/>
          <a:p>
            <a:pPr algn="just" marL="0" indent="0" lvl="0">
              <a:lnSpc>
                <a:spcPts val="4759"/>
              </a:lnSpc>
            </a:pPr>
            <a:r>
              <a:rPr lang="en-US" sz="3399">
                <a:solidFill>
                  <a:srgbClr val="FFFFFF"/>
                </a:solidFill>
                <a:latin typeface="Libre Baskerville"/>
                <a:ea typeface="Libre Baskerville"/>
                <a:cs typeface="Libre Baskerville"/>
                <a:sym typeface="Libre Baskerville"/>
              </a:rPr>
              <a:t>Su form</a:t>
            </a:r>
            <a:r>
              <a:rPr lang="en-US" sz="3399">
                <a:solidFill>
                  <a:srgbClr val="FFFFFF"/>
                </a:solidFill>
                <a:latin typeface="Libre Baskerville"/>
                <a:ea typeface="Libre Baskerville"/>
                <a:cs typeface="Libre Baskerville"/>
                <a:sym typeface="Libre Baskerville"/>
              </a:rPr>
              <a:t>ación, sus orígenes y su personalidad única fueron usados por el Espíritu Santo para llevar el evangelio a los confines del mundo antiguo. Y sus cartas siguen hablando hoy, desafiando, animando y enseñando a la iglesia. Que al conocer más de su historia, no solo admiremos a Pablo, sino que anhelemos tener la misma entrega, la misma pasión y la misma fe. Porque Dios sigue usando pecadores arrepentidos como él, como tú y como yo.</a:t>
            </a:r>
          </a:p>
        </p:txBody>
      </p:sp>
      <p:sp>
        <p:nvSpPr>
          <p:cNvPr name="TextBox 11" id="11"/>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p:nvPr/>
        </p:nvGrpSpPr>
        <p:grpSpPr>
          <a:xfrm rot="0">
            <a:off x="-1348697" y="-3323571"/>
            <a:ext cx="20985393" cy="8704542"/>
            <a:chOff x="0" y="0"/>
            <a:chExt cx="15308932" cy="6350000"/>
          </a:xfrm>
        </p:grpSpPr>
        <p:sp>
          <p:nvSpPr>
            <p:cNvPr name="Freeform 3" id="3"/>
            <p:cNvSpPr/>
            <p:nvPr/>
          </p:nvSpPr>
          <p:spPr>
            <a:xfrm flipH="false" flipV="false" rot="0">
              <a:off x="0" y="0"/>
              <a:ext cx="15308932" cy="6350000"/>
            </a:xfrm>
            <a:custGeom>
              <a:avLst/>
              <a:gdLst/>
              <a:ahLst/>
              <a:cxnLst/>
              <a:rect r="r" b="b" t="t" l="l"/>
              <a:pathLst>
                <a:path h="6350000" w="15308932">
                  <a:moveTo>
                    <a:pt x="11288346" y="80010"/>
                  </a:moveTo>
                  <a:cubicBezTo>
                    <a:pt x="11288346" y="80010"/>
                    <a:pt x="9716257" y="0"/>
                    <a:pt x="7654467" y="0"/>
                  </a:cubicBezTo>
                  <a:cubicBezTo>
                    <a:pt x="5592677" y="0"/>
                    <a:pt x="4020587" y="80010"/>
                    <a:pt x="4020587" y="80010"/>
                  </a:cubicBezTo>
                  <a:cubicBezTo>
                    <a:pt x="1799450" y="80010"/>
                    <a:pt x="0" y="1257300"/>
                    <a:pt x="0" y="2707640"/>
                  </a:cubicBezTo>
                  <a:lnTo>
                    <a:pt x="0" y="3134360"/>
                  </a:lnTo>
                  <a:lnTo>
                    <a:pt x="0" y="3214370"/>
                  </a:lnTo>
                  <a:lnTo>
                    <a:pt x="0" y="3641090"/>
                  </a:lnTo>
                  <a:cubicBezTo>
                    <a:pt x="0" y="5092700"/>
                    <a:pt x="1799450" y="6269990"/>
                    <a:pt x="4020586" y="6269990"/>
                  </a:cubicBezTo>
                  <a:cubicBezTo>
                    <a:pt x="4020586" y="6269990"/>
                    <a:pt x="5592676" y="6350000"/>
                    <a:pt x="7654466" y="6350000"/>
                  </a:cubicBezTo>
                  <a:cubicBezTo>
                    <a:pt x="9716256" y="6350000"/>
                    <a:pt x="11288346" y="6269990"/>
                    <a:pt x="11288346" y="6269990"/>
                  </a:cubicBezTo>
                  <a:cubicBezTo>
                    <a:pt x="13509482" y="6269990"/>
                    <a:pt x="15308932" y="5093970"/>
                    <a:pt x="15308932" y="3642360"/>
                  </a:cubicBezTo>
                  <a:lnTo>
                    <a:pt x="15308932" y="3215640"/>
                  </a:lnTo>
                  <a:lnTo>
                    <a:pt x="15308932" y="3135630"/>
                  </a:lnTo>
                  <a:lnTo>
                    <a:pt x="15308932" y="2708910"/>
                  </a:lnTo>
                  <a:cubicBezTo>
                    <a:pt x="15308932" y="1257300"/>
                    <a:pt x="13509482" y="80010"/>
                    <a:pt x="11288346" y="80010"/>
                  </a:cubicBezTo>
                  <a:close/>
                </a:path>
              </a:pathLst>
            </a:custGeom>
            <a:blipFill>
              <a:blip r:embed="rId2"/>
              <a:stretch>
                <a:fillRect l="0" t="-29859" r="0" b="-29859"/>
              </a:stretch>
            </a:blipFill>
          </p:spPr>
        </p:sp>
      </p:grpSp>
      <p:sp>
        <p:nvSpPr>
          <p:cNvPr name="TextBox 4" id="4"/>
          <p:cNvSpPr txBox="true"/>
          <p:nvPr/>
        </p:nvSpPr>
        <p:spPr>
          <a:xfrm rot="0">
            <a:off x="1413456" y="6162056"/>
            <a:ext cx="15731544" cy="1377949"/>
          </a:xfrm>
          <a:prstGeom prst="rect">
            <a:avLst/>
          </a:prstGeom>
        </p:spPr>
        <p:txBody>
          <a:bodyPr anchor="t" rtlCol="false" tIns="0" lIns="0" bIns="0" rIns="0">
            <a:spAutoFit/>
          </a:bodyPr>
          <a:lstStyle/>
          <a:p>
            <a:pPr algn="ctr" marL="0" indent="0" lvl="0">
              <a:lnSpc>
                <a:spcPts val="11200"/>
              </a:lnSpc>
            </a:pPr>
            <a:r>
              <a:rPr lang="en-US" sz="8000" spc="160">
                <a:solidFill>
                  <a:srgbClr val="FFFFFF"/>
                </a:solidFill>
                <a:latin typeface="Libre Baskerville"/>
                <a:ea typeface="Libre Baskerville"/>
                <a:cs typeface="Libre Baskerville"/>
                <a:sym typeface="Libre Baskerville"/>
              </a:rPr>
              <a:t># 303</a:t>
            </a:r>
            <a:r>
              <a:rPr lang="en-US" sz="8000" spc="160">
                <a:solidFill>
                  <a:srgbClr val="FFFFFF"/>
                </a:solidFill>
                <a:latin typeface="Libre Baskerville"/>
                <a:ea typeface="Libre Baskerville"/>
                <a:cs typeface="Libre Baskerville"/>
                <a:sym typeface="Libre Baskerville"/>
              </a:rPr>
              <a:t>, Sublime gracia</a:t>
            </a:r>
          </a:p>
        </p:txBody>
      </p:sp>
      <p:sp>
        <p:nvSpPr>
          <p:cNvPr name="TextBox 5" id="5"/>
          <p:cNvSpPr txBox="true"/>
          <p:nvPr/>
        </p:nvSpPr>
        <p:spPr>
          <a:xfrm rot="0">
            <a:off x="1278228" y="2382397"/>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himno y oracion final</a:t>
            </a:r>
          </a:p>
        </p:txBody>
      </p:sp>
      <p:sp>
        <p:nvSpPr>
          <p:cNvPr name="Freeform 6" id="6"/>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984592" y="1168936"/>
            <a:ext cx="7949128" cy="7949128"/>
            <a:chOff x="0" y="0"/>
            <a:chExt cx="14840029" cy="14840029"/>
          </a:xfrm>
        </p:grpSpPr>
        <p:sp>
          <p:nvSpPr>
            <p:cNvPr name="Freeform 3" id="3"/>
            <p:cNvSpPr/>
            <p:nvPr/>
          </p:nvSpPr>
          <p:spPr>
            <a:xfrm flipH="false" flipV="false" rot="0">
              <a:off x="0" y="0"/>
              <a:ext cx="14840028" cy="14840029"/>
            </a:xfrm>
            <a:custGeom>
              <a:avLst/>
              <a:gdLst/>
              <a:ahLst/>
              <a:cxnLst/>
              <a:rect r="r" b="b" t="t" l="l"/>
              <a:pathLst>
                <a:path h="14840029" w="14840028">
                  <a:moveTo>
                    <a:pt x="0" y="14278015"/>
                  </a:moveTo>
                  <a:cubicBezTo>
                    <a:pt x="0" y="14588407"/>
                    <a:pt x="251623" y="14840029"/>
                    <a:pt x="562014" y="14840029"/>
                  </a:cubicBezTo>
                  <a:lnTo>
                    <a:pt x="14278014" y="14840029"/>
                  </a:lnTo>
                  <a:cubicBezTo>
                    <a:pt x="14588406" y="14840029"/>
                    <a:pt x="14840028" y="14588407"/>
                    <a:pt x="14840028" y="14278015"/>
                  </a:cubicBezTo>
                  <a:lnTo>
                    <a:pt x="14840028" y="7420008"/>
                  </a:lnTo>
                  <a:cubicBezTo>
                    <a:pt x="14840028" y="5371186"/>
                    <a:pt x="14008900" y="3515413"/>
                    <a:pt x="12666756" y="2173270"/>
                  </a:cubicBezTo>
                  <a:cubicBezTo>
                    <a:pt x="11324611" y="831128"/>
                    <a:pt x="9468837" y="0"/>
                    <a:pt x="7420008" y="0"/>
                  </a:cubicBezTo>
                  <a:cubicBezTo>
                    <a:pt x="5371186" y="0"/>
                    <a:pt x="3515413" y="831129"/>
                    <a:pt x="2173271" y="2173270"/>
                  </a:cubicBezTo>
                  <a:cubicBezTo>
                    <a:pt x="831129" y="3515411"/>
                    <a:pt x="0" y="5371184"/>
                    <a:pt x="0" y="7420008"/>
                  </a:cubicBezTo>
                  <a:lnTo>
                    <a:pt x="0" y="14278015"/>
                  </a:lnTo>
                  <a:close/>
                </a:path>
              </a:pathLst>
            </a:custGeom>
            <a:solidFill>
              <a:srgbClr val="C06D4F"/>
            </a:solidFill>
          </p:spPr>
        </p:sp>
        <p:sp>
          <p:nvSpPr>
            <p:cNvPr name="Freeform 4" id="4"/>
            <p:cNvSpPr/>
            <p:nvPr/>
          </p:nvSpPr>
          <p:spPr>
            <a:xfrm flipH="false" flipV="false" rot="0">
              <a:off x="200383" y="200383"/>
              <a:ext cx="14439261" cy="14439263"/>
            </a:xfrm>
            <a:custGeom>
              <a:avLst/>
              <a:gdLst/>
              <a:ahLst/>
              <a:cxnLst/>
              <a:rect r="r" b="b" t="t" l="l"/>
              <a:pathLst>
                <a:path h="14439263" w="14439261">
                  <a:moveTo>
                    <a:pt x="105919" y="14333344"/>
                  </a:moveTo>
                  <a:cubicBezTo>
                    <a:pt x="173739" y="14401163"/>
                    <a:pt x="265721" y="14439263"/>
                    <a:pt x="361631" y="14439263"/>
                  </a:cubicBezTo>
                  <a:lnTo>
                    <a:pt x="14077631" y="14439263"/>
                  </a:lnTo>
                  <a:cubicBezTo>
                    <a:pt x="14277353" y="14439263"/>
                    <a:pt x="14439261" y="14277355"/>
                    <a:pt x="14439261" y="14077632"/>
                  </a:cubicBezTo>
                  <a:lnTo>
                    <a:pt x="14439261" y="7219625"/>
                  </a:lnTo>
                  <a:cubicBezTo>
                    <a:pt x="14439261" y="5226083"/>
                    <a:pt x="13630784" y="3420682"/>
                    <a:pt x="12324685" y="2114583"/>
                  </a:cubicBezTo>
                  <a:cubicBezTo>
                    <a:pt x="11018583" y="808481"/>
                    <a:pt x="9213177" y="0"/>
                    <a:pt x="7219625" y="0"/>
                  </a:cubicBezTo>
                  <a:cubicBezTo>
                    <a:pt x="5226081" y="0"/>
                    <a:pt x="3420678" y="808481"/>
                    <a:pt x="2114580" y="2114579"/>
                  </a:cubicBezTo>
                  <a:cubicBezTo>
                    <a:pt x="808481" y="3420678"/>
                    <a:pt x="0" y="5226081"/>
                    <a:pt x="0" y="7219625"/>
                  </a:cubicBezTo>
                  <a:lnTo>
                    <a:pt x="0" y="14077632"/>
                  </a:lnTo>
                  <a:cubicBezTo>
                    <a:pt x="0" y="14173543"/>
                    <a:pt x="38100" y="14265525"/>
                    <a:pt x="105919" y="14333344"/>
                  </a:cubicBezTo>
                  <a:close/>
                </a:path>
              </a:pathLst>
            </a:custGeom>
            <a:solidFill>
              <a:srgbClr val="FFF6ED"/>
            </a:solidFill>
          </p:spPr>
        </p:sp>
        <p:sp>
          <p:nvSpPr>
            <p:cNvPr name="Freeform 5" id="5"/>
            <p:cNvSpPr/>
            <p:nvPr/>
          </p:nvSpPr>
          <p:spPr>
            <a:xfrm flipH="false" flipV="false" rot="0">
              <a:off x="562015" y="562014"/>
              <a:ext cx="13716001" cy="13716001"/>
            </a:xfrm>
            <a:custGeom>
              <a:avLst/>
              <a:gdLst/>
              <a:ahLst/>
              <a:cxnLst/>
              <a:rect r="r" b="b" t="t" l="l"/>
              <a:pathLst>
                <a:path h="13716001" w="13716001">
                  <a:moveTo>
                    <a:pt x="6858006" y="0"/>
                  </a:moveTo>
                  <a:cubicBezTo>
                    <a:pt x="3070442" y="0"/>
                    <a:pt x="0" y="3070429"/>
                    <a:pt x="0" y="6857994"/>
                  </a:cubicBezTo>
                  <a:lnTo>
                    <a:pt x="0" y="13716001"/>
                  </a:lnTo>
                  <a:lnTo>
                    <a:pt x="13716000" y="13716001"/>
                  </a:lnTo>
                  <a:lnTo>
                    <a:pt x="13716000" y="6857994"/>
                  </a:lnTo>
                  <a:cubicBezTo>
                    <a:pt x="13716000" y="3070429"/>
                    <a:pt x="10645570" y="0"/>
                    <a:pt x="6858006" y="0"/>
                  </a:cubicBezTo>
                  <a:close/>
                </a:path>
              </a:pathLst>
            </a:custGeom>
            <a:blipFill>
              <a:blip r:embed="rId2"/>
              <a:stretch>
                <a:fillRect l="0" t="0" r="0" b="0"/>
              </a:stretch>
            </a:blipFill>
          </p:spPr>
        </p:sp>
      </p:grpSp>
      <p:sp>
        <p:nvSpPr>
          <p:cNvPr name="TextBox 6" id="6"/>
          <p:cNvSpPr txBox="true"/>
          <p:nvPr/>
        </p:nvSpPr>
        <p:spPr>
          <a:xfrm rot="0">
            <a:off x="1028700" y="1466683"/>
            <a:ext cx="8313262" cy="1475740"/>
          </a:xfrm>
          <a:prstGeom prst="rect">
            <a:avLst/>
          </a:prstGeom>
        </p:spPr>
        <p:txBody>
          <a:bodyPr anchor="t" rtlCol="false" tIns="0" lIns="0" bIns="0" rIns="0">
            <a:spAutoFit/>
          </a:bodyPr>
          <a:lstStyle/>
          <a:p>
            <a:pPr algn="l" marL="0" indent="0" lvl="0">
              <a:lnSpc>
                <a:spcPts val="10669"/>
              </a:lnSpc>
            </a:pPr>
            <a:r>
              <a:rPr lang="en-US" sz="9699">
                <a:solidFill>
                  <a:srgbClr val="FFFFFF"/>
                </a:solidFill>
                <a:latin typeface="Alta"/>
                <a:ea typeface="Alta"/>
                <a:cs typeface="Alta"/>
                <a:sym typeface="Alta"/>
              </a:rPr>
              <a:t>introduccion</a:t>
            </a:r>
          </a:p>
        </p:txBody>
      </p:sp>
      <p:sp>
        <p:nvSpPr>
          <p:cNvPr name="TextBox 7" id="7"/>
          <p:cNvSpPr txBox="true"/>
          <p:nvPr/>
        </p:nvSpPr>
        <p:spPr>
          <a:xfrm rot="0">
            <a:off x="1028700" y="3159579"/>
            <a:ext cx="8313262" cy="6178550"/>
          </a:xfrm>
          <a:prstGeom prst="rect">
            <a:avLst/>
          </a:prstGeom>
        </p:spPr>
        <p:txBody>
          <a:bodyPr anchor="t" rtlCol="false" tIns="0" lIns="0" bIns="0" rIns="0">
            <a:spAutoFit/>
          </a:bodyPr>
          <a:lstStyle/>
          <a:p>
            <a:pPr algn="just" marL="0" indent="0" lvl="0">
              <a:lnSpc>
                <a:spcPts val="4900"/>
              </a:lnSpc>
            </a:pPr>
            <a:r>
              <a:rPr lang="en-US" sz="3500">
                <a:solidFill>
                  <a:srgbClr val="FFFFFF"/>
                </a:solidFill>
                <a:latin typeface="Libre Baskerville"/>
                <a:ea typeface="Libre Baskerville"/>
                <a:cs typeface="Libre Baskerville"/>
                <a:sym typeface="Libre Baskerville"/>
              </a:rPr>
              <a:t>Cuand</a:t>
            </a:r>
            <a:r>
              <a:rPr lang="en-US" sz="3500">
                <a:solidFill>
                  <a:srgbClr val="FFFFFF"/>
                </a:solidFill>
                <a:latin typeface="Libre Baskerville"/>
                <a:ea typeface="Libre Baskerville"/>
                <a:cs typeface="Libre Baskerville"/>
                <a:sym typeface="Libre Baskerville"/>
              </a:rPr>
              <a:t>o pensamos en los grandes personajes de la Biblia, muchos vienen a la mente. Pero pocos tienen una historia tan intensa, marcada por contrastes, como la de Pablo. De perseguidor a perseguido, de orgulloso fariseo a humilde siervo de Cristo, su vida está descrita con pinceladas en casi todo el Nuevo Testamento.</a:t>
            </a:r>
          </a:p>
        </p:txBody>
      </p:sp>
      <p:sp>
        <p:nvSpPr>
          <p:cNvPr name="Freeform 8" id="8"/>
          <p:cNvSpPr/>
          <p:nvPr/>
        </p:nvSpPr>
        <p:spPr>
          <a:xfrm flipH="false" flipV="false" rot="0">
            <a:off x="-697943" y="8747601"/>
            <a:ext cx="4444459" cy="3078798"/>
          </a:xfrm>
          <a:custGeom>
            <a:avLst/>
            <a:gdLst/>
            <a:ahLst/>
            <a:cxnLst/>
            <a:rect r="r" b="b" t="t" l="l"/>
            <a:pathLst>
              <a:path h="3078798" w="4444459">
                <a:moveTo>
                  <a:pt x="0" y="0"/>
                </a:moveTo>
                <a:lnTo>
                  <a:pt x="4444459" y="0"/>
                </a:lnTo>
                <a:lnTo>
                  <a:pt x="4444459" y="3078798"/>
                </a:lnTo>
                <a:lnTo>
                  <a:pt x="0" y="30787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8398397">
            <a:off x="15501685" y="-510699"/>
            <a:ext cx="4444459" cy="3078798"/>
          </a:xfrm>
          <a:custGeom>
            <a:avLst/>
            <a:gdLst/>
            <a:ahLst/>
            <a:cxnLst/>
            <a:rect r="r" b="b" t="t" l="l"/>
            <a:pathLst>
              <a:path h="3078798" w="4444459">
                <a:moveTo>
                  <a:pt x="0" y="0"/>
                </a:moveTo>
                <a:lnTo>
                  <a:pt x="4444459" y="0"/>
                </a:lnTo>
                <a:lnTo>
                  <a:pt x="4444459" y="3078798"/>
                </a:lnTo>
                <a:lnTo>
                  <a:pt x="0" y="30787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true" rot="0">
            <a:off x="0" y="-925227"/>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true" flipV="true" rot="5400000">
            <a:off x="4311680" y="-565164"/>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2578358" y="9239918"/>
            <a:ext cx="4188327" cy="2094164"/>
          </a:xfrm>
          <a:custGeom>
            <a:avLst/>
            <a:gdLst/>
            <a:ahLst/>
            <a:cxnLst/>
            <a:rect r="r" b="b" t="t" l="l"/>
            <a:pathLst>
              <a:path h="2094164" w="4188327">
                <a:moveTo>
                  <a:pt x="0" y="0"/>
                </a:moveTo>
                <a:lnTo>
                  <a:pt x="4188327" y="0"/>
                </a:lnTo>
                <a:lnTo>
                  <a:pt x="4188327" y="2094164"/>
                </a:lnTo>
                <a:lnTo>
                  <a:pt x="0" y="20941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true" rot="5400000">
            <a:off x="16977094" y="8772964"/>
            <a:ext cx="948871" cy="2079200"/>
          </a:xfrm>
          <a:custGeom>
            <a:avLst/>
            <a:gdLst/>
            <a:ahLst/>
            <a:cxnLst/>
            <a:rect r="r" b="b" t="t" l="l"/>
            <a:pathLst>
              <a:path h="2079200" w="948871">
                <a:moveTo>
                  <a:pt x="0" y="2079200"/>
                </a:moveTo>
                <a:lnTo>
                  <a:pt x="948871" y="2079200"/>
                </a:lnTo>
                <a:lnTo>
                  <a:pt x="948871" y="0"/>
                </a:lnTo>
                <a:lnTo>
                  <a:pt x="0" y="0"/>
                </a:lnTo>
                <a:lnTo>
                  <a:pt x="0" y="207920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sp>
        <p:nvSpPr>
          <p:cNvPr name="TextBox 2" id="2"/>
          <p:cNvSpPr txBox="true"/>
          <p:nvPr/>
        </p:nvSpPr>
        <p:spPr>
          <a:xfrm rot="0">
            <a:off x="1814595" y="2016125"/>
            <a:ext cx="14658810" cy="6178550"/>
          </a:xfrm>
          <a:prstGeom prst="rect">
            <a:avLst/>
          </a:prstGeom>
        </p:spPr>
        <p:txBody>
          <a:bodyPr anchor="t" rtlCol="false" tIns="0" lIns="0" bIns="0" rIns="0">
            <a:spAutoFit/>
          </a:bodyPr>
          <a:lstStyle/>
          <a:p>
            <a:pPr algn="just" marL="0" indent="0" lvl="0">
              <a:lnSpc>
                <a:spcPts val="4900"/>
              </a:lnSpc>
            </a:pPr>
            <a:r>
              <a:rPr lang="en-US" sz="3500">
                <a:solidFill>
                  <a:srgbClr val="FFFFFF"/>
                </a:solidFill>
                <a:latin typeface="Libre Baskerville"/>
                <a:ea typeface="Libre Baskerville"/>
                <a:cs typeface="Libre Baskerville"/>
                <a:sym typeface="Libre Baskerville"/>
              </a:rPr>
              <a:t>Este programa n</a:t>
            </a:r>
            <a:r>
              <a:rPr lang="en-US" sz="3500">
                <a:solidFill>
                  <a:srgbClr val="FFFFFF"/>
                </a:solidFill>
                <a:latin typeface="Libre Baskerville"/>
                <a:ea typeface="Libre Baskerville"/>
                <a:cs typeface="Libre Baskerville"/>
                <a:sym typeface="Libre Baskerville"/>
              </a:rPr>
              <a:t>o pretende contar toda su historia, solo nos detendremos en algunos detalles que muchas veces pasamos por alto: ¿Cómo era físicamente Pablo? ¿Qué cicatrices llevaba en el cuerpo y en el corazón? ¿Cómo era su personalidad, su formación y su origen? ¿Y cuáles fueron sus verdaderos aportes al cristianismo? A través de la Biblia, especialmente en sus propias cartas y en el libro de los Hechos, descubriremos un retrato más íntimo y humano de este apóstol incansable. Tal vez al final podamos decir como él: «Sed imitadores de mí, así como yo de Cristo» (1 Cor. 11: 1).</a:t>
            </a:r>
          </a:p>
        </p:txBody>
      </p:sp>
      <p:sp>
        <p:nvSpPr>
          <p:cNvPr name="Freeform 3" id="3"/>
          <p:cNvSpPr/>
          <p:nvPr/>
        </p:nvSpPr>
        <p:spPr>
          <a:xfrm flipH="false" flipV="false" rot="0">
            <a:off x="-697943" y="8747601"/>
            <a:ext cx="4444459" cy="3078798"/>
          </a:xfrm>
          <a:custGeom>
            <a:avLst/>
            <a:gdLst/>
            <a:ahLst/>
            <a:cxnLst/>
            <a:rect r="r" b="b" t="t" l="l"/>
            <a:pathLst>
              <a:path h="3078798" w="4444459">
                <a:moveTo>
                  <a:pt x="0" y="0"/>
                </a:moveTo>
                <a:lnTo>
                  <a:pt x="4444459" y="0"/>
                </a:lnTo>
                <a:lnTo>
                  <a:pt x="4444459" y="3078798"/>
                </a:lnTo>
                <a:lnTo>
                  <a:pt x="0" y="3078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8398397">
            <a:off x="15501685" y="-510699"/>
            <a:ext cx="4444459" cy="3078798"/>
          </a:xfrm>
          <a:custGeom>
            <a:avLst/>
            <a:gdLst/>
            <a:ahLst/>
            <a:cxnLst/>
            <a:rect r="r" b="b" t="t" l="l"/>
            <a:pathLst>
              <a:path h="3078798" w="4444459">
                <a:moveTo>
                  <a:pt x="0" y="0"/>
                </a:moveTo>
                <a:lnTo>
                  <a:pt x="4444459" y="0"/>
                </a:lnTo>
                <a:lnTo>
                  <a:pt x="4444459" y="3078798"/>
                </a:lnTo>
                <a:lnTo>
                  <a:pt x="0" y="3078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true" rot="0">
            <a:off x="0" y="-925227"/>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5400000">
            <a:off x="4311680" y="-565164"/>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2578358" y="9239918"/>
            <a:ext cx="4188327" cy="2094164"/>
          </a:xfrm>
          <a:custGeom>
            <a:avLst/>
            <a:gdLst/>
            <a:ahLst/>
            <a:cxnLst/>
            <a:rect r="r" b="b" t="t" l="l"/>
            <a:pathLst>
              <a:path h="2094164" w="4188327">
                <a:moveTo>
                  <a:pt x="0" y="0"/>
                </a:moveTo>
                <a:lnTo>
                  <a:pt x="4188327" y="0"/>
                </a:lnTo>
                <a:lnTo>
                  <a:pt x="4188327" y="2094164"/>
                </a:lnTo>
                <a:lnTo>
                  <a:pt x="0" y="2094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true" rot="5400000">
            <a:off x="16977094" y="8772964"/>
            <a:ext cx="948871" cy="2079200"/>
          </a:xfrm>
          <a:custGeom>
            <a:avLst/>
            <a:gdLst/>
            <a:ahLst/>
            <a:cxnLst/>
            <a:rect r="r" b="b" t="t" l="l"/>
            <a:pathLst>
              <a:path h="2079200" w="948871">
                <a:moveTo>
                  <a:pt x="0" y="2079200"/>
                </a:moveTo>
                <a:lnTo>
                  <a:pt x="948871" y="2079200"/>
                </a:lnTo>
                <a:lnTo>
                  <a:pt x="948871" y="0"/>
                </a:lnTo>
                <a:lnTo>
                  <a:pt x="0" y="0"/>
                </a:lnTo>
                <a:lnTo>
                  <a:pt x="0" y="207920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sp>
        <p:nvSpPr>
          <p:cNvPr name="TextBox 2" id="2"/>
          <p:cNvSpPr txBox="true"/>
          <p:nvPr/>
        </p:nvSpPr>
        <p:spPr>
          <a:xfrm rot="0">
            <a:off x="1737874" y="1045986"/>
            <a:ext cx="15043283" cy="1423032"/>
          </a:xfrm>
          <a:prstGeom prst="rect">
            <a:avLst/>
          </a:prstGeom>
        </p:spPr>
        <p:txBody>
          <a:bodyPr anchor="t" rtlCol="false" tIns="0" lIns="0" bIns="0" rIns="0">
            <a:spAutoFit/>
          </a:bodyPr>
          <a:lstStyle/>
          <a:p>
            <a:pPr algn="ctr" marL="0" indent="0" lvl="0">
              <a:lnSpc>
                <a:spcPts val="10184"/>
              </a:lnSpc>
            </a:pPr>
            <a:r>
              <a:rPr lang="en-US" sz="9699">
                <a:solidFill>
                  <a:srgbClr val="C06D4F"/>
                </a:solidFill>
                <a:latin typeface="Alta"/>
                <a:ea typeface="Alta"/>
                <a:cs typeface="Alta"/>
                <a:sym typeface="Alta"/>
              </a:rPr>
              <a:t>Apariencia física</a:t>
            </a:r>
          </a:p>
        </p:txBody>
      </p:sp>
      <p:sp>
        <p:nvSpPr>
          <p:cNvPr name="TextBox 3" id="3"/>
          <p:cNvSpPr txBox="true"/>
          <p:nvPr/>
        </p:nvSpPr>
        <p:spPr>
          <a:xfrm rot="0">
            <a:off x="1384319" y="2402343"/>
            <a:ext cx="15519362" cy="6955155"/>
          </a:xfrm>
          <a:prstGeom prst="rect">
            <a:avLst/>
          </a:prstGeom>
        </p:spPr>
        <p:txBody>
          <a:bodyPr anchor="t" rtlCol="false" tIns="0" lIns="0" bIns="0" rIns="0">
            <a:spAutoFit/>
          </a:bodyPr>
          <a:lstStyle/>
          <a:p>
            <a:pPr algn="just" marL="0" indent="0" lvl="0">
              <a:lnSpc>
                <a:spcPts val="4620"/>
              </a:lnSpc>
            </a:pPr>
            <a:r>
              <a:rPr lang="en-US" sz="3300">
                <a:solidFill>
                  <a:srgbClr val="C06D4F"/>
                </a:solidFill>
                <a:latin typeface="Libre Baskerville"/>
                <a:ea typeface="Libre Baskerville"/>
                <a:cs typeface="Libre Baskerville"/>
                <a:sym typeface="Libre Baskerville"/>
              </a:rPr>
              <a:t>La Biblia no describe directamente la apariencia física de Pablo, pero algunas pistas indirectas sugieren que no tenía una presencia imponente. En 2 Corintios 10: 10, sus críticos decían: «sus cartas son severas y fuertes, pero su presencia física es poco impresionante y su palabra despreciable». </a:t>
            </a:r>
          </a:p>
          <a:p>
            <a:pPr algn="just" marL="0" indent="0" lvl="0">
              <a:lnSpc>
                <a:spcPts val="4620"/>
              </a:lnSpc>
            </a:pPr>
            <a:r>
              <a:rPr lang="en-US" sz="3300">
                <a:solidFill>
                  <a:srgbClr val="C06D4F"/>
                </a:solidFill>
                <a:latin typeface="Libre Baskerville"/>
                <a:ea typeface="Libre Baskerville"/>
                <a:cs typeface="Libre Baskerville"/>
                <a:sym typeface="Libre Baskerville"/>
              </a:rPr>
              <a:t>Esto sugiere que, en persona, Pablo no causaba gran impresión ni por su físico ni por su oratoria. A esto se suma que posiblemente tenía problemas de visión, lo cual se deduce de Gálatas 4: 15 y 6: 11, donde menciona haber escrito con letras grandes, quizás por necesidad más que por estilo. Ahora, de lo que podemos estar seguros es que su mayor aspiración era ser como Cristo. Nosotros también queremos ser como Jesús, ¿verdad que sí? </a:t>
            </a:r>
          </a:p>
        </p:txBody>
      </p:sp>
      <p:sp>
        <p:nvSpPr>
          <p:cNvPr name="AutoShape 4" id="4"/>
          <p:cNvSpPr/>
          <p:nvPr/>
        </p:nvSpPr>
        <p:spPr>
          <a:xfrm>
            <a:off x="1737874" y="2488068"/>
            <a:ext cx="15043283" cy="0"/>
          </a:xfrm>
          <a:prstGeom prst="line">
            <a:avLst/>
          </a:prstGeom>
          <a:ln cap="flat" w="38100">
            <a:solidFill>
              <a:srgbClr val="C06D4F"/>
            </a:solidFill>
            <a:prstDash val="solid"/>
            <a:headEnd type="none" len="sm" w="sm"/>
            <a:tailEnd type="none" len="sm" w="sm"/>
          </a:ln>
        </p:spPr>
      </p:sp>
      <p:sp>
        <p:nvSpPr>
          <p:cNvPr name="Freeform 5" id="5"/>
          <p:cNvSpPr/>
          <p:nvPr/>
        </p:nvSpPr>
        <p:spPr>
          <a:xfrm flipH="false" flipV="false" rot="0">
            <a:off x="7481" y="0"/>
            <a:ext cx="5356036" cy="1782099"/>
          </a:xfrm>
          <a:custGeom>
            <a:avLst/>
            <a:gdLst/>
            <a:ahLst/>
            <a:cxnLst/>
            <a:rect r="r" b="b" t="t" l="l"/>
            <a:pathLst>
              <a:path h="1782099" w="5356036">
                <a:moveTo>
                  <a:pt x="0" y="0"/>
                </a:moveTo>
                <a:lnTo>
                  <a:pt x="5356037" y="0"/>
                </a:lnTo>
                <a:lnTo>
                  <a:pt x="5356037" y="1782099"/>
                </a:lnTo>
                <a:lnTo>
                  <a:pt x="0" y="17820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7020831" y="0"/>
            <a:ext cx="1267169" cy="3467379"/>
          </a:xfrm>
          <a:custGeom>
            <a:avLst/>
            <a:gdLst/>
            <a:ahLst/>
            <a:cxnLst/>
            <a:rect r="r" b="b" t="t" l="l"/>
            <a:pathLst>
              <a:path h="3467379" w="1267169">
                <a:moveTo>
                  <a:pt x="0" y="0"/>
                </a:moveTo>
                <a:lnTo>
                  <a:pt x="1267169" y="0"/>
                </a:lnTo>
                <a:lnTo>
                  <a:pt x="1267169" y="3467379"/>
                </a:lnTo>
                <a:lnTo>
                  <a:pt x="0" y="34673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64391" y="8773408"/>
            <a:ext cx="4104284" cy="1656638"/>
          </a:xfrm>
          <a:custGeom>
            <a:avLst/>
            <a:gdLst/>
            <a:ahLst/>
            <a:cxnLst/>
            <a:rect r="r" b="b" t="t" l="l"/>
            <a:pathLst>
              <a:path h="1656638" w="4104284">
                <a:moveTo>
                  <a:pt x="0" y="0"/>
                </a:moveTo>
                <a:lnTo>
                  <a:pt x="4104284" y="0"/>
                </a:lnTo>
                <a:lnTo>
                  <a:pt x="4104284" y="1656638"/>
                </a:lnTo>
                <a:lnTo>
                  <a:pt x="0" y="16566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false" rot="0">
            <a:off x="15052967" y="8773408"/>
            <a:ext cx="4104284" cy="1656638"/>
          </a:xfrm>
          <a:custGeom>
            <a:avLst/>
            <a:gdLst/>
            <a:ahLst/>
            <a:cxnLst/>
            <a:rect r="r" b="b" t="t" l="l"/>
            <a:pathLst>
              <a:path h="1656638" w="4104284">
                <a:moveTo>
                  <a:pt x="4104284" y="0"/>
                </a:moveTo>
                <a:lnTo>
                  <a:pt x="0" y="0"/>
                </a:lnTo>
                <a:lnTo>
                  <a:pt x="0" y="1656638"/>
                </a:lnTo>
                <a:lnTo>
                  <a:pt x="4104284" y="1656638"/>
                </a:lnTo>
                <a:lnTo>
                  <a:pt x="410428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p:nvPr/>
        </p:nvGrpSpPr>
        <p:grpSpPr>
          <a:xfrm rot="0">
            <a:off x="-1348697" y="-3323571"/>
            <a:ext cx="20985393" cy="8704542"/>
            <a:chOff x="0" y="0"/>
            <a:chExt cx="15308932" cy="6350000"/>
          </a:xfrm>
        </p:grpSpPr>
        <p:sp>
          <p:nvSpPr>
            <p:cNvPr name="Freeform 3" id="3"/>
            <p:cNvSpPr/>
            <p:nvPr/>
          </p:nvSpPr>
          <p:spPr>
            <a:xfrm flipH="false" flipV="false" rot="0">
              <a:off x="0" y="0"/>
              <a:ext cx="15308932" cy="6350000"/>
            </a:xfrm>
            <a:custGeom>
              <a:avLst/>
              <a:gdLst/>
              <a:ahLst/>
              <a:cxnLst/>
              <a:rect r="r" b="b" t="t" l="l"/>
              <a:pathLst>
                <a:path h="6350000" w="15308932">
                  <a:moveTo>
                    <a:pt x="11288346" y="80010"/>
                  </a:moveTo>
                  <a:cubicBezTo>
                    <a:pt x="11288346" y="80010"/>
                    <a:pt x="9716257" y="0"/>
                    <a:pt x="7654467" y="0"/>
                  </a:cubicBezTo>
                  <a:cubicBezTo>
                    <a:pt x="5592677" y="0"/>
                    <a:pt x="4020587" y="80010"/>
                    <a:pt x="4020587" y="80010"/>
                  </a:cubicBezTo>
                  <a:cubicBezTo>
                    <a:pt x="1799450" y="80010"/>
                    <a:pt x="0" y="1257300"/>
                    <a:pt x="0" y="2707640"/>
                  </a:cubicBezTo>
                  <a:lnTo>
                    <a:pt x="0" y="3134360"/>
                  </a:lnTo>
                  <a:lnTo>
                    <a:pt x="0" y="3214370"/>
                  </a:lnTo>
                  <a:lnTo>
                    <a:pt x="0" y="3641090"/>
                  </a:lnTo>
                  <a:cubicBezTo>
                    <a:pt x="0" y="5092700"/>
                    <a:pt x="1799450" y="6269990"/>
                    <a:pt x="4020586" y="6269990"/>
                  </a:cubicBezTo>
                  <a:cubicBezTo>
                    <a:pt x="4020586" y="6269990"/>
                    <a:pt x="5592676" y="6350000"/>
                    <a:pt x="7654466" y="6350000"/>
                  </a:cubicBezTo>
                  <a:cubicBezTo>
                    <a:pt x="9716256" y="6350000"/>
                    <a:pt x="11288346" y="6269990"/>
                    <a:pt x="11288346" y="6269990"/>
                  </a:cubicBezTo>
                  <a:cubicBezTo>
                    <a:pt x="13509482" y="6269990"/>
                    <a:pt x="15308932" y="5093970"/>
                    <a:pt x="15308932" y="3642360"/>
                  </a:cubicBezTo>
                  <a:lnTo>
                    <a:pt x="15308932" y="3215640"/>
                  </a:lnTo>
                  <a:lnTo>
                    <a:pt x="15308932" y="3135630"/>
                  </a:lnTo>
                  <a:lnTo>
                    <a:pt x="15308932" y="2708910"/>
                  </a:lnTo>
                  <a:cubicBezTo>
                    <a:pt x="15308932" y="1257300"/>
                    <a:pt x="13509482" y="80010"/>
                    <a:pt x="11288346" y="80010"/>
                  </a:cubicBezTo>
                  <a:close/>
                </a:path>
              </a:pathLst>
            </a:custGeom>
            <a:blipFill>
              <a:blip r:embed="rId2"/>
              <a:stretch>
                <a:fillRect l="0" t="-29859" r="0" b="-29859"/>
              </a:stretch>
            </a:blipFill>
          </p:spPr>
        </p:sp>
      </p:grpSp>
      <p:sp>
        <p:nvSpPr>
          <p:cNvPr name="TextBox 4" id="4"/>
          <p:cNvSpPr txBox="true"/>
          <p:nvPr/>
        </p:nvSpPr>
        <p:spPr>
          <a:xfrm rot="0">
            <a:off x="1278228" y="5532023"/>
            <a:ext cx="15731544" cy="2797174"/>
          </a:xfrm>
          <a:prstGeom prst="rect">
            <a:avLst/>
          </a:prstGeom>
        </p:spPr>
        <p:txBody>
          <a:bodyPr anchor="t" rtlCol="false" tIns="0" lIns="0" bIns="0" rIns="0">
            <a:spAutoFit/>
          </a:bodyPr>
          <a:lstStyle/>
          <a:p>
            <a:pPr algn="ctr" marL="0" indent="0" lvl="0">
              <a:lnSpc>
                <a:spcPts val="11200"/>
              </a:lnSpc>
            </a:pPr>
            <a:r>
              <a:rPr lang="en-US" sz="8000" spc="160">
                <a:solidFill>
                  <a:srgbClr val="FFFFFF"/>
                </a:solidFill>
                <a:latin typeface="Libre Baskerville"/>
                <a:ea typeface="Libre Baskerville"/>
                <a:cs typeface="Libre Baskerville"/>
                <a:sym typeface="Libre Baskerville"/>
              </a:rPr>
              <a:t># </a:t>
            </a:r>
            <a:r>
              <a:rPr lang="en-US" sz="8000" spc="160">
                <a:solidFill>
                  <a:srgbClr val="FFFFFF"/>
                </a:solidFill>
                <a:latin typeface="Libre Baskerville"/>
                <a:ea typeface="Libre Baskerville"/>
                <a:cs typeface="Libre Baskerville"/>
                <a:sym typeface="Libre Baskerville"/>
              </a:rPr>
              <a:t>271, Hoy me llama el mundo en vano</a:t>
            </a:r>
          </a:p>
        </p:txBody>
      </p:sp>
      <p:sp>
        <p:nvSpPr>
          <p:cNvPr name="TextBox 5" id="5"/>
          <p:cNvSpPr txBox="true"/>
          <p:nvPr/>
        </p:nvSpPr>
        <p:spPr>
          <a:xfrm rot="0">
            <a:off x="1278228" y="2382397"/>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himno inicial</a:t>
            </a:r>
          </a:p>
        </p:txBody>
      </p:sp>
      <p:sp>
        <p:nvSpPr>
          <p:cNvPr name="Freeform 6" id="6"/>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63843" y="3156976"/>
            <a:ext cx="9322567" cy="9322567"/>
            <a:chOff x="0" y="0"/>
            <a:chExt cx="8909050" cy="8909050"/>
          </a:xfrm>
        </p:grpSpPr>
        <p:sp>
          <p:nvSpPr>
            <p:cNvPr name="Freeform 3" id="3"/>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D98D73"/>
            </a:solidFill>
          </p:spPr>
        </p:sp>
        <p:sp>
          <p:nvSpPr>
            <p:cNvPr name="Freeform 4" id="4"/>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24712" t="0" r="-24712" b="0"/>
              </a:stretch>
            </a:blipFill>
          </p:spPr>
        </p:sp>
        <p:sp>
          <p:nvSpPr>
            <p:cNvPr name="Freeform 5" id="5"/>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FFFFFF"/>
            </a:solidFill>
          </p:spPr>
        </p:sp>
      </p:grpSp>
      <p:sp>
        <p:nvSpPr>
          <p:cNvPr name="TextBox 6" id="6"/>
          <p:cNvSpPr txBox="true"/>
          <p:nvPr/>
        </p:nvSpPr>
        <p:spPr>
          <a:xfrm rot="0">
            <a:off x="943000" y="534974"/>
            <a:ext cx="16230600" cy="1571625"/>
          </a:xfrm>
          <a:prstGeom prst="rect">
            <a:avLst/>
          </a:prstGeom>
        </p:spPr>
        <p:txBody>
          <a:bodyPr anchor="t" rtlCol="false" tIns="0" lIns="0" bIns="0" rIns="0">
            <a:spAutoFit/>
          </a:bodyPr>
          <a:lstStyle/>
          <a:p>
            <a:pPr algn="ctr" marL="0" indent="0" lvl="0">
              <a:lnSpc>
                <a:spcPts val="11639"/>
              </a:lnSpc>
              <a:spcBef>
                <a:spcPct val="0"/>
              </a:spcBef>
            </a:pPr>
            <a:r>
              <a:rPr lang="en-US" sz="9699">
                <a:solidFill>
                  <a:srgbClr val="C06D4F"/>
                </a:solidFill>
                <a:latin typeface="Alta"/>
                <a:ea typeface="Alta"/>
                <a:cs typeface="Alta"/>
                <a:sym typeface="Alta"/>
              </a:rPr>
              <a:t>cicatrices</a:t>
            </a:r>
          </a:p>
        </p:txBody>
      </p:sp>
      <p:sp>
        <p:nvSpPr>
          <p:cNvPr name="TextBox 7" id="7"/>
          <p:cNvSpPr txBox="true"/>
          <p:nvPr/>
        </p:nvSpPr>
        <p:spPr>
          <a:xfrm rot="0">
            <a:off x="8512386" y="1751995"/>
            <a:ext cx="8307552" cy="7843521"/>
          </a:xfrm>
          <a:prstGeom prst="rect">
            <a:avLst/>
          </a:prstGeom>
        </p:spPr>
        <p:txBody>
          <a:bodyPr anchor="t" rtlCol="false" tIns="0" lIns="0" bIns="0" rIns="0">
            <a:spAutoFit/>
          </a:bodyPr>
          <a:lstStyle/>
          <a:p>
            <a:pPr algn="just" marL="0" indent="0" lvl="0">
              <a:lnSpc>
                <a:spcPts val="4479"/>
              </a:lnSpc>
            </a:pPr>
            <a:r>
              <a:rPr lang="en-US" sz="3199">
                <a:solidFill>
                  <a:srgbClr val="C06D4F"/>
                </a:solidFill>
                <a:latin typeface="Libre Baskerville"/>
                <a:ea typeface="Libre Baskerville"/>
                <a:cs typeface="Libre Baskerville"/>
                <a:sym typeface="Libre Baskerville"/>
              </a:rPr>
              <a:t>Pabl</a:t>
            </a:r>
            <a:r>
              <a:rPr lang="en-US" sz="3199">
                <a:solidFill>
                  <a:srgbClr val="C06D4F"/>
                </a:solidFill>
                <a:latin typeface="Libre Baskerville"/>
                <a:ea typeface="Libre Baskerville"/>
                <a:cs typeface="Libre Baskerville"/>
                <a:sym typeface="Libre Baskerville"/>
              </a:rPr>
              <a:t>o acumuló numerosas cicatrices físicas como resultado de su vida misionera. En Gálatas 6: 17 declara: «llevo en mi cuerpo las marcas de Jesús», refiriéndose probablemente a las heridas sufridas por causa del evangelio. Él mismo relata en 2 Corintios 11: 23-25 que fue azotado cinco veces por los judíos, golpeado con varas tres veces, apedreado una vez, y que muchas veces estuvo en peligro de muerte. Su cuerpo era un testimonio viviente del sufrimiento que soportó por Cristo. </a:t>
            </a:r>
          </a:p>
        </p:txBody>
      </p:sp>
      <p:sp>
        <p:nvSpPr>
          <p:cNvPr name="Freeform 8" id="8"/>
          <p:cNvSpPr/>
          <p:nvPr/>
        </p:nvSpPr>
        <p:spPr>
          <a:xfrm flipH="true" flipV="false" rot="0">
            <a:off x="17173600" y="5702330"/>
            <a:ext cx="1663124" cy="3350617"/>
          </a:xfrm>
          <a:custGeom>
            <a:avLst/>
            <a:gdLst/>
            <a:ahLst/>
            <a:cxnLst/>
            <a:rect r="r" b="b" t="t" l="l"/>
            <a:pathLst>
              <a:path h="3350617" w="1663124">
                <a:moveTo>
                  <a:pt x="1663125" y="0"/>
                </a:moveTo>
                <a:lnTo>
                  <a:pt x="0" y="0"/>
                </a:lnTo>
                <a:lnTo>
                  <a:pt x="0" y="3350617"/>
                </a:lnTo>
                <a:lnTo>
                  <a:pt x="1663125" y="3350617"/>
                </a:lnTo>
                <a:lnTo>
                  <a:pt x="166312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5108195" y="9052947"/>
            <a:ext cx="4130811" cy="1667345"/>
          </a:xfrm>
          <a:custGeom>
            <a:avLst/>
            <a:gdLst/>
            <a:ahLst/>
            <a:cxnLst/>
            <a:rect r="r" b="b" t="t" l="l"/>
            <a:pathLst>
              <a:path h="1667345" w="4130811">
                <a:moveTo>
                  <a:pt x="4130811" y="0"/>
                </a:moveTo>
                <a:lnTo>
                  <a:pt x="0" y="0"/>
                </a:lnTo>
                <a:lnTo>
                  <a:pt x="0" y="1667346"/>
                </a:lnTo>
                <a:lnTo>
                  <a:pt x="4130811" y="1667346"/>
                </a:lnTo>
                <a:lnTo>
                  <a:pt x="41308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true" rot="0">
            <a:off x="7481" y="-421404"/>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true" rot="0">
            <a:off x="657934" y="-725752"/>
            <a:ext cx="4188327" cy="2094164"/>
          </a:xfrm>
          <a:custGeom>
            <a:avLst/>
            <a:gdLst/>
            <a:ahLst/>
            <a:cxnLst/>
            <a:rect r="r" b="b" t="t" l="l"/>
            <a:pathLst>
              <a:path h="2094164" w="4188327">
                <a:moveTo>
                  <a:pt x="0" y="2094164"/>
                </a:moveTo>
                <a:lnTo>
                  <a:pt x="4188327" y="2094164"/>
                </a:lnTo>
                <a:lnTo>
                  <a:pt x="4188327" y="0"/>
                </a:lnTo>
                <a:lnTo>
                  <a:pt x="0" y="0"/>
                </a:lnTo>
                <a:lnTo>
                  <a:pt x="0" y="2094164"/>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true" rot="5400000">
            <a:off x="4818749"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true" rot="0">
            <a:off x="16705533" y="-300849"/>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true" rot="0">
            <a:off x="13452725" y="-421404"/>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true" flipV="true" rot="5400000">
            <a:off x="12356062"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85B48"/>
        </a:solidFill>
      </p:bgPr>
    </p:bg>
    <p:spTree>
      <p:nvGrpSpPr>
        <p:cNvPr id="1" name=""/>
        <p:cNvGrpSpPr/>
        <p:nvPr/>
      </p:nvGrpSpPr>
      <p:grpSpPr>
        <a:xfrm>
          <a:off x="0" y="0"/>
          <a:ext cx="0" cy="0"/>
          <a:chOff x="0" y="0"/>
          <a:chExt cx="0" cy="0"/>
        </a:xfrm>
      </p:grpSpPr>
      <p:grpSp>
        <p:nvGrpSpPr>
          <p:cNvPr name="Group 2" id="2"/>
          <p:cNvGrpSpPr/>
          <p:nvPr/>
        </p:nvGrpSpPr>
        <p:grpSpPr>
          <a:xfrm rot="0">
            <a:off x="-1348697" y="-3323571"/>
            <a:ext cx="20985393" cy="8704542"/>
            <a:chOff x="0" y="0"/>
            <a:chExt cx="15308932" cy="6350000"/>
          </a:xfrm>
        </p:grpSpPr>
        <p:sp>
          <p:nvSpPr>
            <p:cNvPr name="Freeform 3" id="3"/>
            <p:cNvSpPr/>
            <p:nvPr/>
          </p:nvSpPr>
          <p:spPr>
            <a:xfrm flipH="false" flipV="false" rot="0">
              <a:off x="0" y="0"/>
              <a:ext cx="15308932" cy="6350000"/>
            </a:xfrm>
            <a:custGeom>
              <a:avLst/>
              <a:gdLst/>
              <a:ahLst/>
              <a:cxnLst/>
              <a:rect r="r" b="b" t="t" l="l"/>
              <a:pathLst>
                <a:path h="6350000" w="15308932">
                  <a:moveTo>
                    <a:pt x="11288346" y="80010"/>
                  </a:moveTo>
                  <a:cubicBezTo>
                    <a:pt x="11288346" y="80010"/>
                    <a:pt x="9716257" y="0"/>
                    <a:pt x="7654467" y="0"/>
                  </a:cubicBezTo>
                  <a:cubicBezTo>
                    <a:pt x="5592677" y="0"/>
                    <a:pt x="4020587" y="80010"/>
                    <a:pt x="4020587" y="80010"/>
                  </a:cubicBezTo>
                  <a:cubicBezTo>
                    <a:pt x="1799450" y="80010"/>
                    <a:pt x="0" y="1257300"/>
                    <a:pt x="0" y="2707640"/>
                  </a:cubicBezTo>
                  <a:lnTo>
                    <a:pt x="0" y="3134360"/>
                  </a:lnTo>
                  <a:lnTo>
                    <a:pt x="0" y="3214370"/>
                  </a:lnTo>
                  <a:lnTo>
                    <a:pt x="0" y="3641090"/>
                  </a:lnTo>
                  <a:cubicBezTo>
                    <a:pt x="0" y="5092700"/>
                    <a:pt x="1799450" y="6269990"/>
                    <a:pt x="4020586" y="6269990"/>
                  </a:cubicBezTo>
                  <a:cubicBezTo>
                    <a:pt x="4020586" y="6269990"/>
                    <a:pt x="5592676" y="6350000"/>
                    <a:pt x="7654466" y="6350000"/>
                  </a:cubicBezTo>
                  <a:cubicBezTo>
                    <a:pt x="9716256" y="6350000"/>
                    <a:pt x="11288346" y="6269990"/>
                    <a:pt x="11288346" y="6269990"/>
                  </a:cubicBezTo>
                  <a:cubicBezTo>
                    <a:pt x="13509482" y="6269990"/>
                    <a:pt x="15308932" y="5093970"/>
                    <a:pt x="15308932" y="3642360"/>
                  </a:cubicBezTo>
                  <a:lnTo>
                    <a:pt x="15308932" y="3215640"/>
                  </a:lnTo>
                  <a:lnTo>
                    <a:pt x="15308932" y="3135630"/>
                  </a:lnTo>
                  <a:lnTo>
                    <a:pt x="15308932" y="2708910"/>
                  </a:lnTo>
                  <a:cubicBezTo>
                    <a:pt x="15308932" y="1257300"/>
                    <a:pt x="13509482" y="80010"/>
                    <a:pt x="11288346" y="80010"/>
                  </a:cubicBezTo>
                  <a:close/>
                </a:path>
              </a:pathLst>
            </a:custGeom>
            <a:blipFill>
              <a:blip r:embed="rId2"/>
              <a:stretch>
                <a:fillRect l="0" t="-18860" r="0" b="-18860"/>
              </a:stretch>
            </a:blipFill>
          </p:spPr>
        </p:sp>
      </p:grpSp>
      <p:sp>
        <p:nvSpPr>
          <p:cNvPr name="TextBox 4" id="4"/>
          <p:cNvSpPr txBox="true"/>
          <p:nvPr/>
        </p:nvSpPr>
        <p:spPr>
          <a:xfrm rot="0">
            <a:off x="1278228" y="5532023"/>
            <a:ext cx="15731544" cy="1377949"/>
          </a:xfrm>
          <a:prstGeom prst="rect">
            <a:avLst/>
          </a:prstGeom>
        </p:spPr>
        <p:txBody>
          <a:bodyPr anchor="t" rtlCol="false" tIns="0" lIns="0" bIns="0" rIns="0">
            <a:spAutoFit/>
          </a:bodyPr>
          <a:lstStyle/>
          <a:p>
            <a:pPr algn="ctr" marL="0" indent="0" lvl="0">
              <a:lnSpc>
                <a:spcPts val="11200"/>
              </a:lnSpc>
            </a:pPr>
            <a:r>
              <a:rPr lang="en-US" sz="8000" spc="160">
                <a:solidFill>
                  <a:srgbClr val="FFFFFF"/>
                </a:solidFill>
                <a:latin typeface="Libre Baskerville"/>
                <a:ea typeface="Libre Baskerville"/>
                <a:cs typeface="Libre Baskerville"/>
                <a:sym typeface="Libre Baskerville"/>
              </a:rPr>
              <a:t>Gá</a:t>
            </a:r>
            <a:r>
              <a:rPr lang="en-US" sz="8000" spc="160">
                <a:solidFill>
                  <a:srgbClr val="FFFFFF"/>
                </a:solidFill>
                <a:latin typeface="Libre Baskerville"/>
                <a:ea typeface="Libre Baskerville"/>
                <a:cs typeface="Libre Baskerville"/>
                <a:sym typeface="Libre Baskerville"/>
              </a:rPr>
              <a:t>latas 6: 17</a:t>
            </a:r>
          </a:p>
        </p:txBody>
      </p:sp>
      <p:sp>
        <p:nvSpPr>
          <p:cNvPr name="TextBox 5" id="5"/>
          <p:cNvSpPr txBox="true"/>
          <p:nvPr/>
        </p:nvSpPr>
        <p:spPr>
          <a:xfrm rot="0">
            <a:off x="1278228" y="2382397"/>
            <a:ext cx="15731544" cy="1101090"/>
          </a:xfrm>
          <a:prstGeom prst="rect">
            <a:avLst/>
          </a:prstGeom>
        </p:spPr>
        <p:txBody>
          <a:bodyPr anchor="t" rtlCol="false" tIns="0" lIns="0" bIns="0" rIns="0">
            <a:spAutoFit/>
          </a:bodyPr>
          <a:lstStyle/>
          <a:p>
            <a:pPr algn="ctr" marL="0" indent="0" lvl="0">
              <a:lnSpc>
                <a:spcPts val="7920"/>
              </a:lnSpc>
            </a:pPr>
            <a:r>
              <a:rPr lang="en-US" sz="7200">
                <a:solidFill>
                  <a:srgbClr val="C06D4F"/>
                </a:solidFill>
                <a:latin typeface="Alta"/>
                <a:ea typeface="Alta"/>
                <a:cs typeface="Alta"/>
                <a:sym typeface="Alta"/>
              </a:rPr>
              <a:t>lectura biblica y oracion</a:t>
            </a:r>
          </a:p>
        </p:txBody>
      </p:sp>
      <p:sp>
        <p:nvSpPr>
          <p:cNvPr name="Freeform 6" id="6"/>
          <p:cNvSpPr/>
          <p:nvPr/>
        </p:nvSpPr>
        <p:spPr>
          <a:xfrm flipH="false" flipV="false" rot="0">
            <a:off x="16416962" y="8483015"/>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441739"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400000">
            <a:off x="12298213"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92810" y="8204738"/>
            <a:ext cx="1871038" cy="2659098"/>
          </a:xfrm>
          <a:custGeom>
            <a:avLst/>
            <a:gdLst/>
            <a:ahLst/>
            <a:cxnLst/>
            <a:rect r="r" b="b" t="t" l="l"/>
            <a:pathLst>
              <a:path h="2659098" w="1871038">
                <a:moveTo>
                  <a:pt x="0" y="0"/>
                </a:moveTo>
                <a:lnTo>
                  <a:pt x="1871038" y="0"/>
                </a:lnTo>
                <a:lnTo>
                  <a:pt x="1871038" y="2659098"/>
                </a:lnTo>
                <a:lnTo>
                  <a:pt x="0" y="2659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767964" y="9047950"/>
            <a:ext cx="4188327" cy="2094164"/>
          </a:xfrm>
          <a:custGeom>
            <a:avLst/>
            <a:gdLst/>
            <a:ahLst/>
            <a:cxnLst/>
            <a:rect r="r" b="b" t="t" l="l"/>
            <a:pathLst>
              <a:path h="2094164" w="4188327">
                <a:moveTo>
                  <a:pt x="0" y="0"/>
                </a:moveTo>
                <a:lnTo>
                  <a:pt x="4188327" y="0"/>
                </a:lnTo>
                <a:lnTo>
                  <a:pt x="4188327" y="2094163"/>
                </a:lnTo>
                <a:lnTo>
                  <a:pt x="0" y="2094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5400000">
            <a:off x="5225008" y="9055431"/>
            <a:ext cx="948871" cy="2079200"/>
          </a:xfrm>
          <a:custGeom>
            <a:avLst/>
            <a:gdLst/>
            <a:ahLst/>
            <a:cxnLst/>
            <a:rect r="r" b="b" t="t" l="l"/>
            <a:pathLst>
              <a:path h="2079200" w="948871">
                <a:moveTo>
                  <a:pt x="0" y="0"/>
                </a:moveTo>
                <a:lnTo>
                  <a:pt x="948871" y="0"/>
                </a:lnTo>
                <a:lnTo>
                  <a:pt x="948871" y="2079200"/>
                </a:lnTo>
                <a:lnTo>
                  <a:pt x="0" y="2079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4990224" y="7148098"/>
            <a:ext cx="9174125" cy="1899286"/>
          </a:xfrm>
          <a:prstGeom prst="rect">
            <a:avLst/>
          </a:prstGeom>
        </p:spPr>
        <p:txBody>
          <a:bodyPr anchor="t" rtlCol="false" tIns="0" lIns="0" bIns="0" rIns="0">
            <a:spAutoFit/>
          </a:bodyPr>
          <a:lstStyle/>
          <a:p>
            <a:pPr algn="just" marL="0" indent="0" lvl="0">
              <a:lnSpc>
                <a:spcPts val="5039"/>
              </a:lnSpc>
            </a:pPr>
            <a:r>
              <a:rPr lang="en-US" sz="3599">
                <a:solidFill>
                  <a:srgbClr val="FFFFFF"/>
                </a:solidFill>
                <a:latin typeface="Libre Baskerville"/>
                <a:ea typeface="Libre Baskerville"/>
                <a:cs typeface="Libre Baskerville"/>
                <a:sym typeface="Libre Baskerville"/>
              </a:rPr>
              <a:t>«D</a:t>
            </a:r>
            <a:r>
              <a:rPr lang="en-US" sz="3599">
                <a:solidFill>
                  <a:srgbClr val="FFFFFF"/>
                </a:solidFill>
                <a:latin typeface="Libre Baskerville"/>
                <a:ea typeface="Libre Baskerville"/>
                <a:cs typeface="Libre Baskerville"/>
                <a:sym typeface="Libre Baskerville"/>
              </a:rPr>
              <a:t>e aquí en adelante nadie me cause molestias; porque yo traigo en mi cuerpo las marcas del Señor Jesús.»</a:t>
            </a:r>
          </a:p>
        </p:txBody>
      </p:sp>
      <p:sp>
        <p:nvSpPr>
          <p:cNvPr name="TextBox 13" id="13"/>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FFF6ED">
                    <a:alpha val="40784"/>
                  </a:srgbClr>
                </a:solidFill>
                <a:latin typeface="Amaranth"/>
                <a:ea typeface="Amaranth"/>
                <a:cs typeface="Amaranth"/>
                <a:sym typeface="Amaranth"/>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63843" y="3156976"/>
            <a:ext cx="9322567" cy="9322567"/>
            <a:chOff x="0" y="0"/>
            <a:chExt cx="8909050" cy="8909050"/>
          </a:xfrm>
        </p:grpSpPr>
        <p:sp>
          <p:nvSpPr>
            <p:cNvPr name="Freeform 3" id="3"/>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D98D73"/>
            </a:solidFill>
          </p:spPr>
        </p:sp>
        <p:sp>
          <p:nvSpPr>
            <p:cNvPr name="Freeform 4" id="4"/>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16369" t="0" r="-16369" b="0"/>
              </a:stretch>
            </a:blipFill>
          </p:spPr>
        </p:sp>
        <p:sp>
          <p:nvSpPr>
            <p:cNvPr name="Freeform 5" id="5"/>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FFFFFF"/>
            </a:solidFill>
          </p:spPr>
        </p:sp>
      </p:grpSp>
      <p:sp>
        <p:nvSpPr>
          <p:cNvPr name="TextBox 6" id="6"/>
          <p:cNvSpPr txBox="true"/>
          <p:nvPr/>
        </p:nvSpPr>
        <p:spPr>
          <a:xfrm rot="0">
            <a:off x="943000" y="534974"/>
            <a:ext cx="16230600" cy="1571625"/>
          </a:xfrm>
          <a:prstGeom prst="rect">
            <a:avLst/>
          </a:prstGeom>
        </p:spPr>
        <p:txBody>
          <a:bodyPr anchor="t" rtlCol="false" tIns="0" lIns="0" bIns="0" rIns="0">
            <a:spAutoFit/>
          </a:bodyPr>
          <a:lstStyle/>
          <a:p>
            <a:pPr algn="ctr" marL="0" indent="0" lvl="0">
              <a:lnSpc>
                <a:spcPts val="11639"/>
              </a:lnSpc>
              <a:spcBef>
                <a:spcPct val="0"/>
              </a:spcBef>
            </a:pPr>
            <a:r>
              <a:rPr lang="en-US" sz="9699">
                <a:solidFill>
                  <a:srgbClr val="C06D4F"/>
                </a:solidFill>
                <a:latin typeface="Alta"/>
                <a:ea typeface="Alta"/>
                <a:cs typeface="Alta"/>
                <a:sym typeface="Alta"/>
              </a:rPr>
              <a:t>personalidad</a:t>
            </a:r>
          </a:p>
        </p:txBody>
      </p:sp>
      <p:sp>
        <p:nvSpPr>
          <p:cNvPr name="TextBox 7" id="7"/>
          <p:cNvSpPr txBox="true"/>
          <p:nvPr/>
        </p:nvSpPr>
        <p:spPr>
          <a:xfrm rot="0">
            <a:off x="8512386" y="1751995"/>
            <a:ext cx="8307552" cy="8405496"/>
          </a:xfrm>
          <a:prstGeom prst="rect">
            <a:avLst/>
          </a:prstGeom>
        </p:spPr>
        <p:txBody>
          <a:bodyPr anchor="t" rtlCol="false" tIns="0" lIns="0" bIns="0" rIns="0">
            <a:spAutoFit/>
          </a:bodyPr>
          <a:lstStyle/>
          <a:p>
            <a:pPr algn="just" marL="0" indent="0" lvl="0">
              <a:lnSpc>
                <a:spcPts val="4479"/>
              </a:lnSpc>
            </a:pPr>
            <a:r>
              <a:rPr lang="en-US" sz="3199">
                <a:solidFill>
                  <a:srgbClr val="C06D4F"/>
                </a:solidFill>
                <a:latin typeface="Libre Baskerville"/>
                <a:ea typeface="Libre Baskerville"/>
                <a:cs typeface="Libre Baskerville"/>
                <a:sym typeface="Libre Baskerville"/>
              </a:rPr>
              <a:t>Pabl</a:t>
            </a:r>
            <a:r>
              <a:rPr lang="en-US" sz="3199">
                <a:solidFill>
                  <a:srgbClr val="C06D4F"/>
                </a:solidFill>
                <a:latin typeface="Libre Baskerville"/>
                <a:ea typeface="Libre Baskerville"/>
                <a:cs typeface="Libre Baskerville"/>
                <a:sym typeface="Libre Baskerville"/>
              </a:rPr>
              <a:t>o era un hombre apasionado, determinado y profundamente comprometido con su misión. Su carácter fuerte se nota en su firmeza doctrinal (Gál. 1: 8-9), su valentía ante las adversidades (Hech. 20: 24), y su franqueza incluso con otros líderes, como cuando confrontó a Pedro en Antioquía (Gál. 2: 11-14). Al mismo tiempo, también mostraba ternura y afecto pastoral, como en sus cartas a los tesalonicenses y filipenses, donde se dirige a ellos como un padre o una madre espiritual (1 Tes. 2: 7-8; Fil. 1: 7-8).</a:t>
            </a:r>
          </a:p>
        </p:txBody>
      </p:sp>
      <p:sp>
        <p:nvSpPr>
          <p:cNvPr name="Freeform 8" id="8"/>
          <p:cNvSpPr/>
          <p:nvPr/>
        </p:nvSpPr>
        <p:spPr>
          <a:xfrm flipH="true" flipV="false" rot="0">
            <a:off x="17173600" y="5702330"/>
            <a:ext cx="1663124" cy="3350617"/>
          </a:xfrm>
          <a:custGeom>
            <a:avLst/>
            <a:gdLst/>
            <a:ahLst/>
            <a:cxnLst/>
            <a:rect r="r" b="b" t="t" l="l"/>
            <a:pathLst>
              <a:path h="3350617" w="1663124">
                <a:moveTo>
                  <a:pt x="1663125" y="0"/>
                </a:moveTo>
                <a:lnTo>
                  <a:pt x="0" y="0"/>
                </a:lnTo>
                <a:lnTo>
                  <a:pt x="0" y="3350617"/>
                </a:lnTo>
                <a:lnTo>
                  <a:pt x="1663125" y="3350617"/>
                </a:lnTo>
                <a:lnTo>
                  <a:pt x="166312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5108195" y="9052947"/>
            <a:ext cx="4130811" cy="1667345"/>
          </a:xfrm>
          <a:custGeom>
            <a:avLst/>
            <a:gdLst/>
            <a:ahLst/>
            <a:cxnLst/>
            <a:rect r="r" b="b" t="t" l="l"/>
            <a:pathLst>
              <a:path h="1667345" w="4130811">
                <a:moveTo>
                  <a:pt x="4130811" y="0"/>
                </a:moveTo>
                <a:lnTo>
                  <a:pt x="0" y="0"/>
                </a:lnTo>
                <a:lnTo>
                  <a:pt x="0" y="1667346"/>
                </a:lnTo>
                <a:lnTo>
                  <a:pt x="4130811" y="1667346"/>
                </a:lnTo>
                <a:lnTo>
                  <a:pt x="413081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true" rot="0">
            <a:off x="7481" y="-421404"/>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true" rot="0">
            <a:off x="657934" y="-725752"/>
            <a:ext cx="4188327" cy="2094164"/>
          </a:xfrm>
          <a:custGeom>
            <a:avLst/>
            <a:gdLst/>
            <a:ahLst/>
            <a:cxnLst/>
            <a:rect r="r" b="b" t="t" l="l"/>
            <a:pathLst>
              <a:path h="2094164" w="4188327">
                <a:moveTo>
                  <a:pt x="0" y="2094164"/>
                </a:moveTo>
                <a:lnTo>
                  <a:pt x="4188327" y="2094164"/>
                </a:lnTo>
                <a:lnTo>
                  <a:pt x="4188327" y="0"/>
                </a:lnTo>
                <a:lnTo>
                  <a:pt x="0" y="0"/>
                </a:lnTo>
                <a:lnTo>
                  <a:pt x="0" y="2094164"/>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true" rot="5400000">
            <a:off x="4818749"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true" rot="0">
            <a:off x="16705533" y="-300849"/>
            <a:ext cx="1871038" cy="2659098"/>
          </a:xfrm>
          <a:custGeom>
            <a:avLst/>
            <a:gdLst/>
            <a:ahLst/>
            <a:cxnLst/>
            <a:rect r="r" b="b" t="t" l="l"/>
            <a:pathLst>
              <a:path h="2659098" w="1871038">
                <a:moveTo>
                  <a:pt x="0" y="2659098"/>
                </a:moveTo>
                <a:lnTo>
                  <a:pt x="1871038" y="2659098"/>
                </a:lnTo>
                <a:lnTo>
                  <a:pt x="1871038" y="0"/>
                </a:lnTo>
                <a:lnTo>
                  <a:pt x="0" y="0"/>
                </a:lnTo>
                <a:lnTo>
                  <a:pt x="0" y="265909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true" rot="0">
            <a:off x="13452725" y="-421404"/>
            <a:ext cx="4188327" cy="2094164"/>
          </a:xfrm>
          <a:custGeom>
            <a:avLst/>
            <a:gdLst/>
            <a:ahLst/>
            <a:cxnLst/>
            <a:rect r="r" b="b" t="t" l="l"/>
            <a:pathLst>
              <a:path h="2094164" w="4188327">
                <a:moveTo>
                  <a:pt x="0" y="2094163"/>
                </a:moveTo>
                <a:lnTo>
                  <a:pt x="4188327" y="2094163"/>
                </a:lnTo>
                <a:lnTo>
                  <a:pt x="4188327" y="0"/>
                </a:lnTo>
                <a:lnTo>
                  <a:pt x="0" y="0"/>
                </a:lnTo>
                <a:lnTo>
                  <a:pt x="0" y="2094163"/>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true" flipV="true" rot="5400000">
            <a:off x="12356062" y="-718270"/>
            <a:ext cx="948871" cy="2079200"/>
          </a:xfrm>
          <a:custGeom>
            <a:avLst/>
            <a:gdLst/>
            <a:ahLst/>
            <a:cxnLst/>
            <a:rect r="r" b="b" t="t" l="l"/>
            <a:pathLst>
              <a:path h="2079200" w="948871">
                <a:moveTo>
                  <a:pt x="948871" y="2079200"/>
                </a:moveTo>
                <a:lnTo>
                  <a:pt x="0" y="2079200"/>
                </a:lnTo>
                <a:lnTo>
                  <a:pt x="0" y="0"/>
                </a:lnTo>
                <a:lnTo>
                  <a:pt x="948871" y="0"/>
                </a:lnTo>
                <a:lnTo>
                  <a:pt x="948871" y="207920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9534259" y="9848520"/>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6ED"/>
        </a:solidFill>
      </p:bgPr>
    </p:bg>
    <p:spTree>
      <p:nvGrpSpPr>
        <p:cNvPr id="1" name=""/>
        <p:cNvGrpSpPr/>
        <p:nvPr/>
      </p:nvGrpSpPr>
      <p:grpSpPr>
        <a:xfrm>
          <a:off x="0" y="0"/>
          <a:ext cx="0" cy="0"/>
          <a:chOff x="0" y="0"/>
          <a:chExt cx="0" cy="0"/>
        </a:xfrm>
      </p:grpSpPr>
      <p:sp>
        <p:nvSpPr>
          <p:cNvPr name="TextBox 2" id="2"/>
          <p:cNvSpPr txBox="true"/>
          <p:nvPr/>
        </p:nvSpPr>
        <p:spPr>
          <a:xfrm rot="0">
            <a:off x="1028700" y="4316198"/>
            <a:ext cx="16461631" cy="3702050"/>
          </a:xfrm>
          <a:prstGeom prst="rect">
            <a:avLst/>
          </a:prstGeom>
        </p:spPr>
        <p:txBody>
          <a:bodyPr anchor="t" rtlCol="false" tIns="0" lIns="0" bIns="0" rIns="0">
            <a:spAutoFit/>
          </a:bodyPr>
          <a:lstStyle/>
          <a:p>
            <a:pPr algn="just" marL="0" indent="0" lvl="0">
              <a:lnSpc>
                <a:spcPts val="4900"/>
              </a:lnSpc>
            </a:pPr>
            <a:r>
              <a:rPr lang="en-US" sz="3500">
                <a:solidFill>
                  <a:srgbClr val="C06D4F"/>
                </a:solidFill>
                <a:latin typeface="Libre Baskerville"/>
                <a:ea typeface="Libre Baskerville"/>
                <a:cs typeface="Libre Baskerville"/>
                <a:sym typeface="Libre Baskerville"/>
              </a:rPr>
              <a:t>Nuestr</a:t>
            </a:r>
            <a:r>
              <a:rPr lang="en-US" sz="3500">
                <a:solidFill>
                  <a:srgbClr val="C06D4F"/>
                </a:solidFill>
                <a:latin typeface="Libre Baskerville"/>
                <a:ea typeface="Libre Baskerville"/>
                <a:cs typeface="Libre Baskerville"/>
                <a:sym typeface="Libre Baskerville"/>
              </a:rPr>
              <a:t>a iglesia está llena de personalidades variadas y diversas, y eso nos hace tan especiales como congregación. Cada uno de ustedes, con su personalidad y carácter únicos, son especiales para Dios y para nosotros. Por eso, la Escuela Sabática les extiende una bienvenida muy especial en esta mañana. Recuerden que todos unidos somos el cuerpo de Cristo, la iglesia que él constituyó para salvar a todos los que reciban el evangelio.</a:t>
            </a:r>
          </a:p>
        </p:txBody>
      </p:sp>
      <p:sp>
        <p:nvSpPr>
          <p:cNvPr name="AutoShape 3" id="3"/>
          <p:cNvSpPr/>
          <p:nvPr/>
        </p:nvSpPr>
        <p:spPr>
          <a:xfrm>
            <a:off x="1622359" y="3618188"/>
            <a:ext cx="15043283" cy="0"/>
          </a:xfrm>
          <a:prstGeom prst="line">
            <a:avLst/>
          </a:prstGeom>
          <a:ln cap="flat" w="38100">
            <a:solidFill>
              <a:srgbClr val="C06D4F"/>
            </a:solidFill>
            <a:prstDash val="solid"/>
            <a:headEnd type="none" len="sm" w="sm"/>
            <a:tailEnd type="none" len="sm" w="sm"/>
          </a:ln>
        </p:spPr>
      </p:sp>
      <p:sp>
        <p:nvSpPr>
          <p:cNvPr name="Freeform 4" id="4"/>
          <p:cNvSpPr/>
          <p:nvPr/>
        </p:nvSpPr>
        <p:spPr>
          <a:xfrm flipH="false" flipV="false" rot="0">
            <a:off x="7481" y="0"/>
            <a:ext cx="5356036" cy="1782099"/>
          </a:xfrm>
          <a:custGeom>
            <a:avLst/>
            <a:gdLst/>
            <a:ahLst/>
            <a:cxnLst/>
            <a:rect r="r" b="b" t="t" l="l"/>
            <a:pathLst>
              <a:path h="1782099" w="5356036">
                <a:moveTo>
                  <a:pt x="0" y="0"/>
                </a:moveTo>
                <a:lnTo>
                  <a:pt x="5356037" y="0"/>
                </a:lnTo>
                <a:lnTo>
                  <a:pt x="5356037" y="1782099"/>
                </a:lnTo>
                <a:lnTo>
                  <a:pt x="0" y="17820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7020831" y="0"/>
            <a:ext cx="1267169" cy="3467379"/>
          </a:xfrm>
          <a:custGeom>
            <a:avLst/>
            <a:gdLst/>
            <a:ahLst/>
            <a:cxnLst/>
            <a:rect r="r" b="b" t="t" l="l"/>
            <a:pathLst>
              <a:path h="3467379" w="1267169">
                <a:moveTo>
                  <a:pt x="0" y="0"/>
                </a:moveTo>
                <a:lnTo>
                  <a:pt x="1267169" y="0"/>
                </a:lnTo>
                <a:lnTo>
                  <a:pt x="1267169" y="3467379"/>
                </a:lnTo>
                <a:lnTo>
                  <a:pt x="0" y="34673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64391" y="8773408"/>
            <a:ext cx="4104284" cy="1656638"/>
          </a:xfrm>
          <a:custGeom>
            <a:avLst/>
            <a:gdLst/>
            <a:ahLst/>
            <a:cxnLst/>
            <a:rect r="r" b="b" t="t" l="l"/>
            <a:pathLst>
              <a:path h="1656638" w="4104284">
                <a:moveTo>
                  <a:pt x="0" y="0"/>
                </a:moveTo>
                <a:lnTo>
                  <a:pt x="4104284" y="0"/>
                </a:lnTo>
                <a:lnTo>
                  <a:pt x="4104284" y="1656638"/>
                </a:lnTo>
                <a:lnTo>
                  <a:pt x="0" y="16566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0">
            <a:off x="15052967" y="8773408"/>
            <a:ext cx="4104284" cy="1656638"/>
          </a:xfrm>
          <a:custGeom>
            <a:avLst/>
            <a:gdLst/>
            <a:ahLst/>
            <a:cxnLst/>
            <a:rect r="r" b="b" t="t" l="l"/>
            <a:pathLst>
              <a:path h="1656638" w="4104284">
                <a:moveTo>
                  <a:pt x="4104284" y="0"/>
                </a:moveTo>
                <a:lnTo>
                  <a:pt x="0" y="0"/>
                </a:lnTo>
                <a:lnTo>
                  <a:pt x="0" y="1656638"/>
                </a:lnTo>
                <a:lnTo>
                  <a:pt x="4104284" y="1656638"/>
                </a:lnTo>
                <a:lnTo>
                  <a:pt x="410428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7838176" y="9640162"/>
            <a:ext cx="2050554" cy="306705"/>
          </a:xfrm>
          <a:prstGeom prst="rect">
            <a:avLst/>
          </a:prstGeom>
        </p:spPr>
        <p:txBody>
          <a:bodyPr anchor="t" rtlCol="false" tIns="0" lIns="0" bIns="0" rIns="0">
            <a:spAutoFit/>
          </a:bodyPr>
          <a:lstStyle/>
          <a:p>
            <a:pPr algn="ctr">
              <a:lnSpc>
                <a:spcPts val="2520"/>
              </a:lnSpc>
            </a:pPr>
            <a:r>
              <a:rPr lang="en-US" sz="1800">
                <a:solidFill>
                  <a:srgbClr val="785B48">
                    <a:alpha val="40784"/>
                  </a:srgbClr>
                </a:solidFill>
                <a:latin typeface="Amaranth"/>
                <a:ea typeface="Amaranth"/>
                <a:cs typeface="Amaranth"/>
                <a:sym typeface="Amaranth"/>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DAG93HBUO7s</dc:identifier>
  <dcterms:modified xsi:type="dcterms:W3CDTF">2011-08-01T06:04:30Z</dcterms:modified>
  <cp:revision>1</cp:revision>
  <dc:title>Programa DIA PPT 10-01-26</dc:title>
</cp:coreProperties>
</file>