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Hatton" charset="1" panose="00000500000000000000"/>
      <p:regular r:id="rId26"/>
    </p:embeddedFont>
    <p:embeddedFont>
      <p:font typeface="Hatton Light" charset="1" panose="00000400000000000000"/>
      <p:regular r:id="rId27"/>
    </p:embeddedFont>
    <p:embeddedFont>
      <p:font typeface="Now" charset="1" panose="00000500000000000000"/>
      <p:regular r:id="rId28"/>
    </p:embeddedFont>
    <p:embeddedFont>
      <p:font typeface="Now Medium" charset="1" panose="00000600000000000000"/>
      <p:regular r:id="rId29"/>
    </p:embeddedFont>
    <p:embeddedFont>
      <p:font typeface="Mochiy Pop One" charset="1" panose="00000000000000000000"/>
      <p:regular r:id="rId30"/>
    </p:embeddedFont>
    <p:embeddedFont>
      <p:font typeface="Now Bold" charset="1" panose="000008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DFDF"/>
        </a:solidFill>
      </p:bgPr>
    </p:bg>
    <p:spTree>
      <p:nvGrpSpPr>
        <p:cNvPr id="1" name=""/>
        <p:cNvGrpSpPr/>
        <p:nvPr/>
      </p:nvGrpSpPr>
      <p:grpSpPr>
        <a:xfrm>
          <a:off x="0" y="0"/>
          <a:ext cx="0" cy="0"/>
          <a:chOff x="0" y="0"/>
          <a:chExt cx="0" cy="0"/>
        </a:xfrm>
      </p:grpSpPr>
      <p:sp>
        <p:nvSpPr>
          <p:cNvPr name="Freeform 2" id="2"/>
          <p:cNvSpPr/>
          <p:nvPr/>
        </p:nvSpPr>
        <p:spPr>
          <a:xfrm flipH="true" flipV="false" rot="-9841798">
            <a:off x="328303" y="-4021436"/>
            <a:ext cx="3977565" cy="8042871"/>
          </a:xfrm>
          <a:custGeom>
            <a:avLst/>
            <a:gdLst/>
            <a:ahLst/>
            <a:cxnLst/>
            <a:rect r="r" b="b" t="t" l="l"/>
            <a:pathLst>
              <a:path h="8042871" w="3977565">
                <a:moveTo>
                  <a:pt x="3977566" y="0"/>
                </a:moveTo>
                <a:lnTo>
                  <a:pt x="0" y="0"/>
                </a:lnTo>
                <a:lnTo>
                  <a:pt x="0" y="8042872"/>
                </a:lnTo>
                <a:lnTo>
                  <a:pt x="3977566" y="8042872"/>
                </a:lnTo>
                <a:lnTo>
                  <a:pt x="3977566" y="0"/>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9604654">
            <a:off x="14809377" y="5333111"/>
            <a:ext cx="4899847" cy="9907779"/>
          </a:xfrm>
          <a:custGeom>
            <a:avLst/>
            <a:gdLst/>
            <a:ahLst/>
            <a:cxnLst/>
            <a:rect r="r" b="b" t="t" l="l"/>
            <a:pathLst>
              <a:path h="9907779" w="4899847">
                <a:moveTo>
                  <a:pt x="4899846" y="9907778"/>
                </a:moveTo>
                <a:lnTo>
                  <a:pt x="0" y="9907778"/>
                </a:lnTo>
                <a:lnTo>
                  <a:pt x="0" y="0"/>
                </a:lnTo>
                <a:lnTo>
                  <a:pt x="4899846" y="0"/>
                </a:lnTo>
                <a:lnTo>
                  <a:pt x="4899846" y="9907778"/>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10003026">
            <a:off x="-1421223" y="5225135"/>
            <a:ext cx="4899847" cy="9907779"/>
          </a:xfrm>
          <a:custGeom>
            <a:avLst/>
            <a:gdLst/>
            <a:ahLst/>
            <a:cxnLst/>
            <a:rect r="r" b="b" t="t" l="l"/>
            <a:pathLst>
              <a:path h="9907779" w="4899847">
                <a:moveTo>
                  <a:pt x="0" y="9907779"/>
                </a:moveTo>
                <a:lnTo>
                  <a:pt x="4899846" y="9907779"/>
                </a:lnTo>
                <a:lnTo>
                  <a:pt x="4899846" y="0"/>
                </a:lnTo>
                <a:lnTo>
                  <a:pt x="0" y="0"/>
                </a:lnTo>
                <a:lnTo>
                  <a:pt x="0" y="9907779"/>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274153">
            <a:off x="11834043" y="-4838194"/>
            <a:ext cx="3977565" cy="8042871"/>
          </a:xfrm>
          <a:custGeom>
            <a:avLst/>
            <a:gdLst/>
            <a:ahLst/>
            <a:cxnLst/>
            <a:rect r="r" b="b" t="t" l="l"/>
            <a:pathLst>
              <a:path h="8042871" w="3977565">
                <a:moveTo>
                  <a:pt x="0" y="0"/>
                </a:moveTo>
                <a:lnTo>
                  <a:pt x="3977566" y="0"/>
                </a:lnTo>
                <a:lnTo>
                  <a:pt x="3977566" y="8042871"/>
                </a:lnTo>
                <a:lnTo>
                  <a:pt x="0" y="8042871"/>
                </a:lnTo>
                <a:lnTo>
                  <a:pt x="0" y="0"/>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028700" y="1028700"/>
            <a:ext cx="16230600" cy="8229600"/>
            <a:chOff x="0" y="0"/>
            <a:chExt cx="4274726" cy="2167467"/>
          </a:xfrm>
        </p:grpSpPr>
        <p:sp>
          <p:nvSpPr>
            <p:cNvPr name="Freeform 7" id="7"/>
            <p:cNvSpPr/>
            <p:nvPr/>
          </p:nvSpPr>
          <p:spPr>
            <a:xfrm flipH="false" flipV="false" rot="0">
              <a:off x="0" y="0"/>
              <a:ext cx="4274726" cy="2167467"/>
            </a:xfrm>
            <a:custGeom>
              <a:avLst/>
              <a:gdLst/>
              <a:ahLst/>
              <a:cxnLst/>
              <a:rect r="r" b="b" t="t" l="l"/>
              <a:pathLst>
                <a:path h="2167467" w="4274726">
                  <a:moveTo>
                    <a:pt x="0" y="0"/>
                  </a:moveTo>
                  <a:lnTo>
                    <a:pt x="4274726" y="0"/>
                  </a:lnTo>
                  <a:lnTo>
                    <a:pt x="4274726" y="2167467"/>
                  </a:lnTo>
                  <a:lnTo>
                    <a:pt x="0" y="2167467"/>
                  </a:lnTo>
                  <a:close/>
                </a:path>
              </a:pathLst>
            </a:custGeom>
            <a:solidFill>
              <a:srgbClr val="FFFFFF"/>
            </a:solidFill>
          </p:spPr>
        </p:sp>
        <p:sp>
          <p:nvSpPr>
            <p:cNvPr name="TextBox 8" id="8"/>
            <p:cNvSpPr txBox="true"/>
            <p:nvPr/>
          </p:nvSpPr>
          <p:spPr>
            <a:xfrm>
              <a:off x="0" y="-47625"/>
              <a:ext cx="4274726" cy="2215092"/>
            </a:xfrm>
            <a:prstGeom prst="rect">
              <a:avLst/>
            </a:prstGeom>
          </p:spPr>
          <p:txBody>
            <a:bodyPr anchor="ctr" rtlCol="false" tIns="50800" lIns="50800" bIns="50800" rIns="50800"/>
            <a:lstStyle/>
            <a:p>
              <a:pPr algn="ctr">
                <a:lnSpc>
                  <a:spcPts val="2606"/>
                </a:lnSpc>
              </a:pPr>
            </a:p>
          </p:txBody>
        </p:sp>
      </p:grpSp>
      <p:sp>
        <p:nvSpPr>
          <p:cNvPr name="TextBox 9" id="9"/>
          <p:cNvSpPr txBox="true"/>
          <p:nvPr/>
        </p:nvSpPr>
        <p:spPr>
          <a:xfrm rot="0">
            <a:off x="1578223" y="3943842"/>
            <a:ext cx="15017254" cy="1495273"/>
          </a:xfrm>
          <a:prstGeom prst="rect">
            <a:avLst/>
          </a:prstGeom>
        </p:spPr>
        <p:txBody>
          <a:bodyPr anchor="t" rtlCol="false" tIns="0" lIns="0" bIns="0" rIns="0">
            <a:spAutoFit/>
          </a:bodyPr>
          <a:lstStyle/>
          <a:p>
            <a:pPr algn="ctr">
              <a:lnSpc>
                <a:spcPts val="11558"/>
              </a:lnSpc>
            </a:pPr>
            <a:r>
              <a:rPr lang="en-US" sz="8256">
                <a:solidFill>
                  <a:srgbClr val="2D3030"/>
                </a:solidFill>
                <a:latin typeface="Hatton"/>
                <a:ea typeface="Hatton"/>
                <a:cs typeface="Hatton"/>
                <a:sym typeface="Hatton"/>
              </a:rPr>
              <a:t>«!QUE NADIE</a:t>
            </a:r>
          </a:p>
        </p:txBody>
      </p:sp>
      <p:sp>
        <p:nvSpPr>
          <p:cNvPr name="TextBox 10" id="10"/>
          <p:cNvSpPr txBox="true"/>
          <p:nvPr/>
        </p:nvSpPr>
        <p:spPr>
          <a:xfrm rot="0">
            <a:off x="2317086" y="5574198"/>
            <a:ext cx="13539528" cy="1402046"/>
          </a:xfrm>
          <a:prstGeom prst="rect">
            <a:avLst/>
          </a:prstGeom>
        </p:spPr>
        <p:txBody>
          <a:bodyPr anchor="t" rtlCol="false" tIns="0" lIns="0" bIns="0" rIns="0">
            <a:spAutoFit/>
          </a:bodyPr>
          <a:lstStyle/>
          <a:p>
            <a:pPr algn="ctr">
              <a:lnSpc>
                <a:spcPts val="10921"/>
              </a:lnSpc>
            </a:pPr>
            <a:r>
              <a:rPr lang="en-US" sz="7801">
                <a:solidFill>
                  <a:srgbClr val="2D3030"/>
                </a:solidFill>
                <a:latin typeface="Hatton Light"/>
                <a:ea typeface="Hatton Light"/>
                <a:cs typeface="Hatton Light"/>
                <a:sym typeface="Hatton Light"/>
              </a:rPr>
              <a:t>OS JUZGUE!»</a:t>
            </a:r>
          </a:p>
        </p:txBody>
      </p:sp>
      <p:sp>
        <p:nvSpPr>
          <p:cNvPr name="TextBox 11" id="11"/>
          <p:cNvSpPr txBox="true"/>
          <p:nvPr/>
        </p:nvSpPr>
        <p:spPr>
          <a:xfrm rot="0">
            <a:off x="5150246" y="2639419"/>
            <a:ext cx="7873208" cy="406801"/>
          </a:xfrm>
          <a:prstGeom prst="rect">
            <a:avLst/>
          </a:prstGeom>
        </p:spPr>
        <p:txBody>
          <a:bodyPr anchor="t" rtlCol="false" tIns="0" lIns="0" bIns="0" rIns="0">
            <a:spAutoFit/>
          </a:bodyPr>
          <a:lstStyle/>
          <a:p>
            <a:pPr algn="ctr">
              <a:lnSpc>
                <a:spcPts val="3302"/>
              </a:lnSpc>
            </a:pPr>
            <a:r>
              <a:rPr lang="en-US" sz="2359" spc="632">
                <a:solidFill>
                  <a:srgbClr val="2D3030"/>
                </a:solidFill>
                <a:latin typeface="Now"/>
                <a:ea typeface="Now"/>
                <a:cs typeface="Now"/>
                <a:sym typeface="Now"/>
              </a:rPr>
              <a:t>PROGRAMA DE ESCUELA SABATICA</a:t>
            </a:r>
          </a:p>
        </p:txBody>
      </p:sp>
      <p:sp>
        <p:nvSpPr>
          <p:cNvPr name="Freeform 12" id="12"/>
          <p:cNvSpPr/>
          <p:nvPr/>
        </p:nvSpPr>
        <p:spPr>
          <a:xfrm flipH="false" flipV="false" rot="184696">
            <a:off x="8272016" y="8986926"/>
            <a:ext cx="3977565" cy="8042871"/>
          </a:xfrm>
          <a:custGeom>
            <a:avLst/>
            <a:gdLst/>
            <a:ahLst/>
            <a:cxnLst/>
            <a:rect r="r" b="b" t="t" l="l"/>
            <a:pathLst>
              <a:path h="8042871" w="3977565">
                <a:moveTo>
                  <a:pt x="0" y="0"/>
                </a:moveTo>
                <a:lnTo>
                  <a:pt x="3977565" y="0"/>
                </a:lnTo>
                <a:lnTo>
                  <a:pt x="3977565" y="8042871"/>
                </a:lnTo>
                <a:lnTo>
                  <a:pt x="0" y="8042871"/>
                </a:lnTo>
                <a:lnTo>
                  <a:pt x="0" y="0"/>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FDFDF"/>
        </a:solidFill>
      </p:bgPr>
    </p:bg>
    <p:spTree>
      <p:nvGrpSpPr>
        <p:cNvPr id="1" name=""/>
        <p:cNvGrpSpPr/>
        <p:nvPr/>
      </p:nvGrpSpPr>
      <p:grpSpPr>
        <a:xfrm>
          <a:off x="0" y="0"/>
          <a:ext cx="0" cy="0"/>
          <a:chOff x="0" y="0"/>
          <a:chExt cx="0" cy="0"/>
        </a:xfrm>
      </p:grpSpPr>
      <p:grpSp>
        <p:nvGrpSpPr>
          <p:cNvPr name="Group 2" id="2"/>
          <p:cNvGrpSpPr/>
          <p:nvPr/>
        </p:nvGrpSpPr>
        <p:grpSpPr>
          <a:xfrm rot="-5400000">
            <a:off x="7210597" y="-603038"/>
            <a:ext cx="3904221" cy="12591375"/>
            <a:chOff x="0" y="0"/>
            <a:chExt cx="24952543" cy="80473628"/>
          </a:xfrm>
        </p:grpSpPr>
        <p:sp>
          <p:nvSpPr>
            <p:cNvPr name="Freeform 3" id="3"/>
            <p:cNvSpPr/>
            <p:nvPr/>
          </p:nvSpPr>
          <p:spPr>
            <a:xfrm flipH="false" flipV="false" rot="0">
              <a:off x="0" y="0"/>
              <a:ext cx="24952544" cy="80473631"/>
            </a:xfrm>
            <a:custGeom>
              <a:avLst/>
              <a:gdLst/>
              <a:ahLst/>
              <a:cxnLst/>
              <a:rect r="r" b="b" t="t" l="l"/>
              <a:pathLst>
                <a:path h="80473631" w="24952544">
                  <a:moveTo>
                    <a:pt x="24952544" y="279400"/>
                  </a:moveTo>
                  <a:lnTo>
                    <a:pt x="24952544" y="0"/>
                  </a:lnTo>
                  <a:lnTo>
                    <a:pt x="0" y="0"/>
                  </a:lnTo>
                  <a:lnTo>
                    <a:pt x="0" y="80473631"/>
                  </a:lnTo>
                  <a:lnTo>
                    <a:pt x="24952544" y="80473631"/>
                  </a:lnTo>
                  <a:lnTo>
                    <a:pt x="24952544" y="279400"/>
                  </a:lnTo>
                  <a:close/>
                  <a:moveTo>
                    <a:pt x="24873803" y="279400"/>
                  </a:moveTo>
                  <a:lnTo>
                    <a:pt x="24873803" y="80394888"/>
                  </a:lnTo>
                  <a:lnTo>
                    <a:pt x="78740" y="80394888"/>
                  </a:lnTo>
                  <a:lnTo>
                    <a:pt x="78740" y="78740"/>
                  </a:lnTo>
                  <a:lnTo>
                    <a:pt x="24873804" y="78740"/>
                  </a:lnTo>
                  <a:lnTo>
                    <a:pt x="24873804" y="279400"/>
                  </a:lnTo>
                  <a:close/>
                </a:path>
              </a:pathLst>
            </a:custGeom>
            <a:solidFill>
              <a:srgbClr val="2D3030"/>
            </a:solidFill>
          </p:spPr>
        </p:sp>
      </p:grpSp>
      <p:sp>
        <p:nvSpPr>
          <p:cNvPr name="Freeform 4" id="4"/>
          <p:cNvSpPr/>
          <p:nvPr/>
        </p:nvSpPr>
        <p:spPr>
          <a:xfrm flipH="false" flipV="false" rot="10799996">
            <a:off x="3482478" y="3461360"/>
            <a:ext cx="577408" cy="577408"/>
          </a:xfrm>
          <a:custGeom>
            <a:avLst/>
            <a:gdLst/>
            <a:ahLst/>
            <a:cxnLst/>
            <a:rect r="r" b="b" t="t" l="l"/>
            <a:pathLst>
              <a:path h="577408" w="577408">
                <a:moveTo>
                  <a:pt x="0" y="0"/>
                </a:moveTo>
                <a:lnTo>
                  <a:pt x="577408" y="0"/>
                </a:lnTo>
                <a:lnTo>
                  <a:pt x="577408" y="577408"/>
                </a:lnTo>
                <a:lnTo>
                  <a:pt x="0" y="5774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799996">
            <a:off x="14318788" y="7363968"/>
            <a:ext cx="577408" cy="577408"/>
          </a:xfrm>
          <a:custGeom>
            <a:avLst/>
            <a:gdLst/>
            <a:ahLst/>
            <a:cxnLst/>
            <a:rect r="r" b="b" t="t" l="l"/>
            <a:pathLst>
              <a:path h="577408" w="577408">
                <a:moveTo>
                  <a:pt x="0" y="0"/>
                </a:moveTo>
                <a:lnTo>
                  <a:pt x="577409" y="0"/>
                </a:lnTo>
                <a:lnTo>
                  <a:pt x="577409" y="577408"/>
                </a:lnTo>
                <a:lnTo>
                  <a:pt x="0" y="5774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43461" y="536232"/>
            <a:ext cx="3139017" cy="3013456"/>
          </a:xfrm>
          <a:custGeom>
            <a:avLst/>
            <a:gdLst/>
            <a:ahLst/>
            <a:cxnLst/>
            <a:rect r="r" b="b" t="t" l="l"/>
            <a:pathLst>
              <a:path h="3013456" w="3139017">
                <a:moveTo>
                  <a:pt x="0" y="0"/>
                </a:moveTo>
                <a:lnTo>
                  <a:pt x="3139017" y="0"/>
                </a:lnTo>
                <a:lnTo>
                  <a:pt x="3139017" y="3013456"/>
                </a:lnTo>
                <a:lnTo>
                  <a:pt x="0" y="3013456"/>
                </a:lnTo>
                <a:lnTo>
                  <a:pt x="0" y="0"/>
                </a:lnTo>
                <a:close/>
              </a:path>
            </a:pathLst>
          </a:custGeom>
          <a:blipFill>
            <a:blip r:embed="rId4"/>
            <a:stretch>
              <a:fillRect l="0" t="0" r="0" b="0"/>
            </a:stretch>
          </a:blipFill>
        </p:spPr>
      </p:sp>
      <p:sp>
        <p:nvSpPr>
          <p:cNvPr name="TextBox 7" id="7"/>
          <p:cNvSpPr txBox="true"/>
          <p:nvPr/>
        </p:nvSpPr>
        <p:spPr>
          <a:xfrm rot="0">
            <a:off x="3482478" y="4275012"/>
            <a:ext cx="11323044" cy="2235200"/>
          </a:xfrm>
          <a:prstGeom prst="rect">
            <a:avLst/>
          </a:prstGeom>
        </p:spPr>
        <p:txBody>
          <a:bodyPr anchor="t" rtlCol="false" tIns="0" lIns="0" bIns="0" rIns="0">
            <a:spAutoFit/>
          </a:bodyPr>
          <a:lstStyle/>
          <a:p>
            <a:pPr algn="ctr">
              <a:lnSpc>
                <a:spcPts val="4374"/>
              </a:lnSpc>
            </a:pPr>
            <a:r>
              <a:rPr lang="en-US" sz="3499" spc="34">
                <a:solidFill>
                  <a:srgbClr val="2D3030"/>
                </a:solidFill>
                <a:latin typeface="Hatton Light"/>
                <a:ea typeface="Hatton Light"/>
                <a:cs typeface="Hatton Light"/>
                <a:sym typeface="Hatton Light"/>
              </a:rPr>
              <a:t>¿Entonces, las palabras usadas en el contexto también señalan que es coherente relacionar ese «con los sábados ceremoniales y no con el sábado de la creación, el séptimo día de la semana?</a:t>
            </a:r>
          </a:p>
        </p:txBody>
      </p:sp>
      <p:sp>
        <p:nvSpPr>
          <p:cNvPr name="TextBox 8" id="8"/>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FDFDF"/>
        </a:solidFill>
      </p:bgPr>
    </p:bg>
    <p:spTree>
      <p:nvGrpSpPr>
        <p:cNvPr id="1" name=""/>
        <p:cNvGrpSpPr/>
        <p:nvPr/>
      </p:nvGrpSpPr>
      <p:grpSpPr>
        <a:xfrm>
          <a:off x="0" y="0"/>
          <a:ext cx="0" cy="0"/>
          <a:chOff x="0" y="0"/>
          <a:chExt cx="0" cy="0"/>
        </a:xfrm>
      </p:grpSpPr>
      <p:grpSp>
        <p:nvGrpSpPr>
          <p:cNvPr name="Group 2" id="2"/>
          <p:cNvGrpSpPr/>
          <p:nvPr/>
        </p:nvGrpSpPr>
        <p:grpSpPr>
          <a:xfrm rot="0">
            <a:off x="-1262102" y="-703324"/>
            <a:ext cx="24478998" cy="5297700"/>
            <a:chOff x="0" y="0"/>
            <a:chExt cx="6447143" cy="1395279"/>
          </a:xfrm>
        </p:grpSpPr>
        <p:sp>
          <p:nvSpPr>
            <p:cNvPr name="Freeform 3" id="3"/>
            <p:cNvSpPr/>
            <p:nvPr/>
          </p:nvSpPr>
          <p:spPr>
            <a:xfrm flipH="false" flipV="false" rot="0">
              <a:off x="0" y="0"/>
              <a:ext cx="6447143" cy="1395279"/>
            </a:xfrm>
            <a:custGeom>
              <a:avLst/>
              <a:gdLst/>
              <a:ahLst/>
              <a:cxnLst/>
              <a:rect r="r" b="b" t="t" l="l"/>
              <a:pathLst>
                <a:path h="1395279" w="6447143">
                  <a:moveTo>
                    <a:pt x="0" y="0"/>
                  </a:moveTo>
                  <a:lnTo>
                    <a:pt x="6447143" y="0"/>
                  </a:lnTo>
                  <a:lnTo>
                    <a:pt x="6447143" y="1395279"/>
                  </a:lnTo>
                  <a:lnTo>
                    <a:pt x="0" y="1395279"/>
                  </a:lnTo>
                  <a:close/>
                </a:path>
              </a:pathLst>
            </a:custGeom>
            <a:solidFill>
              <a:srgbClr val="FFFFFF"/>
            </a:solidFill>
          </p:spPr>
        </p:sp>
        <p:sp>
          <p:nvSpPr>
            <p:cNvPr name="TextBox 4" id="4"/>
            <p:cNvSpPr txBox="true"/>
            <p:nvPr/>
          </p:nvSpPr>
          <p:spPr>
            <a:xfrm>
              <a:off x="0" y="-47625"/>
              <a:ext cx="6447143" cy="1442904"/>
            </a:xfrm>
            <a:prstGeom prst="rect">
              <a:avLst/>
            </a:prstGeom>
          </p:spPr>
          <p:txBody>
            <a:bodyPr anchor="ctr" rtlCol="false" tIns="50800" lIns="50800" bIns="50800" rIns="50800"/>
            <a:lstStyle/>
            <a:p>
              <a:pPr algn="ctr">
                <a:lnSpc>
                  <a:spcPts val="2606"/>
                </a:lnSpc>
              </a:pPr>
            </a:p>
          </p:txBody>
        </p:sp>
      </p:grpSp>
      <p:grpSp>
        <p:nvGrpSpPr>
          <p:cNvPr name="Group 5" id="5"/>
          <p:cNvGrpSpPr/>
          <p:nvPr/>
        </p:nvGrpSpPr>
        <p:grpSpPr>
          <a:xfrm rot="0">
            <a:off x="2125663" y="2649476"/>
            <a:ext cx="13658317" cy="577408"/>
            <a:chOff x="0" y="0"/>
            <a:chExt cx="18211090" cy="769878"/>
          </a:xfrm>
        </p:grpSpPr>
        <p:sp>
          <p:nvSpPr>
            <p:cNvPr name="AutoShape 6" id="6"/>
            <p:cNvSpPr/>
            <p:nvPr/>
          </p:nvSpPr>
          <p:spPr>
            <a:xfrm rot="0">
              <a:off x="769878" y="378591"/>
              <a:ext cx="17441212" cy="0"/>
            </a:xfrm>
            <a:prstGeom prst="line">
              <a:avLst/>
            </a:prstGeom>
            <a:ln cap="flat" w="12700">
              <a:solidFill>
                <a:srgbClr val="2D3030"/>
              </a:solidFill>
              <a:prstDash val="solid"/>
              <a:headEnd type="none" len="sm" w="sm"/>
              <a:tailEnd type="none" len="sm" w="sm"/>
            </a:ln>
          </p:spPr>
        </p:sp>
        <p:sp>
          <p:nvSpPr>
            <p:cNvPr name="Freeform 7" id="7"/>
            <p:cNvSpPr/>
            <p:nvPr/>
          </p:nvSpPr>
          <p:spPr>
            <a:xfrm flipH="false" flipV="false" rot="0">
              <a:off x="0" y="0"/>
              <a:ext cx="769878" cy="769878"/>
            </a:xfrm>
            <a:custGeom>
              <a:avLst/>
              <a:gdLst/>
              <a:ahLst/>
              <a:cxnLst/>
              <a:rect r="r" b="b" t="t" l="l"/>
              <a:pathLst>
                <a:path h="769878" w="769878">
                  <a:moveTo>
                    <a:pt x="0" y="0"/>
                  </a:moveTo>
                  <a:lnTo>
                    <a:pt x="769878" y="0"/>
                  </a:lnTo>
                  <a:lnTo>
                    <a:pt x="769878" y="769878"/>
                  </a:lnTo>
                  <a:lnTo>
                    <a:pt x="0" y="7698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8" id="8"/>
          <p:cNvSpPr/>
          <p:nvPr/>
        </p:nvSpPr>
        <p:spPr>
          <a:xfrm flipH="false" flipV="false" rot="0">
            <a:off x="1007318" y="3947806"/>
            <a:ext cx="4012148" cy="6339194"/>
          </a:xfrm>
          <a:custGeom>
            <a:avLst/>
            <a:gdLst/>
            <a:ahLst/>
            <a:cxnLst/>
            <a:rect r="r" b="b" t="t" l="l"/>
            <a:pathLst>
              <a:path h="6339194" w="4012148">
                <a:moveTo>
                  <a:pt x="0" y="0"/>
                </a:moveTo>
                <a:lnTo>
                  <a:pt x="4012148" y="0"/>
                </a:lnTo>
                <a:lnTo>
                  <a:pt x="4012148" y="6339194"/>
                </a:lnTo>
                <a:lnTo>
                  <a:pt x="0" y="6339194"/>
                </a:lnTo>
                <a:lnTo>
                  <a:pt x="0" y="0"/>
                </a:lnTo>
                <a:close/>
              </a:path>
            </a:pathLst>
          </a:custGeom>
          <a:blipFill>
            <a:blip r:embed="rId4"/>
            <a:stretch>
              <a:fillRect l="0" t="0" r="0" b="0"/>
            </a:stretch>
          </a:blipFill>
        </p:spPr>
      </p:sp>
      <p:sp>
        <p:nvSpPr>
          <p:cNvPr name="TextBox 9" id="9"/>
          <p:cNvSpPr txBox="true"/>
          <p:nvPr/>
        </p:nvSpPr>
        <p:spPr>
          <a:xfrm rot="0">
            <a:off x="2036009" y="1457342"/>
            <a:ext cx="13837624" cy="1192134"/>
          </a:xfrm>
          <a:prstGeom prst="rect">
            <a:avLst/>
          </a:prstGeom>
        </p:spPr>
        <p:txBody>
          <a:bodyPr anchor="t" rtlCol="false" tIns="0" lIns="0" bIns="0" rIns="0">
            <a:spAutoFit/>
          </a:bodyPr>
          <a:lstStyle/>
          <a:p>
            <a:pPr algn="ctr">
              <a:lnSpc>
                <a:spcPts val="9366"/>
              </a:lnSpc>
            </a:pPr>
            <a:r>
              <a:rPr lang="en-US" sz="6690">
                <a:solidFill>
                  <a:srgbClr val="2D3030"/>
                </a:solidFill>
                <a:latin typeface="Hatton"/>
                <a:ea typeface="Hatton"/>
                <a:cs typeface="Hatton"/>
                <a:sym typeface="Hatton"/>
              </a:rPr>
              <a:t>NUEVO HORIZONTE</a:t>
            </a:r>
          </a:p>
        </p:txBody>
      </p:sp>
      <p:sp>
        <p:nvSpPr>
          <p:cNvPr name="TextBox 10" id="10"/>
          <p:cNvSpPr txBox="true"/>
          <p:nvPr/>
        </p:nvSpPr>
        <p:spPr>
          <a:xfrm rot="0">
            <a:off x="5210981" y="7200112"/>
            <a:ext cx="12239834" cy="683571"/>
          </a:xfrm>
          <a:prstGeom prst="rect">
            <a:avLst/>
          </a:prstGeom>
        </p:spPr>
        <p:txBody>
          <a:bodyPr anchor="t" rtlCol="false" tIns="0" lIns="0" bIns="0" rIns="0">
            <a:spAutoFit/>
          </a:bodyPr>
          <a:lstStyle/>
          <a:p>
            <a:pPr algn="ctr">
              <a:lnSpc>
                <a:spcPts val="4847"/>
              </a:lnSpc>
            </a:pPr>
            <a:r>
              <a:rPr lang="en-US" sz="3462" spc="304">
                <a:solidFill>
                  <a:srgbClr val="2D3030"/>
                </a:solidFill>
                <a:latin typeface="Hatton Light"/>
                <a:ea typeface="Hatton Light"/>
                <a:cs typeface="Hatton Light"/>
                <a:sym typeface="Hatton Light"/>
              </a:rPr>
              <a:t> </a:t>
            </a:r>
            <a:r>
              <a:rPr lang="en-US" sz="3462" spc="304">
                <a:solidFill>
                  <a:srgbClr val="2D3030"/>
                </a:solidFill>
                <a:latin typeface="Hatton Light"/>
                <a:ea typeface="Hatton Light"/>
                <a:cs typeface="Hatton Light"/>
                <a:sym typeface="Hatton Light"/>
              </a:rPr>
              <a:t>«L</a:t>
            </a:r>
            <a:r>
              <a:rPr lang="en-US" sz="3462" spc="304">
                <a:solidFill>
                  <a:srgbClr val="2D3030"/>
                </a:solidFill>
                <a:latin typeface="Hatton Light"/>
                <a:ea typeface="Hatton Light"/>
                <a:cs typeface="Hatton Light"/>
                <a:sym typeface="Hatton Light"/>
              </a:rPr>
              <a:t>a</a:t>
            </a:r>
            <a:r>
              <a:rPr lang="en-US" sz="3462" spc="304">
                <a:solidFill>
                  <a:srgbClr val="2D3030"/>
                </a:solidFill>
                <a:latin typeface="Hatton Light"/>
                <a:ea typeface="Hatton Light"/>
                <a:cs typeface="Hatton Light"/>
                <a:sym typeface="Hatton Light"/>
              </a:rPr>
              <a:t> Escuela Sabática: una unidad de evangelismo»</a:t>
            </a:r>
          </a:p>
        </p:txBody>
      </p:sp>
      <p:sp>
        <p:nvSpPr>
          <p:cNvPr name="TextBox 11" id="11"/>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FDFDF"/>
        </a:solidFill>
      </p:bgPr>
    </p:bg>
    <p:spTree>
      <p:nvGrpSpPr>
        <p:cNvPr id="1" name=""/>
        <p:cNvGrpSpPr/>
        <p:nvPr/>
      </p:nvGrpSpPr>
      <p:grpSpPr>
        <a:xfrm>
          <a:off x="0" y="0"/>
          <a:ext cx="0" cy="0"/>
          <a:chOff x="0" y="0"/>
          <a:chExt cx="0" cy="0"/>
        </a:xfrm>
      </p:grpSpPr>
      <p:sp>
        <p:nvSpPr>
          <p:cNvPr name="Freeform 2" id="2"/>
          <p:cNvSpPr/>
          <p:nvPr/>
        </p:nvSpPr>
        <p:spPr>
          <a:xfrm flipH="false" flipV="true" rot="-10340664">
            <a:off x="13774804" y="4829881"/>
            <a:ext cx="5397587" cy="10914239"/>
          </a:xfrm>
          <a:custGeom>
            <a:avLst/>
            <a:gdLst/>
            <a:ahLst/>
            <a:cxnLst/>
            <a:rect r="r" b="b" t="t" l="l"/>
            <a:pathLst>
              <a:path h="10914239" w="5397587">
                <a:moveTo>
                  <a:pt x="0" y="10914238"/>
                </a:moveTo>
                <a:lnTo>
                  <a:pt x="5397587" y="10914238"/>
                </a:lnTo>
                <a:lnTo>
                  <a:pt x="5397587" y="0"/>
                </a:lnTo>
                <a:lnTo>
                  <a:pt x="0" y="0"/>
                </a:lnTo>
                <a:lnTo>
                  <a:pt x="0" y="10914238"/>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9697626">
            <a:off x="9683165" y="-8409106"/>
            <a:ext cx="5397587" cy="10914239"/>
          </a:xfrm>
          <a:custGeom>
            <a:avLst/>
            <a:gdLst/>
            <a:ahLst/>
            <a:cxnLst/>
            <a:rect r="r" b="b" t="t" l="l"/>
            <a:pathLst>
              <a:path h="10914239" w="5397587">
                <a:moveTo>
                  <a:pt x="5397587" y="0"/>
                </a:moveTo>
                <a:lnTo>
                  <a:pt x="0" y="0"/>
                </a:lnTo>
                <a:lnTo>
                  <a:pt x="0" y="10914239"/>
                </a:lnTo>
                <a:lnTo>
                  <a:pt x="5397587" y="10914239"/>
                </a:lnTo>
                <a:lnTo>
                  <a:pt x="5397587" y="0"/>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862500" y="1198562"/>
            <a:ext cx="14800766" cy="7756525"/>
          </a:xfrm>
          <a:prstGeom prst="rect">
            <a:avLst/>
          </a:prstGeom>
        </p:spPr>
        <p:txBody>
          <a:bodyPr anchor="t" rtlCol="false" tIns="0" lIns="0" bIns="0" rIns="0">
            <a:spAutoFit/>
          </a:bodyPr>
          <a:lstStyle/>
          <a:p>
            <a:pPr algn="ctr">
              <a:lnSpc>
                <a:spcPts val="4759"/>
              </a:lnSpc>
            </a:pPr>
            <a:r>
              <a:rPr lang="en-US" sz="2799" spc="341">
                <a:solidFill>
                  <a:srgbClr val="2D3030"/>
                </a:solidFill>
                <a:latin typeface="Now"/>
                <a:ea typeface="Now"/>
                <a:cs typeface="Now"/>
                <a:sym typeface="Now"/>
              </a:rPr>
              <a:t>Frank Holbrook comenta sobre Colosenses 2: 17 lo siguiente: </a:t>
            </a:r>
          </a:p>
          <a:p>
            <a:pPr algn="ctr">
              <a:lnSpc>
                <a:spcPts val="4759"/>
              </a:lnSpc>
            </a:pPr>
          </a:p>
          <a:p>
            <a:pPr algn="ctr">
              <a:lnSpc>
                <a:spcPts val="4759"/>
              </a:lnSpc>
            </a:pPr>
            <a:r>
              <a:rPr lang="en-US" sz="2799" spc="341">
                <a:solidFill>
                  <a:srgbClr val="2D3030"/>
                </a:solidFill>
                <a:latin typeface="Now"/>
                <a:ea typeface="Now"/>
                <a:cs typeface="Now"/>
                <a:sym typeface="Now"/>
              </a:rPr>
              <a:t>«La clave del pasaje es el versículo 17, que afirma que estos artículos son "sombra de lo que ha de venir", es decir, son tipos que prefiguraban las cosas venideras. La ley que expone una sombra de lo que ha de venir, según se explica claramente [..] en otros pasajes, es la ley sacrificial, ritual, de los tipos y ceremonias (ver Hebreos 10: 1-4). Por tanto, todos los artículos del versículo 16, al ser "sombras", о tipos, son artículos que se hallan en la ley ritual que tipificaba la venida de Cristo, su muerte expiatoria y su ministerio sacerdotal» (Frank B. Holbrook, «Frank Answers: Did Christ Abolish the Sabbath?» [Frank responde:¿Abolió Cristo el sábado?], These Times, agosto de 1977, р. 22).</a:t>
            </a:r>
          </a:p>
        </p:txBody>
      </p:sp>
      <p:sp>
        <p:nvSpPr>
          <p:cNvPr name="TextBox 5" id="5"/>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EFDFDF"/>
        </a:solidFill>
      </p:bgPr>
    </p:bg>
    <p:spTree>
      <p:nvGrpSpPr>
        <p:cNvPr id="1" name=""/>
        <p:cNvGrpSpPr/>
        <p:nvPr/>
      </p:nvGrpSpPr>
      <p:grpSpPr>
        <a:xfrm>
          <a:off x="0" y="0"/>
          <a:ext cx="0" cy="0"/>
          <a:chOff x="0" y="0"/>
          <a:chExt cx="0" cy="0"/>
        </a:xfrm>
      </p:grpSpPr>
      <p:sp>
        <p:nvSpPr>
          <p:cNvPr name="Freeform 2" id="2"/>
          <p:cNvSpPr/>
          <p:nvPr/>
        </p:nvSpPr>
        <p:spPr>
          <a:xfrm flipH="false" flipV="true" rot="-10340664">
            <a:off x="13774804" y="4829881"/>
            <a:ext cx="5397587" cy="10914239"/>
          </a:xfrm>
          <a:custGeom>
            <a:avLst/>
            <a:gdLst/>
            <a:ahLst/>
            <a:cxnLst/>
            <a:rect r="r" b="b" t="t" l="l"/>
            <a:pathLst>
              <a:path h="10914239" w="5397587">
                <a:moveTo>
                  <a:pt x="0" y="10914238"/>
                </a:moveTo>
                <a:lnTo>
                  <a:pt x="5397587" y="10914238"/>
                </a:lnTo>
                <a:lnTo>
                  <a:pt x="5397587" y="0"/>
                </a:lnTo>
                <a:lnTo>
                  <a:pt x="0" y="0"/>
                </a:lnTo>
                <a:lnTo>
                  <a:pt x="0" y="10914238"/>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9697626">
            <a:off x="9683165" y="-8409106"/>
            <a:ext cx="5397587" cy="10914239"/>
          </a:xfrm>
          <a:custGeom>
            <a:avLst/>
            <a:gdLst/>
            <a:ahLst/>
            <a:cxnLst/>
            <a:rect r="r" b="b" t="t" l="l"/>
            <a:pathLst>
              <a:path h="10914239" w="5397587">
                <a:moveTo>
                  <a:pt x="5397587" y="0"/>
                </a:moveTo>
                <a:lnTo>
                  <a:pt x="0" y="0"/>
                </a:lnTo>
                <a:lnTo>
                  <a:pt x="0" y="10914239"/>
                </a:lnTo>
                <a:lnTo>
                  <a:pt x="5397587" y="10914239"/>
                </a:lnTo>
                <a:lnTo>
                  <a:pt x="5397587" y="0"/>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862500" y="2998787"/>
            <a:ext cx="14800766" cy="4156075"/>
          </a:xfrm>
          <a:prstGeom prst="rect">
            <a:avLst/>
          </a:prstGeom>
        </p:spPr>
        <p:txBody>
          <a:bodyPr anchor="t" rtlCol="false" tIns="0" lIns="0" bIns="0" rIns="0">
            <a:spAutoFit/>
          </a:bodyPr>
          <a:lstStyle/>
          <a:p>
            <a:pPr algn="ctr">
              <a:lnSpc>
                <a:spcPts val="4759"/>
              </a:lnSpc>
            </a:pPr>
            <a:r>
              <a:rPr lang="en-US" sz="2799" spc="341">
                <a:solidFill>
                  <a:srgbClr val="2D3030"/>
                </a:solidFill>
                <a:latin typeface="Now"/>
                <a:ea typeface="Now"/>
                <a:cs typeface="Now"/>
                <a:sym typeface="Now"/>
              </a:rPr>
              <a:t>El sacrificio de Cristo es la realidad prefigurada mediante la fiesta de la Pascua. Aquí es donde el otro término griego, </a:t>
            </a:r>
            <a:r>
              <a:rPr lang="en-US" b="true" sz="2799" spc="341">
                <a:solidFill>
                  <a:srgbClr val="2D3030"/>
                </a:solidFill>
                <a:latin typeface="Now Bold"/>
                <a:ea typeface="Now Bold"/>
                <a:cs typeface="Now Bold"/>
                <a:sym typeface="Now Bold"/>
              </a:rPr>
              <a:t>soma</a:t>
            </a:r>
            <a:r>
              <a:rPr lang="en-US" sz="2799" spc="341">
                <a:solidFill>
                  <a:srgbClr val="2D3030"/>
                </a:solidFill>
                <a:latin typeface="Now"/>
                <a:ea typeface="Now"/>
                <a:cs typeface="Now"/>
                <a:sym typeface="Now"/>
              </a:rPr>
              <a:t>, entra en juego. El léxico describe </a:t>
            </a:r>
            <a:r>
              <a:rPr lang="en-US" b="true" sz="2799" spc="341">
                <a:solidFill>
                  <a:srgbClr val="2D3030"/>
                </a:solidFill>
                <a:latin typeface="Now Bold"/>
                <a:ea typeface="Now Bold"/>
                <a:cs typeface="Now Bold"/>
                <a:sym typeface="Now Bold"/>
              </a:rPr>
              <a:t>soma</a:t>
            </a:r>
            <a:r>
              <a:rPr lang="en-US" sz="2799" spc="341">
                <a:solidFill>
                  <a:srgbClr val="2D3030"/>
                </a:solidFill>
                <a:latin typeface="Now"/>
                <a:ea typeface="Now"/>
                <a:cs typeface="Now"/>
                <a:sym typeface="Now"/>
              </a:rPr>
              <a:t> (esto es, literalmente, «cuerpo»), en este contexto, como «la cosa misma, la realidad». Cristo vino a ser la realidad que las ceremonias sagradas prefiguraban. Por tanto, el versículo 17 puede traducirse correctamente así: «Que solo son la sombra de las cosas que han de venir, pero la realidad es Cristo».</a:t>
            </a:r>
          </a:p>
        </p:txBody>
      </p:sp>
      <p:sp>
        <p:nvSpPr>
          <p:cNvPr name="TextBox 5" id="5"/>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FDFDF"/>
        </a:solidFill>
      </p:bgPr>
    </p:bg>
    <p:spTree>
      <p:nvGrpSpPr>
        <p:cNvPr id="1" name=""/>
        <p:cNvGrpSpPr/>
        <p:nvPr/>
      </p:nvGrpSpPr>
      <p:grpSpPr>
        <a:xfrm>
          <a:off x="0" y="0"/>
          <a:ext cx="0" cy="0"/>
          <a:chOff x="0" y="0"/>
          <a:chExt cx="0" cy="0"/>
        </a:xfrm>
      </p:grpSpPr>
      <p:grpSp>
        <p:nvGrpSpPr>
          <p:cNvPr name="Group 2" id="2"/>
          <p:cNvGrpSpPr/>
          <p:nvPr/>
        </p:nvGrpSpPr>
        <p:grpSpPr>
          <a:xfrm rot="0">
            <a:off x="-1262102" y="-703324"/>
            <a:ext cx="24478998" cy="5297700"/>
            <a:chOff x="0" y="0"/>
            <a:chExt cx="6447143" cy="1395279"/>
          </a:xfrm>
        </p:grpSpPr>
        <p:sp>
          <p:nvSpPr>
            <p:cNvPr name="Freeform 3" id="3"/>
            <p:cNvSpPr/>
            <p:nvPr/>
          </p:nvSpPr>
          <p:spPr>
            <a:xfrm flipH="false" flipV="false" rot="0">
              <a:off x="0" y="0"/>
              <a:ext cx="6447143" cy="1395279"/>
            </a:xfrm>
            <a:custGeom>
              <a:avLst/>
              <a:gdLst/>
              <a:ahLst/>
              <a:cxnLst/>
              <a:rect r="r" b="b" t="t" l="l"/>
              <a:pathLst>
                <a:path h="1395279" w="6447143">
                  <a:moveTo>
                    <a:pt x="0" y="0"/>
                  </a:moveTo>
                  <a:lnTo>
                    <a:pt x="6447143" y="0"/>
                  </a:lnTo>
                  <a:lnTo>
                    <a:pt x="6447143" y="1395279"/>
                  </a:lnTo>
                  <a:lnTo>
                    <a:pt x="0" y="1395279"/>
                  </a:lnTo>
                  <a:close/>
                </a:path>
              </a:pathLst>
            </a:custGeom>
            <a:solidFill>
              <a:srgbClr val="FFFFFF"/>
            </a:solidFill>
          </p:spPr>
        </p:sp>
        <p:sp>
          <p:nvSpPr>
            <p:cNvPr name="TextBox 4" id="4"/>
            <p:cNvSpPr txBox="true"/>
            <p:nvPr/>
          </p:nvSpPr>
          <p:spPr>
            <a:xfrm>
              <a:off x="0" y="-47625"/>
              <a:ext cx="6447143" cy="1442904"/>
            </a:xfrm>
            <a:prstGeom prst="rect">
              <a:avLst/>
            </a:prstGeom>
          </p:spPr>
          <p:txBody>
            <a:bodyPr anchor="ctr" rtlCol="false" tIns="50800" lIns="50800" bIns="50800" rIns="50800"/>
            <a:lstStyle/>
            <a:p>
              <a:pPr algn="ctr">
                <a:lnSpc>
                  <a:spcPts val="2606"/>
                </a:lnSpc>
              </a:pPr>
            </a:p>
          </p:txBody>
        </p:sp>
      </p:grpSp>
      <p:grpSp>
        <p:nvGrpSpPr>
          <p:cNvPr name="Group 5" id="5"/>
          <p:cNvGrpSpPr/>
          <p:nvPr/>
        </p:nvGrpSpPr>
        <p:grpSpPr>
          <a:xfrm rot="0">
            <a:off x="2125663" y="2649476"/>
            <a:ext cx="13658317" cy="577408"/>
            <a:chOff x="0" y="0"/>
            <a:chExt cx="18211090" cy="769878"/>
          </a:xfrm>
        </p:grpSpPr>
        <p:sp>
          <p:nvSpPr>
            <p:cNvPr name="AutoShape 6" id="6"/>
            <p:cNvSpPr/>
            <p:nvPr/>
          </p:nvSpPr>
          <p:spPr>
            <a:xfrm rot="0">
              <a:off x="769878" y="378591"/>
              <a:ext cx="17441212" cy="0"/>
            </a:xfrm>
            <a:prstGeom prst="line">
              <a:avLst/>
            </a:prstGeom>
            <a:ln cap="flat" w="12700">
              <a:solidFill>
                <a:srgbClr val="2D3030"/>
              </a:solidFill>
              <a:prstDash val="solid"/>
              <a:headEnd type="none" len="sm" w="sm"/>
              <a:tailEnd type="none" len="sm" w="sm"/>
            </a:ln>
          </p:spPr>
        </p:sp>
        <p:sp>
          <p:nvSpPr>
            <p:cNvPr name="Freeform 7" id="7"/>
            <p:cNvSpPr/>
            <p:nvPr/>
          </p:nvSpPr>
          <p:spPr>
            <a:xfrm flipH="false" flipV="false" rot="0">
              <a:off x="0" y="0"/>
              <a:ext cx="769878" cy="769878"/>
            </a:xfrm>
            <a:custGeom>
              <a:avLst/>
              <a:gdLst/>
              <a:ahLst/>
              <a:cxnLst/>
              <a:rect r="r" b="b" t="t" l="l"/>
              <a:pathLst>
                <a:path h="769878" w="769878">
                  <a:moveTo>
                    <a:pt x="0" y="0"/>
                  </a:moveTo>
                  <a:lnTo>
                    <a:pt x="769878" y="0"/>
                  </a:lnTo>
                  <a:lnTo>
                    <a:pt x="769878" y="769878"/>
                  </a:lnTo>
                  <a:lnTo>
                    <a:pt x="0" y="7698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8" id="8"/>
          <p:cNvSpPr/>
          <p:nvPr/>
        </p:nvSpPr>
        <p:spPr>
          <a:xfrm flipH="false" flipV="false" rot="0">
            <a:off x="1007318" y="3947806"/>
            <a:ext cx="4012148" cy="6339194"/>
          </a:xfrm>
          <a:custGeom>
            <a:avLst/>
            <a:gdLst/>
            <a:ahLst/>
            <a:cxnLst/>
            <a:rect r="r" b="b" t="t" l="l"/>
            <a:pathLst>
              <a:path h="6339194" w="4012148">
                <a:moveTo>
                  <a:pt x="0" y="0"/>
                </a:moveTo>
                <a:lnTo>
                  <a:pt x="4012148" y="0"/>
                </a:lnTo>
                <a:lnTo>
                  <a:pt x="4012148" y="6339194"/>
                </a:lnTo>
                <a:lnTo>
                  <a:pt x="0" y="6339194"/>
                </a:lnTo>
                <a:lnTo>
                  <a:pt x="0" y="0"/>
                </a:lnTo>
                <a:close/>
              </a:path>
            </a:pathLst>
          </a:custGeom>
          <a:blipFill>
            <a:blip r:embed="rId4"/>
            <a:stretch>
              <a:fillRect l="-11332" t="0" r="-11332" b="0"/>
            </a:stretch>
          </a:blipFill>
        </p:spPr>
      </p:sp>
      <p:sp>
        <p:nvSpPr>
          <p:cNvPr name="Freeform 9" id="9"/>
          <p:cNvSpPr/>
          <p:nvPr/>
        </p:nvSpPr>
        <p:spPr>
          <a:xfrm flipH="false" flipV="false" rot="0">
            <a:off x="7482265" y="6038489"/>
            <a:ext cx="7890092" cy="4248511"/>
          </a:xfrm>
          <a:custGeom>
            <a:avLst/>
            <a:gdLst/>
            <a:ahLst/>
            <a:cxnLst/>
            <a:rect r="r" b="b" t="t" l="l"/>
            <a:pathLst>
              <a:path h="4248511" w="7890092">
                <a:moveTo>
                  <a:pt x="0" y="0"/>
                </a:moveTo>
                <a:lnTo>
                  <a:pt x="7890093" y="0"/>
                </a:lnTo>
                <a:lnTo>
                  <a:pt x="7890093" y="4248511"/>
                </a:lnTo>
                <a:lnTo>
                  <a:pt x="0" y="4248511"/>
                </a:lnTo>
                <a:lnTo>
                  <a:pt x="0" y="0"/>
                </a:lnTo>
                <a:close/>
              </a:path>
            </a:pathLst>
          </a:custGeom>
          <a:blipFill>
            <a:blip r:embed="rId5"/>
            <a:stretch>
              <a:fillRect l="0" t="0" r="0" b="0"/>
            </a:stretch>
          </a:blipFill>
        </p:spPr>
      </p:sp>
      <p:sp>
        <p:nvSpPr>
          <p:cNvPr name="TextBox 10" id="10"/>
          <p:cNvSpPr txBox="true"/>
          <p:nvPr/>
        </p:nvSpPr>
        <p:spPr>
          <a:xfrm rot="0">
            <a:off x="2036009" y="1457342"/>
            <a:ext cx="13837624" cy="1192134"/>
          </a:xfrm>
          <a:prstGeom prst="rect">
            <a:avLst/>
          </a:prstGeom>
        </p:spPr>
        <p:txBody>
          <a:bodyPr anchor="t" rtlCol="false" tIns="0" lIns="0" bIns="0" rIns="0">
            <a:spAutoFit/>
          </a:bodyPr>
          <a:lstStyle/>
          <a:p>
            <a:pPr algn="ctr">
              <a:lnSpc>
                <a:spcPts val="9366"/>
              </a:lnSpc>
            </a:pPr>
            <a:r>
              <a:rPr lang="en-US" sz="6690">
                <a:solidFill>
                  <a:srgbClr val="2D3030"/>
                </a:solidFill>
                <a:latin typeface="Hatton"/>
                <a:ea typeface="Hatton"/>
                <a:cs typeface="Hatton"/>
                <a:sym typeface="Hatton"/>
              </a:rPr>
              <a:t>INFORME MISIONERO</a:t>
            </a:r>
          </a:p>
        </p:txBody>
      </p:sp>
      <p:sp>
        <p:nvSpPr>
          <p:cNvPr name="TextBox 11" id="11"/>
          <p:cNvSpPr txBox="true"/>
          <p:nvPr/>
        </p:nvSpPr>
        <p:spPr>
          <a:xfrm rot="0">
            <a:off x="5019466" y="5038725"/>
            <a:ext cx="12239834" cy="683571"/>
          </a:xfrm>
          <a:prstGeom prst="rect">
            <a:avLst/>
          </a:prstGeom>
        </p:spPr>
        <p:txBody>
          <a:bodyPr anchor="t" rtlCol="false" tIns="0" lIns="0" bIns="0" rIns="0">
            <a:spAutoFit/>
          </a:bodyPr>
          <a:lstStyle/>
          <a:p>
            <a:pPr algn="ctr">
              <a:lnSpc>
                <a:spcPts val="4847"/>
              </a:lnSpc>
            </a:pPr>
            <a:r>
              <a:rPr lang="en-US" sz="3462" spc="304">
                <a:solidFill>
                  <a:srgbClr val="2D3030"/>
                </a:solidFill>
                <a:latin typeface="Hatton Light"/>
                <a:ea typeface="Hatton Light"/>
                <a:cs typeface="Hatton Light"/>
                <a:sym typeface="Hatton Light"/>
              </a:rPr>
              <a:t> </a:t>
            </a:r>
            <a:r>
              <a:rPr lang="en-US" sz="3462" spc="304">
                <a:solidFill>
                  <a:srgbClr val="2D3030"/>
                </a:solidFill>
                <a:latin typeface="Hatton Light"/>
                <a:ea typeface="Hatton Light"/>
                <a:cs typeface="Hatton Light"/>
                <a:sym typeface="Hatton Light"/>
              </a:rPr>
              <a:t>«Esperanza recuperada»</a:t>
            </a:r>
          </a:p>
        </p:txBody>
      </p:sp>
      <p:sp>
        <p:nvSpPr>
          <p:cNvPr name="TextBox 12" id="12"/>
          <p:cNvSpPr txBox="true"/>
          <p:nvPr/>
        </p:nvSpPr>
        <p:spPr>
          <a:xfrm rot="0">
            <a:off x="15372358" y="9497280"/>
            <a:ext cx="2374071" cy="441325"/>
          </a:xfrm>
          <a:prstGeom prst="rect">
            <a:avLst/>
          </a:prstGeom>
        </p:spPr>
        <p:txBody>
          <a:bodyPr anchor="t" rtlCol="false" tIns="0" lIns="0" bIns="0" rIns="0">
            <a:spAutoFit/>
          </a:bodyPr>
          <a:lstStyle/>
          <a:p>
            <a:pPr algn="ctr">
              <a:lnSpc>
                <a:spcPts val="3499"/>
              </a:lnSpc>
            </a:pPr>
            <a:r>
              <a:rPr lang="en-US" sz="2499" spc="219">
                <a:solidFill>
                  <a:srgbClr val="2D3030"/>
                </a:solidFill>
                <a:latin typeface="Hatton Light"/>
                <a:ea typeface="Hatton Light"/>
                <a:cs typeface="Hatton Light"/>
                <a:sym typeface="Hatton Light"/>
              </a:rPr>
              <a:t>Mereseini</a:t>
            </a:r>
          </a:p>
        </p:txBody>
      </p:sp>
      <p:sp>
        <p:nvSpPr>
          <p:cNvPr name="TextBox 13" id="13"/>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EFDFDF"/>
        </a:solidFill>
      </p:bgPr>
    </p:bg>
    <p:spTree>
      <p:nvGrpSpPr>
        <p:cNvPr id="1" name=""/>
        <p:cNvGrpSpPr/>
        <p:nvPr/>
      </p:nvGrpSpPr>
      <p:grpSpPr>
        <a:xfrm>
          <a:off x="0" y="0"/>
          <a:ext cx="0" cy="0"/>
          <a:chOff x="0" y="0"/>
          <a:chExt cx="0" cy="0"/>
        </a:xfrm>
      </p:grpSpPr>
      <p:sp>
        <p:nvSpPr>
          <p:cNvPr name="Freeform 2" id="2"/>
          <p:cNvSpPr/>
          <p:nvPr/>
        </p:nvSpPr>
        <p:spPr>
          <a:xfrm flipH="false" flipV="true" rot="-10340664">
            <a:off x="13774804" y="4829881"/>
            <a:ext cx="5397587" cy="10914239"/>
          </a:xfrm>
          <a:custGeom>
            <a:avLst/>
            <a:gdLst/>
            <a:ahLst/>
            <a:cxnLst/>
            <a:rect r="r" b="b" t="t" l="l"/>
            <a:pathLst>
              <a:path h="10914239" w="5397587">
                <a:moveTo>
                  <a:pt x="0" y="10914238"/>
                </a:moveTo>
                <a:lnTo>
                  <a:pt x="5397587" y="10914238"/>
                </a:lnTo>
                <a:lnTo>
                  <a:pt x="5397587" y="0"/>
                </a:lnTo>
                <a:lnTo>
                  <a:pt x="0" y="0"/>
                </a:lnTo>
                <a:lnTo>
                  <a:pt x="0" y="10914238"/>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9697626">
            <a:off x="9683165" y="-8409106"/>
            <a:ext cx="5397587" cy="10914239"/>
          </a:xfrm>
          <a:custGeom>
            <a:avLst/>
            <a:gdLst/>
            <a:ahLst/>
            <a:cxnLst/>
            <a:rect r="r" b="b" t="t" l="l"/>
            <a:pathLst>
              <a:path h="10914239" w="5397587">
                <a:moveTo>
                  <a:pt x="5397587" y="0"/>
                </a:moveTo>
                <a:lnTo>
                  <a:pt x="0" y="0"/>
                </a:lnTo>
                <a:lnTo>
                  <a:pt x="0" y="10914239"/>
                </a:lnTo>
                <a:lnTo>
                  <a:pt x="5397587" y="10914239"/>
                </a:lnTo>
                <a:lnTo>
                  <a:pt x="5397587" y="0"/>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081375" y="2101850"/>
            <a:ext cx="14800766" cy="7156450"/>
          </a:xfrm>
          <a:prstGeom prst="rect">
            <a:avLst/>
          </a:prstGeom>
        </p:spPr>
        <p:txBody>
          <a:bodyPr anchor="t" rtlCol="false" tIns="0" lIns="0" bIns="0" rIns="0">
            <a:spAutoFit/>
          </a:bodyPr>
          <a:lstStyle/>
          <a:p>
            <a:pPr algn="ctr">
              <a:lnSpc>
                <a:spcPts val="4759"/>
              </a:lnSpc>
            </a:pPr>
            <a:r>
              <a:rPr lang="en-US" sz="2799" spc="341">
                <a:solidFill>
                  <a:srgbClr val="2D3030"/>
                </a:solidFill>
                <a:latin typeface="Now"/>
                <a:ea typeface="Now"/>
                <a:cs typeface="Now"/>
                <a:sym typeface="Now"/>
              </a:rPr>
              <a:t>La estructura, el contexto y todo el flujo del pasaje entero, comenzando con el versículo 12, demuestran que la «sombra» del versículo 17 se refiere al contenido de los versículos 14 y 16. En otras palabras, siendo que el contexto versa sobre asuntos rituales, los </a:t>
            </a:r>
            <a:r>
              <a:rPr lang="en-US" sz="2799" spc="341">
                <a:solidFill>
                  <a:srgbClr val="2D3030"/>
                </a:solidFill>
                <a:latin typeface="Now"/>
                <a:ea typeface="Now"/>
                <a:cs typeface="Now"/>
                <a:sym typeface="Now"/>
              </a:rPr>
              <a:t>s</a:t>
            </a:r>
            <a:r>
              <a:rPr lang="en-US" sz="2799" spc="341">
                <a:solidFill>
                  <a:srgbClr val="2D3030"/>
                </a:solidFill>
                <a:latin typeface="Now"/>
                <a:ea typeface="Now"/>
                <a:cs typeface="Now"/>
                <a:sym typeface="Now"/>
              </a:rPr>
              <a:t>ábad</a:t>
            </a:r>
            <a:r>
              <a:rPr lang="en-US" sz="2799" spc="341">
                <a:solidFill>
                  <a:srgbClr val="2D3030"/>
                </a:solidFill>
                <a:latin typeface="Now"/>
                <a:ea typeface="Now"/>
                <a:cs typeface="Now"/>
                <a:sym typeface="Now"/>
              </a:rPr>
              <a:t>o</a:t>
            </a:r>
            <a:r>
              <a:rPr lang="en-US" sz="2799" spc="341">
                <a:solidFill>
                  <a:srgbClr val="2D3030"/>
                </a:solidFill>
                <a:latin typeface="Now"/>
                <a:ea typeface="Now"/>
                <a:cs typeface="Now"/>
                <a:sym typeface="Now"/>
              </a:rPr>
              <a:t>s </a:t>
            </a:r>
            <a:r>
              <a:rPr lang="en-US" sz="2799" spc="341">
                <a:solidFill>
                  <a:srgbClr val="2D3030"/>
                </a:solidFill>
                <a:latin typeface="Now"/>
                <a:ea typeface="Now"/>
                <a:cs typeface="Now"/>
                <a:sym typeface="Now"/>
              </a:rPr>
              <a:t>a</a:t>
            </a:r>
            <a:r>
              <a:rPr lang="en-US" sz="2799" spc="341">
                <a:solidFill>
                  <a:srgbClr val="2D3030"/>
                </a:solidFill>
                <a:latin typeface="Now"/>
                <a:ea typeface="Now"/>
                <a:cs typeface="Now"/>
                <a:sym typeface="Now"/>
              </a:rPr>
              <a:t> los que aquí se refiere son los sábados ceremoniale</a:t>
            </a:r>
            <a:r>
              <a:rPr lang="en-US" sz="2799" spc="341">
                <a:solidFill>
                  <a:srgbClr val="2D3030"/>
                </a:solidFill>
                <a:latin typeface="Now"/>
                <a:ea typeface="Now"/>
                <a:cs typeface="Now"/>
                <a:sym typeface="Now"/>
              </a:rPr>
              <a:t>s</a:t>
            </a:r>
            <a:r>
              <a:rPr lang="en-US" sz="2799" spc="341">
                <a:solidFill>
                  <a:srgbClr val="2D3030"/>
                </a:solidFill>
                <a:latin typeface="Now"/>
                <a:ea typeface="Now"/>
                <a:cs typeface="Now"/>
                <a:sym typeface="Now"/>
              </a:rPr>
              <a:t> de los festivales anuales judíos, los cuales son una «sombra», o «tipo», cuyo cumplimiento habría de suceder en Cristo. Por cuanto la mayoría de los elementos mencionados en el versículo 16 tenían el propósito de ayudar al pueblo de Dios en el Antiguo Testamento a esperar al Mesías, que los cristianos participaran de estas celebraciones judías era equivalente a negar a Jesús como el Mesías.</a:t>
            </a:r>
          </a:p>
        </p:txBody>
      </p:sp>
      <p:sp>
        <p:nvSpPr>
          <p:cNvPr name="TextBox 5" id="5"/>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EFDFDF"/>
        </a:solidFill>
      </p:bgPr>
    </p:bg>
    <p:spTree>
      <p:nvGrpSpPr>
        <p:cNvPr id="1" name=""/>
        <p:cNvGrpSpPr/>
        <p:nvPr/>
      </p:nvGrpSpPr>
      <p:grpSpPr>
        <a:xfrm>
          <a:off x="0" y="0"/>
          <a:ext cx="0" cy="0"/>
          <a:chOff x="0" y="0"/>
          <a:chExt cx="0" cy="0"/>
        </a:xfrm>
      </p:grpSpPr>
      <p:grpSp>
        <p:nvGrpSpPr>
          <p:cNvPr name="Group 2" id="2"/>
          <p:cNvGrpSpPr/>
          <p:nvPr/>
        </p:nvGrpSpPr>
        <p:grpSpPr>
          <a:xfrm rot="0">
            <a:off x="-1262102" y="-703324"/>
            <a:ext cx="24478998" cy="5297700"/>
            <a:chOff x="0" y="0"/>
            <a:chExt cx="6447143" cy="1395279"/>
          </a:xfrm>
        </p:grpSpPr>
        <p:sp>
          <p:nvSpPr>
            <p:cNvPr name="Freeform 3" id="3"/>
            <p:cNvSpPr/>
            <p:nvPr/>
          </p:nvSpPr>
          <p:spPr>
            <a:xfrm flipH="false" flipV="false" rot="0">
              <a:off x="0" y="0"/>
              <a:ext cx="6447143" cy="1395279"/>
            </a:xfrm>
            <a:custGeom>
              <a:avLst/>
              <a:gdLst/>
              <a:ahLst/>
              <a:cxnLst/>
              <a:rect r="r" b="b" t="t" l="l"/>
              <a:pathLst>
                <a:path h="1395279" w="6447143">
                  <a:moveTo>
                    <a:pt x="0" y="0"/>
                  </a:moveTo>
                  <a:lnTo>
                    <a:pt x="6447143" y="0"/>
                  </a:lnTo>
                  <a:lnTo>
                    <a:pt x="6447143" y="1395279"/>
                  </a:lnTo>
                  <a:lnTo>
                    <a:pt x="0" y="1395279"/>
                  </a:lnTo>
                  <a:close/>
                </a:path>
              </a:pathLst>
            </a:custGeom>
            <a:solidFill>
              <a:srgbClr val="FFFFFF"/>
            </a:solidFill>
          </p:spPr>
        </p:sp>
        <p:sp>
          <p:nvSpPr>
            <p:cNvPr name="TextBox 4" id="4"/>
            <p:cNvSpPr txBox="true"/>
            <p:nvPr/>
          </p:nvSpPr>
          <p:spPr>
            <a:xfrm>
              <a:off x="0" y="-47625"/>
              <a:ext cx="6447143" cy="1442904"/>
            </a:xfrm>
            <a:prstGeom prst="rect">
              <a:avLst/>
            </a:prstGeom>
          </p:spPr>
          <p:txBody>
            <a:bodyPr anchor="ctr" rtlCol="false" tIns="50800" lIns="50800" bIns="50800" rIns="50800"/>
            <a:lstStyle/>
            <a:p>
              <a:pPr algn="ctr">
                <a:lnSpc>
                  <a:spcPts val="2606"/>
                </a:lnSpc>
              </a:pPr>
            </a:p>
          </p:txBody>
        </p:sp>
      </p:grpSp>
      <p:grpSp>
        <p:nvGrpSpPr>
          <p:cNvPr name="Group 5" id="5"/>
          <p:cNvGrpSpPr/>
          <p:nvPr/>
        </p:nvGrpSpPr>
        <p:grpSpPr>
          <a:xfrm rot="0">
            <a:off x="2125663" y="2649476"/>
            <a:ext cx="13658317" cy="577408"/>
            <a:chOff x="0" y="0"/>
            <a:chExt cx="18211090" cy="769878"/>
          </a:xfrm>
        </p:grpSpPr>
        <p:sp>
          <p:nvSpPr>
            <p:cNvPr name="AutoShape 6" id="6"/>
            <p:cNvSpPr/>
            <p:nvPr/>
          </p:nvSpPr>
          <p:spPr>
            <a:xfrm rot="0">
              <a:off x="769878" y="378591"/>
              <a:ext cx="17441212" cy="0"/>
            </a:xfrm>
            <a:prstGeom prst="line">
              <a:avLst/>
            </a:prstGeom>
            <a:ln cap="flat" w="12700">
              <a:solidFill>
                <a:srgbClr val="2D3030"/>
              </a:solidFill>
              <a:prstDash val="solid"/>
              <a:headEnd type="none" len="sm" w="sm"/>
              <a:tailEnd type="none" len="sm" w="sm"/>
            </a:ln>
          </p:spPr>
        </p:sp>
        <p:sp>
          <p:nvSpPr>
            <p:cNvPr name="Freeform 7" id="7"/>
            <p:cNvSpPr/>
            <p:nvPr/>
          </p:nvSpPr>
          <p:spPr>
            <a:xfrm flipH="false" flipV="false" rot="0">
              <a:off x="0" y="0"/>
              <a:ext cx="769878" cy="769878"/>
            </a:xfrm>
            <a:custGeom>
              <a:avLst/>
              <a:gdLst/>
              <a:ahLst/>
              <a:cxnLst/>
              <a:rect r="r" b="b" t="t" l="l"/>
              <a:pathLst>
                <a:path h="769878" w="769878">
                  <a:moveTo>
                    <a:pt x="0" y="0"/>
                  </a:moveTo>
                  <a:lnTo>
                    <a:pt x="769878" y="0"/>
                  </a:lnTo>
                  <a:lnTo>
                    <a:pt x="769878" y="769878"/>
                  </a:lnTo>
                  <a:lnTo>
                    <a:pt x="0" y="7698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sp>
        <p:nvSpPr>
          <p:cNvPr name="Freeform 8" id="8"/>
          <p:cNvSpPr/>
          <p:nvPr/>
        </p:nvSpPr>
        <p:spPr>
          <a:xfrm flipH="false" flipV="false" rot="0">
            <a:off x="7045165" y="2272218"/>
            <a:ext cx="6112822" cy="6986082"/>
          </a:xfrm>
          <a:custGeom>
            <a:avLst/>
            <a:gdLst/>
            <a:ahLst/>
            <a:cxnLst/>
            <a:rect r="r" b="b" t="t" l="l"/>
            <a:pathLst>
              <a:path h="6986082" w="6112822">
                <a:moveTo>
                  <a:pt x="0" y="0"/>
                </a:moveTo>
                <a:lnTo>
                  <a:pt x="6112822" y="0"/>
                </a:lnTo>
                <a:lnTo>
                  <a:pt x="6112822" y="6986082"/>
                </a:lnTo>
                <a:lnTo>
                  <a:pt x="0" y="6986082"/>
                </a:lnTo>
                <a:lnTo>
                  <a:pt x="0" y="0"/>
                </a:lnTo>
                <a:close/>
              </a:path>
            </a:pathLst>
          </a:custGeom>
          <a:blipFill>
            <a:blip r:embed="rId4"/>
            <a:stretch>
              <a:fillRect l="0" t="0" r="0" b="0"/>
            </a:stretch>
          </a:blipFill>
        </p:spPr>
      </p:sp>
      <p:sp>
        <p:nvSpPr>
          <p:cNvPr name="Freeform 9" id="9"/>
          <p:cNvSpPr/>
          <p:nvPr/>
        </p:nvSpPr>
        <p:spPr>
          <a:xfrm flipH="false" flipV="false" rot="0">
            <a:off x="11621621" y="5143500"/>
            <a:ext cx="1344655" cy="979917"/>
          </a:xfrm>
          <a:custGeom>
            <a:avLst/>
            <a:gdLst/>
            <a:ahLst/>
            <a:cxnLst/>
            <a:rect r="r" b="b" t="t" l="l"/>
            <a:pathLst>
              <a:path h="979917" w="1344655">
                <a:moveTo>
                  <a:pt x="0" y="0"/>
                </a:moveTo>
                <a:lnTo>
                  <a:pt x="1344655" y="0"/>
                </a:lnTo>
                <a:lnTo>
                  <a:pt x="1344655" y="979917"/>
                </a:lnTo>
                <a:lnTo>
                  <a:pt x="0" y="979917"/>
                </a:lnTo>
                <a:lnTo>
                  <a:pt x="0" y="0"/>
                </a:lnTo>
                <a:close/>
              </a:path>
            </a:pathLst>
          </a:custGeom>
          <a:blipFill>
            <a:blip r:embed="rId5"/>
            <a:stretch>
              <a:fillRect l="0" t="0" r="0" b="0"/>
            </a:stretch>
          </a:blipFill>
        </p:spPr>
      </p:sp>
      <p:sp>
        <p:nvSpPr>
          <p:cNvPr name="TextBox 10" id="10"/>
          <p:cNvSpPr txBox="true"/>
          <p:nvPr/>
        </p:nvSpPr>
        <p:spPr>
          <a:xfrm rot="0">
            <a:off x="2036009" y="1457342"/>
            <a:ext cx="13837624" cy="1192134"/>
          </a:xfrm>
          <a:prstGeom prst="rect">
            <a:avLst/>
          </a:prstGeom>
        </p:spPr>
        <p:txBody>
          <a:bodyPr anchor="t" rtlCol="false" tIns="0" lIns="0" bIns="0" rIns="0">
            <a:spAutoFit/>
          </a:bodyPr>
          <a:lstStyle/>
          <a:p>
            <a:pPr algn="ctr">
              <a:lnSpc>
                <a:spcPts val="9366"/>
              </a:lnSpc>
            </a:pPr>
            <a:r>
              <a:rPr lang="en-US" sz="6690">
                <a:solidFill>
                  <a:srgbClr val="2D3030"/>
                </a:solidFill>
                <a:latin typeface="Hatton"/>
                <a:ea typeface="Hatton"/>
                <a:cs typeface="Hatton"/>
                <a:sym typeface="Hatton"/>
              </a:rPr>
              <a:t>INFORME SECRETARIAL</a:t>
            </a:r>
          </a:p>
        </p:txBody>
      </p:sp>
      <p:sp>
        <p:nvSpPr>
          <p:cNvPr name="TextBox 11" id="11"/>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EFDFDF"/>
        </a:solidFill>
      </p:bgPr>
    </p:bg>
    <p:spTree>
      <p:nvGrpSpPr>
        <p:cNvPr id="1" name=""/>
        <p:cNvGrpSpPr/>
        <p:nvPr/>
      </p:nvGrpSpPr>
      <p:grpSpPr>
        <a:xfrm>
          <a:off x="0" y="0"/>
          <a:ext cx="0" cy="0"/>
          <a:chOff x="0" y="0"/>
          <a:chExt cx="0" cy="0"/>
        </a:xfrm>
      </p:grpSpPr>
      <p:grpSp>
        <p:nvGrpSpPr>
          <p:cNvPr name="Group 2" id="2"/>
          <p:cNvGrpSpPr/>
          <p:nvPr/>
        </p:nvGrpSpPr>
        <p:grpSpPr>
          <a:xfrm rot="0">
            <a:off x="10620144" y="-823009"/>
            <a:ext cx="12876198" cy="11933019"/>
            <a:chOff x="0" y="0"/>
            <a:chExt cx="3391262" cy="3142853"/>
          </a:xfrm>
        </p:grpSpPr>
        <p:sp>
          <p:nvSpPr>
            <p:cNvPr name="Freeform 3" id="3"/>
            <p:cNvSpPr/>
            <p:nvPr/>
          </p:nvSpPr>
          <p:spPr>
            <a:xfrm flipH="false" flipV="false" rot="0">
              <a:off x="0" y="0"/>
              <a:ext cx="3391262" cy="3142853"/>
            </a:xfrm>
            <a:custGeom>
              <a:avLst/>
              <a:gdLst/>
              <a:ahLst/>
              <a:cxnLst/>
              <a:rect r="r" b="b" t="t" l="l"/>
              <a:pathLst>
                <a:path h="3142853" w="3391262">
                  <a:moveTo>
                    <a:pt x="0" y="0"/>
                  </a:moveTo>
                  <a:lnTo>
                    <a:pt x="3391262" y="0"/>
                  </a:lnTo>
                  <a:lnTo>
                    <a:pt x="3391262" y="3142853"/>
                  </a:lnTo>
                  <a:lnTo>
                    <a:pt x="0" y="3142853"/>
                  </a:lnTo>
                  <a:close/>
                </a:path>
              </a:pathLst>
            </a:custGeom>
            <a:solidFill>
              <a:srgbClr val="FFFFFF"/>
            </a:solidFill>
          </p:spPr>
        </p:sp>
        <p:sp>
          <p:nvSpPr>
            <p:cNvPr name="TextBox 4" id="4"/>
            <p:cNvSpPr txBox="true"/>
            <p:nvPr/>
          </p:nvSpPr>
          <p:spPr>
            <a:xfrm>
              <a:off x="0" y="-47625"/>
              <a:ext cx="3391262" cy="3190478"/>
            </a:xfrm>
            <a:prstGeom prst="rect">
              <a:avLst/>
            </a:prstGeom>
          </p:spPr>
          <p:txBody>
            <a:bodyPr anchor="ctr" rtlCol="false" tIns="50800" lIns="50800" bIns="50800" rIns="50800"/>
            <a:lstStyle/>
            <a:p>
              <a:pPr algn="ctr">
                <a:lnSpc>
                  <a:spcPts val="2606"/>
                </a:lnSpc>
              </a:pPr>
            </a:p>
          </p:txBody>
        </p:sp>
      </p:grpSp>
      <p:sp>
        <p:nvSpPr>
          <p:cNvPr name="AutoShape 5" id="5"/>
          <p:cNvSpPr/>
          <p:nvPr/>
        </p:nvSpPr>
        <p:spPr>
          <a:xfrm rot="5400000">
            <a:off x="5304417" y="5315728"/>
            <a:ext cx="10640980" cy="0"/>
          </a:xfrm>
          <a:prstGeom prst="line">
            <a:avLst/>
          </a:prstGeom>
          <a:ln cap="flat" w="9525">
            <a:solidFill>
              <a:srgbClr val="2D3030"/>
            </a:solidFill>
            <a:prstDash val="solid"/>
            <a:headEnd type="none" len="sm" w="sm"/>
            <a:tailEnd type="none" len="sm" w="sm"/>
          </a:ln>
        </p:spPr>
      </p:sp>
      <p:sp>
        <p:nvSpPr>
          <p:cNvPr name="TextBox 6" id="6"/>
          <p:cNvSpPr txBox="true"/>
          <p:nvPr/>
        </p:nvSpPr>
        <p:spPr>
          <a:xfrm rot="0">
            <a:off x="9848994" y="1907088"/>
            <a:ext cx="9581190" cy="2169608"/>
          </a:xfrm>
          <a:prstGeom prst="rect">
            <a:avLst/>
          </a:prstGeom>
        </p:spPr>
        <p:txBody>
          <a:bodyPr anchor="t" rtlCol="false" tIns="0" lIns="0" bIns="0" rIns="0">
            <a:spAutoFit/>
          </a:bodyPr>
          <a:lstStyle/>
          <a:p>
            <a:pPr algn="ctr">
              <a:lnSpc>
                <a:spcPts val="8515"/>
              </a:lnSpc>
            </a:pPr>
            <a:r>
              <a:rPr lang="en-US" sz="6082">
                <a:solidFill>
                  <a:srgbClr val="2D3030"/>
                </a:solidFill>
                <a:latin typeface="Hatton"/>
                <a:ea typeface="Hatton"/>
                <a:cs typeface="Hatton"/>
                <a:sym typeface="Hatton"/>
              </a:rPr>
              <a:t>TIEMPO DE LA LECCION</a:t>
            </a:r>
          </a:p>
        </p:txBody>
      </p:sp>
      <p:sp>
        <p:nvSpPr>
          <p:cNvPr name="Freeform 7" id="7"/>
          <p:cNvSpPr/>
          <p:nvPr/>
        </p:nvSpPr>
        <p:spPr>
          <a:xfrm flipH="false" flipV="false" rot="5399947">
            <a:off x="10340965" y="2638199"/>
            <a:ext cx="577408" cy="577408"/>
          </a:xfrm>
          <a:custGeom>
            <a:avLst/>
            <a:gdLst/>
            <a:ahLst/>
            <a:cxnLst/>
            <a:rect r="r" b="b" t="t" l="l"/>
            <a:pathLst>
              <a:path h="577408" w="577408">
                <a:moveTo>
                  <a:pt x="0" y="0"/>
                </a:moveTo>
                <a:lnTo>
                  <a:pt x="577409" y="0"/>
                </a:lnTo>
                <a:lnTo>
                  <a:pt x="577409" y="577409"/>
                </a:lnTo>
                <a:lnTo>
                  <a:pt x="0" y="5774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509189" y="1944131"/>
            <a:ext cx="9120480" cy="5725179"/>
          </a:xfrm>
          <a:custGeom>
            <a:avLst/>
            <a:gdLst/>
            <a:ahLst/>
            <a:cxnLst/>
            <a:rect r="r" b="b" t="t" l="l"/>
            <a:pathLst>
              <a:path h="5725179" w="9120480">
                <a:moveTo>
                  <a:pt x="0" y="0"/>
                </a:moveTo>
                <a:lnTo>
                  <a:pt x="9120480" y="0"/>
                </a:lnTo>
                <a:lnTo>
                  <a:pt x="9120480" y="5725179"/>
                </a:lnTo>
                <a:lnTo>
                  <a:pt x="0" y="5725179"/>
                </a:lnTo>
                <a:lnTo>
                  <a:pt x="0" y="0"/>
                </a:lnTo>
                <a:close/>
              </a:path>
            </a:pathLst>
          </a:custGeom>
          <a:blipFill>
            <a:blip r:embed="rId4"/>
            <a:stretch>
              <a:fillRect l="0" t="0" r="0" b="0"/>
            </a:stretch>
          </a:blipFill>
        </p:spPr>
      </p:sp>
      <p:sp>
        <p:nvSpPr>
          <p:cNvPr name="TextBox 9" id="9"/>
          <p:cNvSpPr txBox="true"/>
          <p:nvPr/>
        </p:nvSpPr>
        <p:spPr>
          <a:xfrm rot="0">
            <a:off x="11263910" y="4395168"/>
            <a:ext cx="6751359" cy="4019550"/>
          </a:xfrm>
          <a:prstGeom prst="rect">
            <a:avLst/>
          </a:prstGeom>
        </p:spPr>
        <p:txBody>
          <a:bodyPr anchor="t" rtlCol="false" tIns="0" lIns="0" bIns="0" rIns="0">
            <a:spAutoFit/>
          </a:bodyPr>
          <a:lstStyle/>
          <a:p>
            <a:pPr algn="ctr">
              <a:lnSpc>
                <a:spcPts val="4590"/>
              </a:lnSpc>
            </a:pPr>
            <a:r>
              <a:rPr lang="en-US" sz="2700" spc="329">
                <a:solidFill>
                  <a:srgbClr val="2D3030"/>
                </a:solidFill>
                <a:latin typeface="Now"/>
                <a:ea typeface="Now"/>
                <a:cs typeface="Now"/>
                <a:sym typeface="Now"/>
              </a:rPr>
              <a:t>Esta semana estuvimos estudiando «Completos en Cristo», un análisis de Pablo de las fiestas ceremoniales judías que nos enseña cómo fue transformado de fariseo a discípulo. </a:t>
            </a:r>
          </a:p>
        </p:txBody>
      </p:sp>
      <p:sp>
        <p:nvSpPr>
          <p:cNvPr name="TextBox 10" id="10"/>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917219" y="2944267"/>
            <a:ext cx="14746048" cy="5956935"/>
          </a:xfrm>
          <a:prstGeom prst="rect">
            <a:avLst/>
          </a:prstGeom>
        </p:spPr>
        <p:txBody>
          <a:bodyPr anchor="t" rtlCol="false" tIns="0" lIns="0" bIns="0" rIns="0">
            <a:spAutoFit/>
          </a:bodyPr>
          <a:lstStyle/>
          <a:p>
            <a:pPr algn="ctr">
              <a:lnSpc>
                <a:spcPts val="4743"/>
              </a:lnSpc>
            </a:pPr>
            <a:r>
              <a:rPr lang="en-US" sz="2790" spc="340">
                <a:solidFill>
                  <a:srgbClr val="2D3030"/>
                </a:solidFill>
                <a:latin typeface="Now"/>
                <a:ea typeface="Now"/>
                <a:cs typeface="Now"/>
                <a:sym typeface="Now"/>
              </a:rPr>
              <a:t>En respuesta a la pregunta formulada al comienzo: «¿Es el séptimo día, sábado, una "sombra" de las cosas que han de venir?», podemos decir que el peso abrumador de la evidencia lingúística, intertextual y contextual demuestra que los sábados de Colosenses 2:16 y 17 se refieren a los sábados ceremoniales del antiguo sistema religioso israelita. A la luz del hecho de que Cristo ha triunfado sobre las fuerzas del mal y que la ley ceremonial ha cumplido su propósito salvífico, estos preceptos rituales han sido abolidos por medio de la muerte de Cristo en la cruz y no tienen más significado alguno; y, por consiguiente, ya no deberían ser observados.</a:t>
            </a:r>
          </a:p>
        </p:txBody>
      </p:sp>
      <p:sp>
        <p:nvSpPr>
          <p:cNvPr name="TextBox 3" id="3"/>
          <p:cNvSpPr txBox="true"/>
          <p:nvPr/>
        </p:nvSpPr>
        <p:spPr>
          <a:xfrm rot="0">
            <a:off x="4076176" y="1305183"/>
            <a:ext cx="9581190" cy="1093283"/>
          </a:xfrm>
          <a:prstGeom prst="rect">
            <a:avLst/>
          </a:prstGeom>
        </p:spPr>
        <p:txBody>
          <a:bodyPr anchor="t" rtlCol="false" tIns="0" lIns="0" bIns="0" rIns="0">
            <a:spAutoFit/>
          </a:bodyPr>
          <a:lstStyle/>
          <a:p>
            <a:pPr algn="ctr">
              <a:lnSpc>
                <a:spcPts val="8515"/>
              </a:lnSpc>
            </a:pPr>
            <a:r>
              <a:rPr lang="en-US" sz="6082">
                <a:solidFill>
                  <a:srgbClr val="2D3030"/>
                </a:solidFill>
                <a:latin typeface="Hatton"/>
                <a:ea typeface="Hatton"/>
                <a:cs typeface="Hatton"/>
                <a:sym typeface="Hatton"/>
              </a:rPr>
              <a:t>CONCLUSION</a:t>
            </a:r>
          </a:p>
        </p:txBody>
      </p:sp>
      <p:sp>
        <p:nvSpPr>
          <p:cNvPr name="TextBox 4" id="4"/>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917219" y="2944267"/>
            <a:ext cx="14746048" cy="4175760"/>
          </a:xfrm>
          <a:prstGeom prst="rect">
            <a:avLst/>
          </a:prstGeom>
        </p:spPr>
        <p:txBody>
          <a:bodyPr anchor="t" rtlCol="false" tIns="0" lIns="0" bIns="0" rIns="0">
            <a:spAutoFit/>
          </a:bodyPr>
          <a:lstStyle/>
          <a:p>
            <a:pPr algn="ctr">
              <a:lnSpc>
                <a:spcPts val="4743"/>
              </a:lnSpc>
            </a:pPr>
            <a:r>
              <a:rPr lang="en-US" sz="2790" spc="340">
                <a:solidFill>
                  <a:srgbClr val="2D3030"/>
                </a:solidFill>
                <a:latin typeface="Now"/>
                <a:ea typeface="Now"/>
                <a:cs typeface="Now"/>
                <a:sym typeface="Now"/>
              </a:rPr>
              <a:t>La sucinta declaración de W. E. Read constituye una adecuada conclusión de este estudio: «El sábado del Señor, el séptimo día de la semana, es un memorial, no un tipo; el memorial mira hacia atrás, el tipo mira hacia adelante». En consecuencia, </a:t>
            </a:r>
            <a:r>
              <a:rPr lang="en-US" b="true" sz="2790" spc="340">
                <a:solidFill>
                  <a:srgbClr val="2D3030"/>
                </a:solidFill>
                <a:latin typeface="Now Bold"/>
                <a:ea typeface="Now Bold"/>
                <a:cs typeface="Now Bold"/>
                <a:sym typeface="Now Bold"/>
              </a:rPr>
              <a:t>el séptimo día, sábado, del Decálogo todavía debe ser guardado como santo.</a:t>
            </a:r>
            <a:r>
              <a:rPr lang="en-US" sz="2790" spc="340">
                <a:solidFill>
                  <a:srgbClr val="2D3030"/>
                </a:solidFill>
                <a:latin typeface="Now"/>
                <a:ea typeface="Now"/>
                <a:cs typeface="Now"/>
                <a:sym typeface="Now"/>
              </a:rPr>
              <a:t> Dios permita que su iglesia siga viviendo en el camino de la obediencia por la fe.</a:t>
            </a:r>
          </a:p>
        </p:txBody>
      </p:sp>
      <p:sp>
        <p:nvSpPr>
          <p:cNvPr name="TextBox 3" id="3"/>
          <p:cNvSpPr txBox="true"/>
          <p:nvPr/>
        </p:nvSpPr>
        <p:spPr>
          <a:xfrm rot="0">
            <a:off x="4076176" y="1305183"/>
            <a:ext cx="9581190" cy="1093283"/>
          </a:xfrm>
          <a:prstGeom prst="rect">
            <a:avLst/>
          </a:prstGeom>
        </p:spPr>
        <p:txBody>
          <a:bodyPr anchor="t" rtlCol="false" tIns="0" lIns="0" bIns="0" rIns="0">
            <a:spAutoFit/>
          </a:bodyPr>
          <a:lstStyle/>
          <a:p>
            <a:pPr algn="ctr">
              <a:lnSpc>
                <a:spcPts val="8515"/>
              </a:lnSpc>
            </a:pPr>
            <a:r>
              <a:rPr lang="en-US" sz="6082">
                <a:solidFill>
                  <a:srgbClr val="2D3030"/>
                </a:solidFill>
                <a:latin typeface="Hatton"/>
                <a:ea typeface="Hatton"/>
                <a:cs typeface="Hatton"/>
                <a:sym typeface="Hatton"/>
              </a:rPr>
              <a:t>CONCLUSION</a:t>
            </a:r>
          </a:p>
        </p:txBody>
      </p:sp>
      <p:sp>
        <p:nvSpPr>
          <p:cNvPr name="TextBox 4" id="4"/>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DFDF"/>
        </a:solidFill>
      </p:bgPr>
    </p:bg>
    <p:spTree>
      <p:nvGrpSpPr>
        <p:cNvPr id="1" name=""/>
        <p:cNvGrpSpPr/>
        <p:nvPr/>
      </p:nvGrpSpPr>
      <p:grpSpPr>
        <a:xfrm>
          <a:off x="0" y="0"/>
          <a:ext cx="0" cy="0"/>
          <a:chOff x="0" y="0"/>
          <a:chExt cx="0" cy="0"/>
        </a:xfrm>
      </p:grpSpPr>
      <p:grpSp>
        <p:nvGrpSpPr>
          <p:cNvPr name="Group 2" id="2"/>
          <p:cNvGrpSpPr/>
          <p:nvPr/>
        </p:nvGrpSpPr>
        <p:grpSpPr>
          <a:xfrm rot="0">
            <a:off x="-4763941" y="-823009"/>
            <a:ext cx="12876198" cy="11933019"/>
            <a:chOff x="0" y="0"/>
            <a:chExt cx="3391262" cy="3142853"/>
          </a:xfrm>
        </p:grpSpPr>
        <p:sp>
          <p:nvSpPr>
            <p:cNvPr name="Freeform 3" id="3"/>
            <p:cNvSpPr/>
            <p:nvPr/>
          </p:nvSpPr>
          <p:spPr>
            <a:xfrm flipH="false" flipV="false" rot="0">
              <a:off x="0" y="0"/>
              <a:ext cx="3391262" cy="3142853"/>
            </a:xfrm>
            <a:custGeom>
              <a:avLst/>
              <a:gdLst/>
              <a:ahLst/>
              <a:cxnLst/>
              <a:rect r="r" b="b" t="t" l="l"/>
              <a:pathLst>
                <a:path h="3142853" w="3391262">
                  <a:moveTo>
                    <a:pt x="0" y="0"/>
                  </a:moveTo>
                  <a:lnTo>
                    <a:pt x="3391262" y="0"/>
                  </a:lnTo>
                  <a:lnTo>
                    <a:pt x="3391262" y="3142853"/>
                  </a:lnTo>
                  <a:lnTo>
                    <a:pt x="0" y="3142853"/>
                  </a:lnTo>
                  <a:close/>
                </a:path>
              </a:pathLst>
            </a:custGeom>
            <a:solidFill>
              <a:srgbClr val="FFFFFF"/>
            </a:solidFill>
          </p:spPr>
        </p:sp>
        <p:sp>
          <p:nvSpPr>
            <p:cNvPr name="TextBox 4" id="4"/>
            <p:cNvSpPr txBox="true"/>
            <p:nvPr/>
          </p:nvSpPr>
          <p:spPr>
            <a:xfrm>
              <a:off x="0" y="-47625"/>
              <a:ext cx="3391262" cy="3190478"/>
            </a:xfrm>
            <a:prstGeom prst="rect">
              <a:avLst/>
            </a:prstGeom>
          </p:spPr>
          <p:txBody>
            <a:bodyPr anchor="ctr" rtlCol="false" tIns="50800" lIns="50800" bIns="50800" rIns="50800"/>
            <a:lstStyle/>
            <a:p>
              <a:pPr algn="ctr">
                <a:lnSpc>
                  <a:spcPts val="2606"/>
                </a:lnSpc>
              </a:pPr>
            </a:p>
          </p:txBody>
        </p:sp>
      </p:grpSp>
      <p:grpSp>
        <p:nvGrpSpPr>
          <p:cNvPr name="Group 5" id="5"/>
          <p:cNvGrpSpPr>
            <a:grpSpLocks noChangeAspect="true"/>
          </p:cNvGrpSpPr>
          <p:nvPr/>
        </p:nvGrpSpPr>
        <p:grpSpPr>
          <a:xfrm rot="0">
            <a:off x="1028700" y="2039859"/>
            <a:ext cx="5692729" cy="5670492"/>
            <a:chOff x="0" y="0"/>
            <a:chExt cx="6502400" cy="6477000"/>
          </a:xfrm>
        </p:grpSpPr>
        <p:sp>
          <p:nvSpPr>
            <p:cNvPr name="Freeform 6" id="6"/>
            <p:cNvSpPr/>
            <p:nvPr/>
          </p:nvSpPr>
          <p:spPr>
            <a:xfrm flipH="false" flipV="false" rot="0">
              <a:off x="116940" y="124149"/>
              <a:ext cx="6262195" cy="6234315"/>
            </a:xfrm>
            <a:custGeom>
              <a:avLst/>
              <a:gdLst/>
              <a:ahLst/>
              <a:cxnLst/>
              <a:rect r="r" b="b" t="t" l="l"/>
              <a:pathLst>
                <a:path h="6234315" w="6262195">
                  <a:moveTo>
                    <a:pt x="3131098" y="32"/>
                  </a:moveTo>
                  <a:cubicBezTo>
                    <a:pt x="2014135" y="-4964"/>
                    <a:pt x="979875" y="588062"/>
                    <a:pt x="419947" y="1554557"/>
                  </a:cubicBezTo>
                  <a:cubicBezTo>
                    <a:pt x="-139982" y="2521051"/>
                    <a:pt x="-139982" y="3713264"/>
                    <a:pt x="419947" y="4679759"/>
                  </a:cubicBezTo>
                  <a:cubicBezTo>
                    <a:pt x="979875" y="5646253"/>
                    <a:pt x="2014135" y="6239279"/>
                    <a:pt x="3131098" y="6234284"/>
                  </a:cubicBezTo>
                  <a:cubicBezTo>
                    <a:pt x="4248061" y="6239279"/>
                    <a:pt x="5282321" y="5646253"/>
                    <a:pt x="5842249" y="4679759"/>
                  </a:cubicBezTo>
                  <a:cubicBezTo>
                    <a:pt x="6402178" y="3713265"/>
                    <a:pt x="6402178" y="2521051"/>
                    <a:pt x="5842249" y="1554557"/>
                  </a:cubicBezTo>
                  <a:cubicBezTo>
                    <a:pt x="5282321" y="588063"/>
                    <a:pt x="4248061" y="-4963"/>
                    <a:pt x="3131098" y="32"/>
                  </a:cubicBezTo>
                  <a:close/>
                </a:path>
              </a:pathLst>
            </a:custGeom>
            <a:blipFill>
              <a:blip r:embed="rId2"/>
              <a:stretch>
                <a:fillRect l="-24712" t="0" r="-24712" b="0"/>
              </a:stretch>
            </a:blipFill>
          </p:spPr>
        </p:sp>
        <p:sp>
          <p:nvSpPr>
            <p:cNvPr name="Freeform 7" id="7"/>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EFDFDF"/>
            </a:solidFill>
          </p:spPr>
        </p:sp>
      </p:grpSp>
      <p:sp>
        <p:nvSpPr>
          <p:cNvPr name="TextBox 8" id="8"/>
          <p:cNvSpPr txBox="true"/>
          <p:nvPr/>
        </p:nvSpPr>
        <p:spPr>
          <a:xfrm rot="0">
            <a:off x="8374294" y="847725"/>
            <a:ext cx="9604244" cy="1192134"/>
          </a:xfrm>
          <a:prstGeom prst="rect">
            <a:avLst/>
          </a:prstGeom>
        </p:spPr>
        <p:txBody>
          <a:bodyPr anchor="t" rtlCol="false" tIns="0" lIns="0" bIns="0" rIns="0">
            <a:spAutoFit/>
          </a:bodyPr>
          <a:lstStyle/>
          <a:p>
            <a:pPr algn="ctr">
              <a:lnSpc>
                <a:spcPts val="9366"/>
              </a:lnSpc>
            </a:pPr>
            <a:r>
              <a:rPr lang="en-US" sz="6690">
                <a:solidFill>
                  <a:srgbClr val="2D3030"/>
                </a:solidFill>
                <a:latin typeface="Hatton"/>
                <a:ea typeface="Hatton"/>
                <a:cs typeface="Hatton"/>
                <a:sym typeface="Hatton"/>
              </a:rPr>
              <a:t>INTRODUCCION</a:t>
            </a:r>
          </a:p>
        </p:txBody>
      </p:sp>
      <p:sp>
        <p:nvSpPr>
          <p:cNvPr name="TextBox 9" id="9"/>
          <p:cNvSpPr txBox="true"/>
          <p:nvPr/>
        </p:nvSpPr>
        <p:spPr>
          <a:xfrm rot="0">
            <a:off x="9144000" y="2696046"/>
            <a:ext cx="8226512" cy="6974942"/>
          </a:xfrm>
          <a:prstGeom prst="rect">
            <a:avLst/>
          </a:prstGeom>
        </p:spPr>
        <p:txBody>
          <a:bodyPr anchor="t" rtlCol="false" tIns="0" lIns="0" bIns="0" rIns="0">
            <a:spAutoFit/>
          </a:bodyPr>
          <a:lstStyle/>
          <a:p>
            <a:pPr algn="ctr">
              <a:lnSpc>
                <a:spcPts val="3499"/>
              </a:lnSpc>
            </a:pPr>
            <a:r>
              <a:rPr lang="en-US" sz="2058" spc="251">
                <a:solidFill>
                  <a:srgbClr val="2D3030"/>
                </a:solidFill>
                <a:latin typeface="Now"/>
                <a:ea typeface="Now"/>
                <a:cs typeface="Now"/>
                <a:sym typeface="Now"/>
              </a:rPr>
              <a:t>DURANTE SIGLOS, LA CLÁUSULA «SÁBADOS, TODO LO CUAL ES SOMBRA DE LO QUE HA DE VENIR», HA SIDO INTERPRETADA POR LA MAYORÍA DE LOS ESCRITORES CON EL SIGNIFICADO DE QUE EL SÉPTIMO DÍA, EL SÁBADO, HA SIDO ABOLIDO Y YA NO ES VINCULANTE PARA LOS CRISTIANOS. NO OBSTANTE, LOS QUE OBSERVAN EL SÁBADO SEMANAL DEL DECÁLOGO POR LO GENERAL HAN SOSTENIDO QUE LOS «SÁBADOS» MENCIONADOS AQUÍ SON LOS SÁBADOS CEREMONIALES DE LA RELIGIÓN HEBREA. ¿ESTÁN ABOLIDOS LOS DIEZ MANDAMIENTOS? ¿ES EL SÉPTIMO DÍA, SÁBADO, UNA «SOMBRA» DE LAS COSAS QUE HAN DE VENIR? EL PROGRAMA DE ESTA MAÑANA NOS AYUDARÁ A ENTENDER CLARAMENTE EL «SÁBADO» DEL QUE HABLABA PABLO EN COLOSENSES 2: 16-17.</a:t>
            </a:r>
          </a:p>
        </p:txBody>
      </p:sp>
      <p:grpSp>
        <p:nvGrpSpPr>
          <p:cNvPr name="Group 10" id="10"/>
          <p:cNvGrpSpPr/>
          <p:nvPr/>
        </p:nvGrpSpPr>
        <p:grpSpPr>
          <a:xfrm rot="0">
            <a:off x="8574638" y="2039859"/>
            <a:ext cx="10045117" cy="577408"/>
            <a:chOff x="0" y="0"/>
            <a:chExt cx="13393489" cy="769878"/>
          </a:xfrm>
        </p:grpSpPr>
        <p:sp>
          <p:nvSpPr>
            <p:cNvPr name="AutoShape 11" id="11"/>
            <p:cNvSpPr/>
            <p:nvPr/>
          </p:nvSpPr>
          <p:spPr>
            <a:xfrm>
              <a:off x="769878" y="384945"/>
              <a:ext cx="12623611" cy="194"/>
            </a:xfrm>
            <a:prstGeom prst="line">
              <a:avLst/>
            </a:prstGeom>
            <a:ln cap="flat" w="12700">
              <a:solidFill>
                <a:srgbClr val="2D3030"/>
              </a:solidFill>
              <a:prstDash val="solid"/>
              <a:headEnd type="none" len="sm" w="sm"/>
              <a:tailEnd type="none" len="sm" w="sm"/>
            </a:ln>
          </p:spPr>
        </p:sp>
        <p:sp>
          <p:nvSpPr>
            <p:cNvPr name="Freeform 12" id="12"/>
            <p:cNvSpPr/>
            <p:nvPr/>
          </p:nvSpPr>
          <p:spPr>
            <a:xfrm flipH="false" flipV="false" rot="0">
              <a:off x="0" y="0"/>
              <a:ext cx="769878" cy="769878"/>
            </a:xfrm>
            <a:custGeom>
              <a:avLst/>
              <a:gdLst/>
              <a:ahLst/>
              <a:cxnLst/>
              <a:rect r="r" b="b" t="t" l="l"/>
              <a:pathLst>
                <a:path h="769878" w="769878">
                  <a:moveTo>
                    <a:pt x="0" y="0"/>
                  </a:moveTo>
                  <a:lnTo>
                    <a:pt x="769878" y="0"/>
                  </a:lnTo>
                  <a:lnTo>
                    <a:pt x="769878" y="769878"/>
                  </a:lnTo>
                  <a:lnTo>
                    <a:pt x="0" y="7698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TextBox 13" id="13"/>
          <p:cNvSpPr txBox="true"/>
          <p:nvPr/>
        </p:nvSpPr>
        <p:spPr>
          <a:xfrm rot="-122136">
            <a:off x="1548313" y="4594560"/>
            <a:ext cx="4651473" cy="529590"/>
          </a:xfrm>
          <a:prstGeom prst="rect">
            <a:avLst/>
          </a:prstGeom>
        </p:spPr>
        <p:txBody>
          <a:bodyPr anchor="t" rtlCol="false" tIns="0" lIns="0" bIns="0" rIns="0">
            <a:spAutoFit/>
          </a:bodyPr>
          <a:lstStyle/>
          <a:p>
            <a:pPr algn="ctr">
              <a:lnSpc>
                <a:spcPts val="4409"/>
              </a:lnSpc>
            </a:pPr>
            <a:r>
              <a:rPr lang="en-US" sz="3150">
                <a:solidFill>
                  <a:srgbClr val="2D3030"/>
                </a:solidFill>
                <a:latin typeface="Mochiy Pop One"/>
                <a:ea typeface="Mochiy Pop One"/>
                <a:cs typeface="Mochiy Pop One"/>
                <a:sym typeface="Mochiy Pop One"/>
              </a:rPr>
              <a:t>SABADO</a:t>
            </a:r>
          </a:p>
        </p:txBody>
      </p:sp>
      <p:sp>
        <p:nvSpPr>
          <p:cNvPr name="TextBox 14" id="14"/>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EFDFDF"/>
        </a:solidFill>
      </p:bgPr>
    </p:bg>
    <p:spTree>
      <p:nvGrpSpPr>
        <p:cNvPr id="1" name=""/>
        <p:cNvGrpSpPr/>
        <p:nvPr/>
      </p:nvGrpSpPr>
      <p:grpSpPr>
        <a:xfrm>
          <a:off x="0" y="0"/>
          <a:ext cx="0" cy="0"/>
          <a:chOff x="0" y="0"/>
          <a:chExt cx="0" cy="0"/>
        </a:xfrm>
      </p:grpSpPr>
      <p:grpSp>
        <p:nvGrpSpPr>
          <p:cNvPr name="Group 2" id="2"/>
          <p:cNvGrpSpPr/>
          <p:nvPr/>
        </p:nvGrpSpPr>
        <p:grpSpPr>
          <a:xfrm rot="0">
            <a:off x="-2081137" y="-418720"/>
            <a:ext cx="24478998" cy="6067800"/>
            <a:chOff x="0" y="0"/>
            <a:chExt cx="6447143" cy="1598104"/>
          </a:xfrm>
        </p:grpSpPr>
        <p:sp>
          <p:nvSpPr>
            <p:cNvPr name="Freeform 3" id="3"/>
            <p:cNvSpPr/>
            <p:nvPr/>
          </p:nvSpPr>
          <p:spPr>
            <a:xfrm flipH="false" flipV="false" rot="0">
              <a:off x="0" y="0"/>
              <a:ext cx="6447143" cy="1598104"/>
            </a:xfrm>
            <a:custGeom>
              <a:avLst/>
              <a:gdLst/>
              <a:ahLst/>
              <a:cxnLst/>
              <a:rect r="r" b="b" t="t" l="l"/>
              <a:pathLst>
                <a:path h="1598104" w="6447143">
                  <a:moveTo>
                    <a:pt x="0" y="0"/>
                  </a:moveTo>
                  <a:lnTo>
                    <a:pt x="6447143" y="0"/>
                  </a:lnTo>
                  <a:lnTo>
                    <a:pt x="6447143" y="1598104"/>
                  </a:lnTo>
                  <a:lnTo>
                    <a:pt x="0" y="1598104"/>
                  </a:lnTo>
                  <a:close/>
                </a:path>
              </a:pathLst>
            </a:custGeom>
            <a:solidFill>
              <a:srgbClr val="FFFFFF"/>
            </a:solidFill>
          </p:spPr>
        </p:sp>
        <p:sp>
          <p:nvSpPr>
            <p:cNvPr name="TextBox 4" id="4"/>
            <p:cNvSpPr txBox="true"/>
            <p:nvPr/>
          </p:nvSpPr>
          <p:spPr>
            <a:xfrm>
              <a:off x="0" y="-47625"/>
              <a:ext cx="6447143" cy="1645729"/>
            </a:xfrm>
            <a:prstGeom prst="rect">
              <a:avLst/>
            </a:prstGeom>
          </p:spPr>
          <p:txBody>
            <a:bodyPr anchor="ctr" rtlCol="false" tIns="50800" lIns="50800" bIns="50800" rIns="50800"/>
            <a:lstStyle/>
            <a:p>
              <a:pPr algn="ctr">
                <a:lnSpc>
                  <a:spcPts val="2606"/>
                </a:lnSpc>
              </a:pPr>
            </a:p>
          </p:txBody>
        </p:sp>
      </p:grpSp>
      <p:sp>
        <p:nvSpPr>
          <p:cNvPr name="AutoShape 5" id="5"/>
          <p:cNvSpPr/>
          <p:nvPr/>
        </p:nvSpPr>
        <p:spPr>
          <a:xfrm rot="0">
            <a:off x="-737049" y="5649079"/>
            <a:ext cx="19025049" cy="0"/>
          </a:xfrm>
          <a:prstGeom prst="line">
            <a:avLst/>
          </a:prstGeom>
          <a:ln cap="flat" w="9525">
            <a:solidFill>
              <a:srgbClr val="2D3030"/>
            </a:solidFill>
            <a:prstDash val="solid"/>
            <a:headEnd type="none" len="sm" w="sm"/>
            <a:tailEnd type="none" len="sm" w="sm"/>
          </a:ln>
        </p:spPr>
      </p:sp>
      <p:sp>
        <p:nvSpPr>
          <p:cNvPr name="TextBox 6" id="6"/>
          <p:cNvSpPr txBox="true"/>
          <p:nvPr/>
        </p:nvSpPr>
        <p:spPr>
          <a:xfrm rot="0">
            <a:off x="1332105" y="4066421"/>
            <a:ext cx="15870045" cy="1192134"/>
          </a:xfrm>
          <a:prstGeom prst="rect">
            <a:avLst/>
          </a:prstGeom>
        </p:spPr>
        <p:txBody>
          <a:bodyPr anchor="t" rtlCol="false" tIns="0" lIns="0" bIns="0" rIns="0">
            <a:spAutoFit/>
          </a:bodyPr>
          <a:lstStyle/>
          <a:p>
            <a:pPr algn="ctr">
              <a:lnSpc>
                <a:spcPts val="9366"/>
              </a:lnSpc>
            </a:pPr>
            <a:r>
              <a:rPr lang="en-US" sz="6690">
                <a:solidFill>
                  <a:srgbClr val="2D3030"/>
                </a:solidFill>
                <a:latin typeface="Hatton"/>
                <a:ea typeface="Hatton"/>
                <a:cs typeface="Hatton"/>
                <a:sym typeface="Hatton"/>
              </a:rPr>
              <a:t>HIMNO Y ORACION FINAL</a:t>
            </a:r>
          </a:p>
        </p:txBody>
      </p:sp>
      <p:sp>
        <p:nvSpPr>
          <p:cNvPr name="TextBox 7" id="7"/>
          <p:cNvSpPr txBox="true"/>
          <p:nvPr/>
        </p:nvSpPr>
        <p:spPr>
          <a:xfrm rot="0">
            <a:off x="3281546" y="6496203"/>
            <a:ext cx="11724909" cy="1327298"/>
          </a:xfrm>
          <a:prstGeom prst="rect">
            <a:avLst/>
          </a:prstGeom>
        </p:spPr>
        <p:txBody>
          <a:bodyPr anchor="t" rtlCol="false" tIns="0" lIns="0" bIns="0" rIns="0">
            <a:spAutoFit/>
          </a:bodyPr>
          <a:lstStyle/>
          <a:p>
            <a:pPr algn="ctr">
              <a:lnSpc>
                <a:spcPts val="10316"/>
              </a:lnSpc>
            </a:pPr>
            <a:r>
              <a:rPr lang="en-US" sz="7369">
                <a:solidFill>
                  <a:srgbClr val="2D3030"/>
                </a:solidFill>
                <a:latin typeface="Hatton"/>
                <a:ea typeface="Hatton"/>
                <a:cs typeface="Hatton"/>
                <a:sym typeface="Hatton"/>
              </a:rPr>
              <a:t># 541, Señor, reposamos</a:t>
            </a:r>
          </a:p>
        </p:txBody>
      </p:sp>
      <p:sp>
        <p:nvSpPr>
          <p:cNvPr name="TextBox 8" id="8"/>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FDFDF"/>
        </a:solidFill>
      </p:bgPr>
    </p:bg>
    <p:spTree>
      <p:nvGrpSpPr>
        <p:cNvPr id="1" name=""/>
        <p:cNvGrpSpPr/>
        <p:nvPr/>
      </p:nvGrpSpPr>
      <p:grpSpPr>
        <a:xfrm>
          <a:off x="0" y="0"/>
          <a:ext cx="0" cy="0"/>
          <a:chOff x="0" y="0"/>
          <a:chExt cx="0" cy="0"/>
        </a:xfrm>
      </p:grpSpPr>
      <p:sp>
        <p:nvSpPr>
          <p:cNvPr name="Freeform 2" id="2"/>
          <p:cNvSpPr/>
          <p:nvPr/>
        </p:nvSpPr>
        <p:spPr>
          <a:xfrm flipH="false" flipV="true" rot="-10340664">
            <a:off x="13774804" y="4829881"/>
            <a:ext cx="5397587" cy="10914239"/>
          </a:xfrm>
          <a:custGeom>
            <a:avLst/>
            <a:gdLst/>
            <a:ahLst/>
            <a:cxnLst/>
            <a:rect r="r" b="b" t="t" l="l"/>
            <a:pathLst>
              <a:path h="10914239" w="5397587">
                <a:moveTo>
                  <a:pt x="0" y="10914238"/>
                </a:moveTo>
                <a:lnTo>
                  <a:pt x="5397587" y="10914238"/>
                </a:lnTo>
                <a:lnTo>
                  <a:pt x="5397587" y="0"/>
                </a:lnTo>
                <a:lnTo>
                  <a:pt x="0" y="0"/>
                </a:lnTo>
                <a:lnTo>
                  <a:pt x="0" y="10914238"/>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9697626">
            <a:off x="9683165" y="-8409106"/>
            <a:ext cx="5397587" cy="10914239"/>
          </a:xfrm>
          <a:custGeom>
            <a:avLst/>
            <a:gdLst/>
            <a:ahLst/>
            <a:cxnLst/>
            <a:rect r="r" b="b" t="t" l="l"/>
            <a:pathLst>
              <a:path h="10914239" w="5397587">
                <a:moveTo>
                  <a:pt x="5397587" y="0"/>
                </a:moveTo>
                <a:lnTo>
                  <a:pt x="0" y="0"/>
                </a:lnTo>
                <a:lnTo>
                  <a:pt x="0" y="10914239"/>
                </a:lnTo>
                <a:lnTo>
                  <a:pt x="5397587" y="10914239"/>
                </a:lnTo>
                <a:lnTo>
                  <a:pt x="5397587" y="0"/>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894093" y="1118516"/>
            <a:ext cx="14982176" cy="8356600"/>
          </a:xfrm>
          <a:prstGeom prst="rect">
            <a:avLst/>
          </a:prstGeom>
        </p:spPr>
        <p:txBody>
          <a:bodyPr anchor="t" rtlCol="false" tIns="0" lIns="0" bIns="0" rIns="0">
            <a:spAutoFit/>
          </a:bodyPr>
          <a:lstStyle/>
          <a:p>
            <a:pPr algn="ctr">
              <a:lnSpc>
                <a:spcPts val="4759"/>
              </a:lnSpc>
            </a:pPr>
            <a:r>
              <a:rPr lang="en-US" sz="2799" spc="341">
                <a:solidFill>
                  <a:srgbClr val="2D3030"/>
                </a:solidFill>
                <a:latin typeface="Now"/>
                <a:ea typeface="Now"/>
                <a:cs typeface="Now"/>
                <a:sym typeface="Now"/>
              </a:rPr>
              <a:t> Colosenses 2: 16 comienza con las palabras «por tanto», indicando que la amonestación que se enuncia surge de lo que Pablo ha dicho en los versículos anteriores. Los versículos 12 y 13 enfatizan la suficiencia de la salvación en Jesucristo. Para enfatizar todavía más la certeza y plenitud del perdón divino mencionado en los versículos 12 y 13, Pablo utiliza una metáfora legal en el versículo 14: Dios ha anulado «el acta de los decretos que había contra nosotros [...] clavándola en la cruz».</a:t>
            </a:r>
          </a:p>
          <a:p>
            <a:pPr algn="ctr">
              <a:lnSpc>
                <a:spcPts val="4759"/>
              </a:lnSpc>
            </a:pPr>
          </a:p>
          <a:p>
            <a:pPr algn="ctr">
              <a:lnSpc>
                <a:spcPts val="4759"/>
              </a:lnSpc>
            </a:pPr>
            <a:r>
              <a:rPr lang="en-US" sz="2799" spc="341">
                <a:solidFill>
                  <a:srgbClr val="2D3030"/>
                </a:solidFill>
                <a:latin typeface="Now"/>
                <a:ea typeface="Now"/>
                <a:cs typeface="Now"/>
                <a:sym typeface="Now"/>
              </a:rPr>
              <a:t>Sin embargo, como Pablo se refere a la ley del Antiguo Testamento como </a:t>
            </a:r>
            <a:r>
              <a:rPr lang="en-US" b="true" sz="2799" spc="341">
                <a:solidFill>
                  <a:srgbClr val="2D3030"/>
                </a:solidFill>
                <a:latin typeface="Now Bold"/>
                <a:ea typeface="Now Bold"/>
                <a:cs typeface="Now Bold"/>
                <a:sym typeface="Now Bold"/>
              </a:rPr>
              <a:t>«nomos»</a:t>
            </a:r>
            <a:r>
              <a:rPr lang="en-US" sz="2799" spc="341">
                <a:solidFill>
                  <a:srgbClr val="2D3030"/>
                </a:solidFill>
                <a:latin typeface="Now"/>
                <a:ea typeface="Now"/>
                <a:cs typeface="Now"/>
                <a:sym typeface="Now"/>
              </a:rPr>
              <a:t> en más de cien ocasiones en sus escritos, algunos se han preguntado por qué nomos nunca aparece en Colosenses, especialmente si Pablo se estaba ocupando de la </a:t>
            </a:r>
            <a:r>
              <a:rPr lang="en-US" b="true" sz="2799" spc="341">
                <a:solidFill>
                  <a:srgbClr val="2D3030"/>
                </a:solidFill>
                <a:latin typeface="Now Bold"/>
                <a:ea typeface="Now Bold"/>
                <a:cs typeface="Now Bold"/>
                <a:sym typeface="Now Bold"/>
              </a:rPr>
              <a:t>«ley mosaica»</a:t>
            </a:r>
            <a:r>
              <a:rPr lang="en-US" sz="2799" spc="341">
                <a:solidFill>
                  <a:srgbClr val="2D3030"/>
                </a:solidFill>
                <a:latin typeface="Now"/>
                <a:ea typeface="Now"/>
                <a:cs typeface="Now"/>
                <a:sym typeface="Now"/>
              </a:rPr>
              <a:t>, como se sugirió más arriba.</a:t>
            </a:r>
          </a:p>
        </p:txBody>
      </p:sp>
      <p:sp>
        <p:nvSpPr>
          <p:cNvPr name="TextBox 5" id="5"/>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DFDF"/>
        </a:solidFill>
      </p:bgPr>
    </p:bg>
    <p:spTree>
      <p:nvGrpSpPr>
        <p:cNvPr id="1" name=""/>
        <p:cNvGrpSpPr/>
        <p:nvPr/>
      </p:nvGrpSpPr>
      <p:grpSpPr>
        <a:xfrm>
          <a:off x="0" y="0"/>
          <a:ext cx="0" cy="0"/>
          <a:chOff x="0" y="0"/>
          <a:chExt cx="0" cy="0"/>
        </a:xfrm>
      </p:grpSpPr>
      <p:sp>
        <p:nvSpPr>
          <p:cNvPr name="Freeform 2" id="2"/>
          <p:cNvSpPr/>
          <p:nvPr/>
        </p:nvSpPr>
        <p:spPr>
          <a:xfrm flipH="false" flipV="true" rot="-10340664">
            <a:off x="13774804" y="4829881"/>
            <a:ext cx="5397587" cy="10914239"/>
          </a:xfrm>
          <a:custGeom>
            <a:avLst/>
            <a:gdLst/>
            <a:ahLst/>
            <a:cxnLst/>
            <a:rect r="r" b="b" t="t" l="l"/>
            <a:pathLst>
              <a:path h="10914239" w="5397587">
                <a:moveTo>
                  <a:pt x="0" y="10914238"/>
                </a:moveTo>
                <a:lnTo>
                  <a:pt x="5397587" y="10914238"/>
                </a:lnTo>
                <a:lnTo>
                  <a:pt x="5397587" y="0"/>
                </a:lnTo>
                <a:lnTo>
                  <a:pt x="0" y="0"/>
                </a:lnTo>
                <a:lnTo>
                  <a:pt x="0" y="10914238"/>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9697626">
            <a:off x="9683165" y="-8409106"/>
            <a:ext cx="5397587" cy="10914239"/>
          </a:xfrm>
          <a:custGeom>
            <a:avLst/>
            <a:gdLst/>
            <a:ahLst/>
            <a:cxnLst/>
            <a:rect r="r" b="b" t="t" l="l"/>
            <a:pathLst>
              <a:path h="10914239" w="5397587">
                <a:moveTo>
                  <a:pt x="5397587" y="0"/>
                </a:moveTo>
                <a:lnTo>
                  <a:pt x="0" y="0"/>
                </a:lnTo>
                <a:lnTo>
                  <a:pt x="0" y="10914239"/>
                </a:lnTo>
                <a:lnTo>
                  <a:pt x="5397587" y="10914239"/>
                </a:lnTo>
                <a:lnTo>
                  <a:pt x="5397587" y="0"/>
                </a:lnTo>
                <a:close/>
              </a:path>
            </a:pathLst>
          </a:custGeom>
          <a:blipFill>
            <a:blip r:embed="rId2">
              <a:alphaModFix amt="51000"/>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862500" y="1198562"/>
            <a:ext cx="14800766" cy="7756525"/>
          </a:xfrm>
          <a:prstGeom prst="rect">
            <a:avLst/>
          </a:prstGeom>
        </p:spPr>
        <p:txBody>
          <a:bodyPr anchor="t" rtlCol="false" tIns="0" lIns="0" bIns="0" rIns="0">
            <a:spAutoFit/>
          </a:bodyPr>
          <a:lstStyle/>
          <a:p>
            <a:pPr algn="ctr">
              <a:lnSpc>
                <a:spcPts val="4759"/>
              </a:lnSpc>
            </a:pPr>
            <a:r>
              <a:rPr lang="en-US" sz="2799" spc="341">
                <a:solidFill>
                  <a:srgbClr val="2D3030"/>
                </a:solidFill>
                <a:latin typeface="Now"/>
                <a:ea typeface="Now"/>
                <a:cs typeface="Now"/>
                <a:sym typeface="Now"/>
              </a:rPr>
              <a:t> La respuesta a esta perplejidad residiría en los siguientes factores:</a:t>
            </a:r>
          </a:p>
          <a:p>
            <a:pPr algn="ctr">
              <a:lnSpc>
                <a:spcPts val="4759"/>
              </a:lnSpc>
            </a:pPr>
            <a:r>
              <a:rPr lang="en-US" sz="2799" spc="341">
                <a:solidFill>
                  <a:srgbClr val="2D3030"/>
                </a:solidFill>
                <a:latin typeface="Now"/>
                <a:ea typeface="Now"/>
                <a:cs typeface="Now"/>
                <a:sym typeface="Now"/>
              </a:rPr>
              <a:t>(1) Parece que Pablo se refrenó, en torma intencional, de usar </a:t>
            </a:r>
            <a:r>
              <a:rPr lang="en-US" b="true" sz="2799" spc="341">
                <a:solidFill>
                  <a:srgbClr val="2D3030"/>
                </a:solidFill>
                <a:latin typeface="Now Bold"/>
                <a:ea typeface="Now Bold"/>
                <a:cs typeface="Now Bold"/>
                <a:sym typeface="Now Bold"/>
              </a:rPr>
              <a:t>nómos</a:t>
            </a:r>
            <a:r>
              <a:rPr lang="en-US" sz="2799" spc="341">
                <a:solidFill>
                  <a:srgbClr val="2D3030"/>
                </a:solidFill>
                <a:latin typeface="Now"/>
                <a:ea typeface="Now"/>
                <a:cs typeface="Now"/>
                <a:sym typeface="Now"/>
              </a:rPr>
              <a:t> para evitar la impresión de que toda la ley mosaica había sido abrogada. </a:t>
            </a:r>
          </a:p>
          <a:p>
            <a:pPr algn="ctr">
              <a:lnSpc>
                <a:spcPts val="4759"/>
              </a:lnSpc>
            </a:pPr>
          </a:p>
          <a:p>
            <a:pPr algn="ctr">
              <a:lnSpc>
                <a:spcPts val="4759"/>
              </a:lnSpc>
            </a:pPr>
            <a:r>
              <a:rPr lang="en-US" sz="2799" spc="341">
                <a:solidFill>
                  <a:srgbClr val="2D3030"/>
                </a:solidFill>
                <a:latin typeface="Now"/>
                <a:ea typeface="Now"/>
                <a:cs typeface="Now"/>
                <a:sym typeface="Now"/>
              </a:rPr>
              <a:t>(2) Puesto que el Decálogo y las leyes de salud, así como los principios universales enumerados en la Torá, debían continuar, Pablo utilizó la singular frase «el acta de los decretos» para atraer la atención concretamente a la ley ceremonial de la nación judía. Así, el «acta de los decretos que había contra nosotros» hace referencia a las leyes del Antiguo Testamento que eran «testigo contra ti». (Deut. 31: 26) y que Pedro llamó un yugo «que ni nuestros padres ni nosotros hemos podido llevar» (Hech. 15: 10).</a:t>
            </a:r>
          </a:p>
        </p:txBody>
      </p:sp>
      <p:sp>
        <p:nvSpPr>
          <p:cNvPr name="TextBox 5" id="5"/>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7210597" y="-603038"/>
            <a:ext cx="3904221" cy="12591375"/>
            <a:chOff x="0" y="0"/>
            <a:chExt cx="24952543" cy="80473628"/>
          </a:xfrm>
        </p:grpSpPr>
        <p:sp>
          <p:nvSpPr>
            <p:cNvPr name="Freeform 3" id="3"/>
            <p:cNvSpPr/>
            <p:nvPr/>
          </p:nvSpPr>
          <p:spPr>
            <a:xfrm flipH="false" flipV="false" rot="0">
              <a:off x="0" y="0"/>
              <a:ext cx="24952544" cy="80473631"/>
            </a:xfrm>
            <a:custGeom>
              <a:avLst/>
              <a:gdLst/>
              <a:ahLst/>
              <a:cxnLst/>
              <a:rect r="r" b="b" t="t" l="l"/>
              <a:pathLst>
                <a:path h="80473631" w="24952544">
                  <a:moveTo>
                    <a:pt x="24952544" y="279400"/>
                  </a:moveTo>
                  <a:lnTo>
                    <a:pt x="24952544" y="0"/>
                  </a:lnTo>
                  <a:lnTo>
                    <a:pt x="0" y="0"/>
                  </a:lnTo>
                  <a:lnTo>
                    <a:pt x="0" y="80473631"/>
                  </a:lnTo>
                  <a:lnTo>
                    <a:pt x="24952544" y="80473631"/>
                  </a:lnTo>
                  <a:lnTo>
                    <a:pt x="24952544" y="279400"/>
                  </a:lnTo>
                  <a:close/>
                  <a:moveTo>
                    <a:pt x="24873803" y="279400"/>
                  </a:moveTo>
                  <a:lnTo>
                    <a:pt x="24873803" y="80394888"/>
                  </a:lnTo>
                  <a:lnTo>
                    <a:pt x="78740" y="80394888"/>
                  </a:lnTo>
                  <a:lnTo>
                    <a:pt x="78740" y="78740"/>
                  </a:lnTo>
                  <a:lnTo>
                    <a:pt x="24873804" y="78740"/>
                  </a:lnTo>
                  <a:lnTo>
                    <a:pt x="24873804" y="279400"/>
                  </a:lnTo>
                  <a:close/>
                </a:path>
              </a:pathLst>
            </a:custGeom>
            <a:solidFill>
              <a:srgbClr val="2D3030"/>
            </a:solidFill>
          </p:spPr>
        </p:sp>
      </p:grpSp>
      <p:sp>
        <p:nvSpPr>
          <p:cNvPr name="Freeform 4" id="4"/>
          <p:cNvSpPr/>
          <p:nvPr/>
        </p:nvSpPr>
        <p:spPr>
          <a:xfrm flipH="false" flipV="false" rot="10799996">
            <a:off x="3482478" y="3461360"/>
            <a:ext cx="577408" cy="577408"/>
          </a:xfrm>
          <a:custGeom>
            <a:avLst/>
            <a:gdLst/>
            <a:ahLst/>
            <a:cxnLst/>
            <a:rect r="r" b="b" t="t" l="l"/>
            <a:pathLst>
              <a:path h="577408" w="577408">
                <a:moveTo>
                  <a:pt x="0" y="0"/>
                </a:moveTo>
                <a:lnTo>
                  <a:pt x="577408" y="0"/>
                </a:lnTo>
                <a:lnTo>
                  <a:pt x="577408" y="577408"/>
                </a:lnTo>
                <a:lnTo>
                  <a:pt x="0" y="5774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799996">
            <a:off x="14318788" y="7363968"/>
            <a:ext cx="577408" cy="577408"/>
          </a:xfrm>
          <a:custGeom>
            <a:avLst/>
            <a:gdLst/>
            <a:ahLst/>
            <a:cxnLst/>
            <a:rect r="r" b="b" t="t" l="l"/>
            <a:pathLst>
              <a:path h="577408" w="577408">
                <a:moveTo>
                  <a:pt x="0" y="0"/>
                </a:moveTo>
                <a:lnTo>
                  <a:pt x="577409" y="0"/>
                </a:lnTo>
                <a:lnTo>
                  <a:pt x="577409" y="577408"/>
                </a:lnTo>
                <a:lnTo>
                  <a:pt x="0" y="5774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43461" y="536232"/>
            <a:ext cx="3139017" cy="3013456"/>
          </a:xfrm>
          <a:custGeom>
            <a:avLst/>
            <a:gdLst/>
            <a:ahLst/>
            <a:cxnLst/>
            <a:rect r="r" b="b" t="t" l="l"/>
            <a:pathLst>
              <a:path h="3013456" w="3139017">
                <a:moveTo>
                  <a:pt x="0" y="0"/>
                </a:moveTo>
                <a:lnTo>
                  <a:pt x="3139017" y="0"/>
                </a:lnTo>
                <a:lnTo>
                  <a:pt x="3139017" y="3013456"/>
                </a:lnTo>
                <a:lnTo>
                  <a:pt x="0" y="3013456"/>
                </a:lnTo>
                <a:lnTo>
                  <a:pt x="0" y="0"/>
                </a:lnTo>
                <a:close/>
              </a:path>
            </a:pathLst>
          </a:custGeom>
          <a:blipFill>
            <a:blip r:embed="rId4"/>
            <a:stretch>
              <a:fillRect l="0" t="0" r="0" b="0"/>
            </a:stretch>
          </a:blipFill>
        </p:spPr>
      </p:sp>
      <p:sp>
        <p:nvSpPr>
          <p:cNvPr name="TextBox 7" id="7"/>
          <p:cNvSpPr txBox="true"/>
          <p:nvPr/>
        </p:nvSpPr>
        <p:spPr>
          <a:xfrm rot="0">
            <a:off x="3482478" y="4275012"/>
            <a:ext cx="11323044" cy="2787650"/>
          </a:xfrm>
          <a:prstGeom prst="rect">
            <a:avLst/>
          </a:prstGeom>
        </p:spPr>
        <p:txBody>
          <a:bodyPr anchor="t" rtlCol="false" tIns="0" lIns="0" bIns="0" rIns="0">
            <a:spAutoFit/>
          </a:bodyPr>
          <a:lstStyle/>
          <a:p>
            <a:pPr algn="ctr">
              <a:lnSpc>
                <a:spcPts val="4374"/>
              </a:lnSpc>
            </a:pPr>
            <a:r>
              <a:rPr lang="en-US" sz="3499" spc="34">
                <a:solidFill>
                  <a:srgbClr val="2D3030"/>
                </a:solidFill>
                <a:latin typeface="Hatton Light"/>
                <a:ea typeface="Hatton Light"/>
                <a:cs typeface="Hatton Light"/>
                <a:sym typeface="Hatton Light"/>
              </a:rPr>
              <a:t>¿Está usando Pablo un lenguaje muy particular para referirse a eso que fue clavado en la cruz. Ahora, ¿qué en cuanto a la declaración «nadie os juzgue en comida o bebida, días de fiesta, lunas nuevas o sábados?» ¿No es una declaración muy específica?</a:t>
            </a:r>
          </a:p>
        </p:txBody>
      </p:sp>
      <p:sp>
        <p:nvSpPr>
          <p:cNvPr name="TextBox 8" id="8"/>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DFDF"/>
        </a:solidFill>
      </p:bgPr>
    </p:bg>
    <p:spTree>
      <p:nvGrpSpPr>
        <p:cNvPr id="1" name=""/>
        <p:cNvGrpSpPr/>
        <p:nvPr/>
      </p:nvGrpSpPr>
      <p:grpSpPr>
        <a:xfrm>
          <a:off x="0" y="0"/>
          <a:ext cx="0" cy="0"/>
          <a:chOff x="0" y="0"/>
          <a:chExt cx="0" cy="0"/>
        </a:xfrm>
      </p:grpSpPr>
      <p:grpSp>
        <p:nvGrpSpPr>
          <p:cNvPr name="Group 2" id="2"/>
          <p:cNvGrpSpPr/>
          <p:nvPr/>
        </p:nvGrpSpPr>
        <p:grpSpPr>
          <a:xfrm rot="0">
            <a:off x="-2081137" y="-418720"/>
            <a:ext cx="24478998" cy="6067800"/>
            <a:chOff x="0" y="0"/>
            <a:chExt cx="6447143" cy="1598104"/>
          </a:xfrm>
        </p:grpSpPr>
        <p:sp>
          <p:nvSpPr>
            <p:cNvPr name="Freeform 3" id="3"/>
            <p:cNvSpPr/>
            <p:nvPr/>
          </p:nvSpPr>
          <p:spPr>
            <a:xfrm flipH="false" flipV="false" rot="0">
              <a:off x="0" y="0"/>
              <a:ext cx="6447143" cy="1598104"/>
            </a:xfrm>
            <a:custGeom>
              <a:avLst/>
              <a:gdLst/>
              <a:ahLst/>
              <a:cxnLst/>
              <a:rect r="r" b="b" t="t" l="l"/>
              <a:pathLst>
                <a:path h="1598104" w="6447143">
                  <a:moveTo>
                    <a:pt x="0" y="0"/>
                  </a:moveTo>
                  <a:lnTo>
                    <a:pt x="6447143" y="0"/>
                  </a:lnTo>
                  <a:lnTo>
                    <a:pt x="6447143" y="1598104"/>
                  </a:lnTo>
                  <a:lnTo>
                    <a:pt x="0" y="1598104"/>
                  </a:lnTo>
                  <a:close/>
                </a:path>
              </a:pathLst>
            </a:custGeom>
            <a:solidFill>
              <a:srgbClr val="FFFFFF"/>
            </a:solidFill>
          </p:spPr>
        </p:sp>
        <p:sp>
          <p:nvSpPr>
            <p:cNvPr name="TextBox 4" id="4"/>
            <p:cNvSpPr txBox="true"/>
            <p:nvPr/>
          </p:nvSpPr>
          <p:spPr>
            <a:xfrm>
              <a:off x="0" y="-47625"/>
              <a:ext cx="6447143" cy="1645729"/>
            </a:xfrm>
            <a:prstGeom prst="rect">
              <a:avLst/>
            </a:prstGeom>
          </p:spPr>
          <p:txBody>
            <a:bodyPr anchor="ctr" rtlCol="false" tIns="50800" lIns="50800" bIns="50800" rIns="50800"/>
            <a:lstStyle/>
            <a:p>
              <a:pPr algn="ctr">
                <a:lnSpc>
                  <a:spcPts val="2606"/>
                </a:lnSpc>
              </a:pPr>
            </a:p>
          </p:txBody>
        </p:sp>
      </p:grpSp>
      <p:sp>
        <p:nvSpPr>
          <p:cNvPr name="AutoShape 5" id="5"/>
          <p:cNvSpPr/>
          <p:nvPr/>
        </p:nvSpPr>
        <p:spPr>
          <a:xfrm rot="0">
            <a:off x="-737049" y="5649079"/>
            <a:ext cx="19025049" cy="0"/>
          </a:xfrm>
          <a:prstGeom prst="line">
            <a:avLst/>
          </a:prstGeom>
          <a:ln cap="flat" w="9525">
            <a:solidFill>
              <a:srgbClr val="2D3030"/>
            </a:solidFill>
            <a:prstDash val="solid"/>
            <a:headEnd type="none" len="sm" w="sm"/>
            <a:tailEnd type="none" len="sm" w="sm"/>
          </a:ln>
        </p:spPr>
      </p:sp>
      <p:sp>
        <p:nvSpPr>
          <p:cNvPr name="Freeform 6" id="6"/>
          <p:cNvSpPr/>
          <p:nvPr/>
        </p:nvSpPr>
        <p:spPr>
          <a:xfrm flipH="false" flipV="false" rot="0">
            <a:off x="0" y="347371"/>
            <a:ext cx="5587786" cy="3785725"/>
          </a:xfrm>
          <a:custGeom>
            <a:avLst/>
            <a:gdLst/>
            <a:ahLst/>
            <a:cxnLst/>
            <a:rect r="r" b="b" t="t" l="l"/>
            <a:pathLst>
              <a:path h="3785725" w="5587786">
                <a:moveTo>
                  <a:pt x="0" y="0"/>
                </a:moveTo>
                <a:lnTo>
                  <a:pt x="5587786" y="0"/>
                </a:lnTo>
                <a:lnTo>
                  <a:pt x="5587786" y="3785725"/>
                </a:lnTo>
                <a:lnTo>
                  <a:pt x="0" y="3785725"/>
                </a:lnTo>
                <a:lnTo>
                  <a:pt x="0" y="0"/>
                </a:lnTo>
                <a:close/>
              </a:path>
            </a:pathLst>
          </a:custGeom>
          <a:blipFill>
            <a:blip r:embed="rId2"/>
            <a:stretch>
              <a:fillRect l="0" t="0" r="0" b="0"/>
            </a:stretch>
          </a:blipFill>
        </p:spPr>
      </p:sp>
      <p:sp>
        <p:nvSpPr>
          <p:cNvPr name="TextBox 7" id="7"/>
          <p:cNvSpPr txBox="true"/>
          <p:nvPr/>
        </p:nvSpPr>
        <p:spPr>
          <a:xfrm rot="0">
            <a:off x="1332105" y="4066421"/>
            <a:ext cx="15870045" cy="1192134"/>
          </a:xfrm>
          <a:prstGeom prst="rect">
            <a:avLst/>
          </a:prstGeom>
        </p:spPr>
        <p:txBody>
          <a:bodyPr anchor="t" rtlCol="false" tIns="0" lIns="0" bIns="0" rIns="0">
            <a:spAutoFit/>
          </a:bodyPr>
          <a:lstStyle/>
          <a:p>
            <a:pPr algn="ctr">
              <a:lnSpc>
                <a:spcPts val="9366"/>
              </a:lnSpc>
            </a:pPr>
            <a:r>
              <a:rPr lang="en-US" sz="6690">
                <a:solidFill>
                  <a:srgbClr val="2D3030"/>
                </a:solidFill>
                <a:latin typeface="Hatton"/>
                <a:ea typeface="Hatton"/>
                <a:cs typeface="Hatton"/>
                <a:sym typeface="Hatton"/>
              </a:rPr>
              <a:t>HIMNO INICIAL</a:t>
            </a:r>
          </a:p>
        </p:txBody>
      </p:sp>
      <p:sp>
        <p:nvSpPr>
          <p:cNvPr name="TextBox 8" id="8"/>
          <p:cNvSpPr txBox="true"/>
          <p:nvPr/>
        </p:nvSpPr>
        <p:spPr>
          <a:xfrm rot="0">
            <a:off x="2374236" y="6094025"/>
            <a:ext cx="13539528" cy="2783171"/>
          </a:xfrm>
          <a:prstGeom prst="rect">
            <a:avLst/>
          </a:prstGeom>
        </p:spPr>
        <p:txBody>
          <a:bodyPr anchor="t" rtlCol="false" tIns="0" lIns="0" bIns="0" rIns="0">
            <a:spAutoFit/>
          </a:bodyPr>
          <a:lstStyle/>
          <a:p>
            <a:pPr algn="ctr">
              <a:lnSpc>
                <a:spcPts val="10921"/>
              </a:lnSpc>
            </a:pPr>
            <a:r>
              <a:rPr lang="en-US" sz="7801">
                <a:solidFill>
                  <a:srgbClr val="2D3030"/>
                </a:solidFill>
                <a:latin typeface="Hatton Light"/>
                <a:ea typeface="Hatton Light"/>
                <a:cs typeface="Hatton Light"/>
                <a:sym typeface="Hatton Light"/>
              </a:rPr>
              <a:t># 545, </a:t>
            </a:r>
          </a:p>
          <a:p>
            <a:pPr algn="ctr">
              <a:lnSpc>
                <a:spcPts val="10921"/>
              </a:lnSpc>
            </a:pPr>
            <a:r>
              <a:rPr lang="en-US" sz="7801">
                <a:solidFill>
                  <a:srgbClr val="2D3030"/>
                </a:solidFill>
                <a:latin typeface="Hatton Light"/>
                <a:ea typeface="Hatton Light"/>
                <a:cs typeface="Hatton Light"/>
                <a:sym typeface="Hatton Light"/>
              </a:rPr>
              <a:t>“SANTO DÍA”</a:t>
            </a:r>
          </a:p>
        </p:txBody>
      </p:sp>
      <p:sp>
        <p:nvSpPr>
          <p:cNvPr name="Freeform 9" id="9"/>
          <p:cNvSpPr/>
          <p:nvPr/>
        </p:nvSpPr>
        <p:spPr>
          <a:xfrm flipH="false" flipV="false" rot="0">
            <a:off x="13441045" y="6682978"/>
            <a:ext cx="5587786" cy="3785725"/>
          </a:xfrm>
          <a:custGeom>
            <a:avLst/>
            <a:gdLst/>
            <a:ahLst/>
            <a:cxnLst/>
            <a:rect r="r" b="b" t="t" l="l"/>
            <a:pathLst>
              <a:path h="3785725" w="5587786">
                <a:moveTo>
                  <a:pt x="0" y="0"/>
                </a:moveTo>
                <a:lnTo>
                  <a:pt x="5587786" y="0"/>
                </a:lnTo>
                <a:lnTo>
                  <a:pt x="5587786" y="3785725"/>
                </a:lnTo>
                <a:lnTo>
                  <a:pt x="0" y="3785725"/>
                </a:lnTo>
                <a:lnTo>
                  <a:pt x="0" y="0"/>
                </a:lnTo>
                <a:close/>
              </a:path>
            </a:pathLst>
          </a:custGeom>
          <a:blipFill>
            <a:blip r:embed="rId2"/>
            <a:stretch>
              <a:fillRect l="0" t="0" r="0" b="0"/>
            </a:stretch>
          </a:blipFill>
        </p:spPr>
      </p:sp>
      <p:sp>
        <p:nvSpPr>
          <p:cNvPr name="TextBox 10" id="10"/>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DFDF"/>
        </a:solidFill>
      </p:bgPr>
    </p:bg>
    <p:spTree>
      <p:nvGrpSpPr>
        <p:cNvPr id="1" name=""/>
        <p:cNvGrpSpPr/>
        <p:nvPr/>
      </p:nvGrpSpPr>
      <p:grpSpPr>
        <a:xfrm>
          <a:off x="0" y="0"/>
          <a:ext cx="0" cy="0"/>
          <a:chOff x="0" y="0"/>
          <a:chExt cx="0" cy="0"/>
        </a:xfrm>
      </p:grpSpPr>
      <p:grpSp>
        <p:nvGrpSpPr>
          <p:cNvPr name="Group 2" id="2"/>
          <p:cNvGrpSpPr/>
          <p:nvPr/>
        </p:nvGrpSpPr>
        <p:grpSpPr>
          <a:xfrm rot="0">
            <a:off x="-1262102" y="-703324"/>
            <a:ext cx="24478998" cy="5297700"/>
            <a:chOff x="0" y="0"/>
            <a:chExt cx="6447143" cy="1395279"/>
          </a:xfrm>
        </p:grpSpPr>
        <p:sp>
          <p:nvSpPr>
            <p:cNvPr name="Freeform 3" id="3"/>
            <p:cNvSpPr/>
            <p:nvPr/>
          </p:nvSpPr>
          <p:spPr>
            <a:xfrm flipH="false" flipV="false" rot="0">
              <a:off x="0" y="0"/>
              <a:ext cx="6447143" cy="1395279"/>
            </a:xfrm>
            <a:custGeom>
              <a:avLst/>
              <a:gdLst/>
              <a:ahLst/>
              <a:cxnLst/>
              <a:rect r="r" b="b" t="t" l="l"/>
              <a:pathLst>
                <a:path h="1395279" w="6447143">
                  <a:moveTo>
                    <a:pt x="0" y="0"/>
                  </a:moveTo>
                  <a:lnTo>
                    <a:pt x="6447143" y="0"/>
                  </a:lnTo>
                  <a:lnTo>
                    <a:pt x="6447143" y="1395279"/>
                  </a:lnTo>
                  <a:lnTo>
                    <a:pt x="0" y="1395279"/>
                  </a:lnTo>
                  <a:close/>
                </a:path>
              </a:pathLst>
            </a:custGeom>
            <a:solidFill>
              <a:srgbClr val="FFFFFF"/>
            </a:solidFill>
          </p:spPr>
        </p:sp>
        <p:sp>
          <p:nvSpPr>
            <p:cNvPr name="TextBox 4" id="4"/>
            <p:cNvSpPr txBox="true"/>
            <p:nvPr/>
          </p:nvSpPr>
          <p:spPr>
            <a:xfrm>
              <a:off x="0" y="-47625"/>
              <a:ext cx="6447143" cy="1442904"/>
            </a:xfrm>
            <a:prstGeom prst="rect">
              <a:avLst/>
            </a:prstGeom>
          </p:spPr>
          <p:txBody>
            <a:bodyPr anchor="ctr" rtlCol="false" tIns="50800" lIns="50800" bIns="50800" rIns="50800"/>
            <a:lstStyle/>
            <a:p>
              <a:pPr algn="ctr">
                <a:lnSpc>
                  <a:spcPts val="2606"/>
                </a:lnSpc>
              </a:pPr>
            </a:p>
          </p:txBody>
        </p:sp>
      </p:grpSp>
      <p:grpSp>
        <p:nvGrpSpPr>
          <p:cNvPr name="Group 5" id="5"/>
          <p:cNvGrpSpPr/>
          <p:nvPr/>
        </p:nvGrpSpPr>
        <p:grpSpPr>
          <a:xfrm rot="0">
            <a:off x="2125663" y="2649476"/>
            <a:ext cx="13658317" cy="577408"/>
            <a:chOff x="0" y="0"/>
            <a:chExt cx="18211090" cy="769878"/>
          </a:xfrm>
        </p:grpSpPr>
        <p:sp>
          <p:nvSpPr>
            <p:cNvPr name="AutoShape 6" id="6"/>
            <p:cNvSpPr/>
            <p:nvPr/>
          </p:nvSpPr>
          <p:spPr>
            <a:xfrm rot="0">
              <a:off x="769878" y="378591"/>
              <a:ext cx="17441212" cy="0"/>
            </a:xfrm>
            <a:prstGeom prst="line">
              <a:avLst/>
            </a:prstGeom>
            <a:ln cap="flat" w="12700">
              <a:solidFill>
                <a:srgbClr val="2D3030"/>
              </a:solidFill>
              <a:prstDash val="solid"/>
              <a:headEnd type="none" len="sm" w="sm"/>
              <a:tailEnd type="none" len="sm" w="sm"/>
            </a:ln>
          </p:spPr>
        </p:sp>
        <p:sp>
          <p:nvSpPr>
            <p:cNvPr name="Freeform 7" id="7"/>
            <p:cNvSpPr/>
            <p:nvPr/>
          </p:nvSpPr>
          <p:spPr>
            <a:xfrm flipH="false" flipV="false" rot="0">
              <a:off x="0" y="0"/>
              <a:ext cx="769878" cy="769878"/>
            </a:xfrm>
            <a:custGeom>
              <a:avLst/>
              <a:gdLst/>
              <a:ahLst/>
              <a:cxnLst/>
              <a:rect r="r" b="b" t="t" l="l"/>
              <a:pathLst>
                <a:path h="769878" w="769878">
                  <a:moveTo>
                    <a:pt x="0" y="0"/>
                  </a:moveTo>
                  <a:lnTo>
                    <a:pt x="769878" y="0"/>
                  </a:lnTo>
                  <a:lnTo>
                    <a:pt x="769878" y="769878"/>
                  </a:lnTo>
                  <a:lnTo>
                    <a:pt x="0" y="76987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8" id="8"/>
          <p:cNvGrpSpPr/>
          <p:nvPr/>
        </p:nvGrpSpPr>
        <p:grpSpPr>
          <a:xfrm rot="0">
            <a:off x="3931135" y="8601030"/>
            <a:ext cx="10788937" cy="951984"/>
            <a:chOff x="0" y="0"/>
            <a:chExt cx="4690314" cy="413860"/>
          </a:xfrm>
        </p:grpSpPr>
        <p:sp>
          <p:nvSpPr>
            <p:cNvPr name="Freeform 9" id="9"/>
            <p:cNvSpPr/>
            <p:nvPr/>
          </p:nvSpPr>
          <p:spPr>
            <a:xfrm flipH="false" flipV="false" rot="0">
              <a:off x="0" y="0"/>
              <a:ext cx="4690314" cy="413860"/>
            </a:xfrm>
            <a:custGeom>
              <a:avLst/>
              <a:gdLst/>
              <a:ahLst/>
              <a:cxnLst/>
              <a:rect r="r" b="b" t="t" l="l"/>
              <a:pathLst>
                <a:path h="413860" w="4690314">
                  <a:moveTo>
                    <a:pt x="0" y="0"/>
                  </a:moveTo>
                  <a:lnTo>
                    <a:pt x="4690314" y="0"/>
                  </a:lnTo>
                  <a:lnTo>
                    <a:pt x="4690314" y="413860"/>
                  </a:lnTo>
                  <a:lnTo>
                    <a:pt x="0" y="413860"/>
                  </a:lnTo>
                  <a:close/>
                </a:path>
              </a:pathLst>
            </a:custGeom>
            <a:solidFill>
              <a:srgbClr val="FFFFFF"/>
            </a:solidFill>
          </p:spPr>
        </p:sp>
        <p:sp>
          <p:nvSpPr>
            <p:cNvPr name="TextBox 10" id="10"/>
            <p:cNvSpPr txBox="true"/>
            <p:nvPr/>
          </p:nvSpPr>
          <p:spPr>
            <a:xfrm>
              <a:off x="0" y="-47625"/>
              <a:ext cx="4690314" cy="461485"/>
            </a:xfrm>
            <a:prstGeom prst="rect">
              <a:avLst/>
            </a:prstGeom>
          </p:spPr>
          <p:txBody>
            <a:bodyPr anchor="ctr" rtlCol="false" tIns="50800" lIns="50800" bIns="50800" rIns="50800"/>
            <a:lstStyle/>
            <a:p>
              <a:pPr algn="ctr">
                <a:lnSpc>
                  <a:spcPts val="2606"/>
                </a:lnSpc>
              </a:pPr>
            </a:p>
          </p:txBody>
        </p:sp>
      </p:grpSp>
      <p:sp>
        <p:nvSpPr>
          <p:cNvPr name="Freeform 11" id="11"/>
          <p:cNvSpPr/>
          <p:nvPr/>
        </p:nvSpPr>
        <p:spPr>
          <a:xfrm flipH="false" flipV="false" rot="0">
            <a:off x="7991914" y="3057818"/>
            <a:ext cx="2985483" cy="1824877"/>
          </a:xfrm>
          <a:custGeom>
            <a:avLst/>
            <a:gdLst/>
            <a:ahLst/>
            <a:cxnLst/>
            <a:rect r="r" b="b" t="t" l="l"/>
            <a:pathLst>
              <a:path h="1824877" w="2985483">
                <a:moveTo>
                  <a:pt x="0" y="0"/>
                </a:moveTo>
                <a:lnTo>
                  <a:pt x="2985483" y="0"/>
                </a:lnTo>
                <a:lnTo>
                  <a:pt x="2985483" y="1824876"/>
                </a:lnTo>
                <a:lnTo>
                  <a:pt x="0" y="18248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5176021" y="6711679"/>
            <a:ext cx="1215918" cy="2724747"/>
          </a:xfrm>
          <a:custGeom>
            <a:avLst/>
            <a:gdLst/>
            <a:ahLst/>
            <a:cxnLst/>
            <a:rect r="r" b="b" t="t" l="l"/>
            <a:pathLst>
              <a:path h="2724747" w="1215918">
                <a:moveTo>
                  <a:pt x="0" y="0"/>
                </a:moveTo>
                <a:lnTo>
                  <a:pt x="1215918" y="0"/>
                </a:lnTo>
                <a:lnTo>
                  <a:pt x="1215918" y="2724747"/>
                </a:lnTo>
                <a:lnTo>
                  <a:pt x="0" y="27247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3" id="13"/>
          <p:cNvSpPr txBox="true"/>
          <p:nvPr/>
        </p:nvSpPr>
        <p:spPr>
          <a:xfrm rot="0">
            <a:off x="2036009" y="1457342"/>
            <a:ext cx="13837624" cy="1192134"/>
          </a:xfrm>
          <a:prstGeom prst="rect">
            <a:avLst/>
          </a:prstGeom>
        </p:spPr>
        <p:txBody>
          <a:bodyPr anchor="t" rtlCol="false" tIns="0" lIns="0" bIns="0" rIns="0">
            <a:spAutoFit/>
          </a:bodyPr>
          <a:lstStyle/>
          <a:p>
            <a:pPr algn="ctr">
              <a:lnSpc>
                <a:spcPts val="9366"/>
              </a:lnSpc>
            </a:pPr>
            <a:r>
              <a:rPr lang="en-US" sz="6690">
                <a:solidFill>
                  <a:srgbClr val="2D3030"/>
                </a:solidFill>
                <a:latin typeface="Hatton"/>
                <a:ea typeface="Hatton"/>
                <a:cs typeface="Hatton"/>
                <a:sym typeface="Hatton"/>
              </a:rPr>
              <a:t>LECTURA BIBLICA</a:t>
            </a:r>
          </a:p>
        </p:txBody>
      </p:sp>
      <p:sp>
        <p:nvSpPr>
          <p:cNvPr name="TextBox 14" id="14"/>
          <p:cNvSpPr txBox="true"/>
          <p:nvPr/>
        </p:nvSpPr>
        <p:spPr>
          <a:xfrm rot="0">
            <a:off x="3024083" y="5038725"/>
            <a:ext cx="12239834" cy="2569521"/>
          </a:xfrm>
          <a:prstGeom prst="rect">
            <a:avLst/>
          </a:prstGeom>
        </p:spPr>
        <p:txBody>
          <a:bodyPr anchor="t" rtlCol="false" tIns="0" lIns="0" bIns="0" rIns="0">
            <a:spAutoFit/>
          </a:bodyPr>
          <a:lstStyle/>
          <a:p>
            <a:pPr algn="ctr">
              <a:lnSpc>
                <a:spcPts val="4847"/>
              </a:lnSpc>
            </a:pPr>
            <a:r>
              <a:rPr lang="en-US" sz="3462" spc="304">
                <a:solidFill>
                  <a:srgbClr val="2D3030"/>
                </a:solidFill>
                <a:latin typeface="Hatton Light"/>
                <a:ea typeface="Hatton Light"/>
                <a:cs typeface="Hatton Light"/>
                <a:sym typeface="Hatton Light"/>
              </a:rPr>
              <a:t> </a:t>
            </a:r>
            <a:r>
              <a:rPr lang="en-US" sz="3462" spc="304">
                <a:solidFill>
                  <a:srgbClr val="2D3030"/>
                </a:solidFill>
                <a:latin typeface="Hatton Light"/>
                <a:ea typeface="Hatton Light"/>
                <a:cs typeface="Hatton Light"/>
                <a:sym typeface="Hatton Light"/>
              </a:rPr>
              <a:t>«</a:t>
            </a:r>
            <a:r>
              <a:rPr lang="en-US" sz="3462" spc="304">
                <a:solidFill>
                  <a:srgbClr val="2D3030"/>
                </a:solidFill>
                <a:latin typeface="Hatton Light"/>
                <a:ea typeface="Hatton Light"/>
                <a:cs typeface="Hatton Light"/>
                <a:sym typeface="Hatton Light"/>
              </a:rPr>
              <a:t>Por ta</a:t>
            </a:r>
            <a:r>
              <a:rPr lang="en-US" sz="3462" spc="304">
                <a:solidFill>
                  <a:srgbClr val="2D3030"/>
                </a:solidFill>
                <a:latin typeface="Hatton Light"/>
                <a:ea typeface="Hatton Light"/>
                <a:cs typeface="Hatton Light"/>
                <a:sym typeface="Hatton Light"/>
              </a:rPr>
              <a:t>nto, nadie os juzgue en comida o en bebida, o en cuanto a días de fiesta, luna nueva o días de reposo,</a:t>
            </a:r>
            <a:r>
              <a:rPr lang="en-US" sz="3462" spc="304">
                <a:solidFill>
                  <a:srgbClr val="2D3030"/>
                </a:solidFill>
                <a:latin typeface="Hatton Light"/>
                <a:ea typeface="Hatton Light"/>
                <a:cs typeface="Hatton Light"/>
                <a:sym typeface="Hatton Light"/>
              </a:rPr>
              <a:t> </a:t>
            </a:r>
            <a:r>
              <a:rPr lang="en-US" sz="3462" spc="304">
                <a:solidFill>
                  <a:srgbClr val="2D3030"/>
                </a:solidFill>
                <a:latin typeface="Hatton Light"/>
                <a:ea typeface="Hatton Light"/>
                <a:cs typeface="Hatton Light"/>
                <a:sym typeface="Hatton Light"/>
              </a:rPr>
              <a:t>todo lo cual es sombra de lo que ha de venir; pero el cuerpo es de Cristo.»</a:t>
            </a:r>
          </a:p>
        </p:txBody>
      </p:sp>
      <p:sp>
        <p:nvSpPr>
          <p:cNvPr name="TextBox 15" id="15"/>
          <p:cNvSpPr txBox="true"/>
          <p:nvPr/>
        </p:nvSpPr>
        <p:spPr>
          <a:xfrm rot="0">
            <a:off x="4870574" y="8643371"/>
            <a:ext cx="8709552" cy="793055"/>
          </a:xfrm>
          <a:prstGeom prst="rect">
            <a:avLst/>
          </a:prstGeom>
        </p:spPr>
        <p:txBody>
          <a:bodyPr anchor="t" rtlCol="false" tIns="0" lIns="0" bIns="0" rIns="0">
            <a:spAutoFit/>
          </a:bodyPr>
          <a:lstStyle/>
          <a:p>
            <a:pPr algn="ctr">
              <a:lnSpc>
                <a:spcPts val="6163"/>
              </a:lnSpc>
            </a:pPr>
            <a:r>
              <a:rPr lang="en-US" sz="4402" spc="202">
                <a:solidFill>
                  <a:srgbClr val="2D3030"/>
                </a:solidFill>
                <a:latin typeface="Hatton Light"/>
                <a:ea typeface="Hatton Light"/>
                <a:cs typeface="Hatton Light"/>
                <a:sym typeface="Hatton Light"/>
              </a:rPr>
              <a:t>Oración</a:t>
            </a:r>
          </a:p>
        </p:txBody>
      </p:sp>
      <p:sp>
        <p:nvSpPr>
          <p:cNvPr name="TextBox 16" id="16"/>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003530" y="1091157"/>
            <a:ext cx="14982176" cy="8356600"/>
          </a:xfrm>
          <a:prstGeom prst="rect">
            <a:avLst/>
          </a:prstGeom>
        </p:spPr>
        <p:txBody>
          <a:bodyPr anchor="t" rtlCol="false" tIns="0" lIns="0" bIns="0" rIns="0">
            <a:spAutoFit/>
          </a:bodyPr>
          <a:lstStyle/>
          <a:p>
            <a:pPr algn="ctr">
              <a:lnSpc>
                <a:spcPts val="4759"/>
              </a:lnSpc>
            </a:pPr>
            <a:r>
              <a:rPr lang="en-US" sz="2799" spc="341">
                <a:solidFill>
                  <a:srgbClr val="2D3030"/>
                </a:solidFill>
                <a:latin typeface="Now"/>
                <a:ea typeface="Now"/>
                <a:cs typeface="Now"/>
                <a:sym typeface="Now"/>
              </a:rPr>
              <a:t>El Consejo de Pablo a los colosenses respecto a cómo relacionarse con estos maestros judaizantes, es fuerte: «Nadie os juzgue...». La palabra «juzgar» proviene del vocablo griego </a:t>
            </a:r>
            <a:r>
              <a:rPr lang="en-US" b="true" sz="2799" spc="341">
                <a:solidFill>
                  <a:srgbClr val="2D3030"/>
                </a:solidFill>
                <a:latin typeface="Now Bold"/>
                <a:ea typeface="Now Bold"/>
                <a:cs typeface="Now Bold"/>
                <a:sym typeface="Now Bold"/>
              </a:rPr>
              <a:t>kríno</a:t>
            </a:r>
            <a:r>
              <a:rPr lang="en-US" sz="2799" spc="341">
                <a:solidFill>
                  <a:srgbClr val="2D3030"/>
                </a:solidFill>
                <a:latin typeface="Now"/>
                <a:ea typeface="Now"/>
                <a:cs typeface="Now"/>
                <a:sym typeface="Now"/>
              </a:rPr>
              <a:t>, que significa «pronunciar juicio desfavorable sobre». En otras palabras, nadie tiene el derecho de erigirse en juez sobre otros porque no siguen ciertas regulaciones de la ley ceremonial abolida. </a:t>
            </a:r>
          </a:p>
          <a:p>
            <a:pPr algn="ctr">
              <a:lnSpc>
                <a:spcPts val="4759"/>
              </a:lnSpc>
            </a:pPr>
            <a:r>
              <a:rPr lang="en-US" sz="2799" spc="341">
                <a:solidFill>
                  <a:srgbClr val="2D3030"/>
                </a:solidFill>
                <a:latin typeface="Now"/>
                <a:ea typeface="Now"/>
                <a:cs typeface="Now"/>
                <a:sym typeface="Now"/>
              </a:rPr>
              <a:t>En relación con la «comida y bebida» de Colosenses 2: 16, puesto que aparecen en el contexto de la circuncisión y la observancia de días especiales, sin duda estas palabras se refieren a las ofrendas de alimentos y libaciones que presentaban los israelitas de acuerdo con el sistema sacrificial, un ejemplo de lo cual puede verse en Levítico 23: 37. </a:t>
            </a:r>
          </a:p>
          <a:p>
            <a:pPr algn="ctr">
              <a:lnSpc>
                <a:spcPts val="4759"/>
              </a:lnSpc>
            </a:pPr>
            <a:r>
              <a:rPr lang="en-US" sz="2799" spc="341">
                <a:solidFill>
                  <a:srgbClr val="2D3030"/>
                </a:solidFill>
                <a:latin typeface="Now"/>
                <a:ea typeface="Now"/>
                <a:cs typeface="Now"/>
                <a:sym typeface="Now"/>
              </a:rPr>
              <a:t>Gordon Clark apunta: «El contexto se refiere a comida y bebida, fiestas, y luna nueva; todo esto es ceremonial».</a:t>
            </a:r>
          </a:p>
        </p:txBody>
      </p:sp>
      <p:sp>
        <p:nvSpPr>
          <p:cNvPr name="TextBox 3" id="3"/>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917219" y="891540"/>
            <a:ext cx="14746048" cy="8366760"/>
          </a:xfrm>
          <a:prstGeom prst="rect">
            <a:avLst/>
          </a:prstGeom>
        </p:spPr>
        <p:txBody>
          <a:bodyPr anchor="t" rtlCol="false" tIns="0" lIns="0" bIns="0" rIns="0">
            <a:spAutoFit/>
          </a:bodyPr>
          <a:lstStyle/>
          <a:p>
            <a:pPr algn="ctr">
              <a:lnSpc>
                <a:spcPts val="4743"/>
              </a:lnSpc>
            </a:pPr>
            <a:r>
              <a:rPr lang="en-US" sz="2790" spc="340">
                <a:solidFill>
                  <a:srgbClr val="2D3030"/>
                </a:solidFill>
                <a:latin typeface="Now"/>
                <a:ea typeface="Now"/>
                <a:cs typeface="Now"/>
                <a:sym typeface="Now"/>
              </a:rPr>
              <a:t>Aunque es bien sabido que la palabra «sábado» abarca aspectos diferentes, un estudio de la manera como los traductores bíblicos han vertido las palabras griegas para sábado en el Nuevo Testamento proporciona interesante resultados. En la mayoría de las versiones se ha interpretado correcta y consistentemente </a:t>
            </a:r>
            <a:r>
              <a:rPr lang="en-US" b="true" sz="2790" spc="340">
                <a:solidFill>
                  <a:srgbClr val="2D3030"/>
                </a:solidFill>
                <a:latin typeface="Now Bold"/>
                <a:ea typeface="Now Bold"/>
                <a:cs typeface="Now Bold"/>
                <a:sym typeface="Now Bold"/>
              </a:rPr>
              <a:t>Sabaatón</a:t>
            </a:r>
            <a:r>
              <a:rPr lang="en-US" sz="2790" spc="340">
                <a:solidFill>
                  <a:srgbClr val="2D3030"/>
                </a:solidFill>
                <a:latin typeface="Now"/>
                <a:ea typeface="Now"/>
                <a:cs typeface="Now"/>
                <a:sym typeface="Now"/>
              </a:rPr>
              <a:t> o</a:t>
            </a:r>
            <a:r>
              <a:rPr lang="en-US" b="true" sz="2790" spc="340">
                <a:solidFill>
                  <a:srgbClr val="2D3030"/>
                </a:solidFill>
                <a:latin typeface="Now Bold"/>
                <a:ea typeface="Now Bold"/>
                <a:cs typeface="Now Bold"/>
                <a:sym typeface="Now Bold"/>
              </a:rPr>
              <a:t> Sabbata</a:t>
            </a:r>
            <a:r>
              <a:rPr lang="en-US" sz="2790" spc="340">
                <a:solidFill>
                  <a:srgbClr val="2D3030"/>
                </a:solidFill>
                <a:latin typeface="Now"/>
                <a:ea typeface="Now"/>
                <a:cs typeface="Now"/>
                <a:sym typeface="Now"/>
              </a:rPr>
              <a:t> identificándolos con el séptimo día de la «semana», no así en el caso de Colosenses 2: 16. Esto parece confirmar las conclusiones del análisis presentado más arriba de que los sábados de Colosenses 2: 16 se refieren los sábados ceremoniales de la antigua religión israelita y no al séptimo día, sábado, del Decálogo. Reconociendo el contexto inmediato de Colosenses 2: 16, Clark afirma: «Todo esto es ceremonial. Entonces, ¿no son a los sábados, aquí mencionados, sábados ceremoniales, y no el mandamiento de la creación?».</a:t>
            </a:r>
          </a:p>
        </p:txBody>
      </p:sp>
      <p:sp>
        <p:nvSpPr>
          <p:cNvPr name="TextBox 3" id="3"/>
          <p:cNvSpPr txBox="true"/>
          <p:nvPr/>
        </p:nvSpPr>
        <p:spPr>
          <a:xfrm rot="0">
            <a:off x="656624" y="9877933"/>
            <a:ext cx="4094873" cy="247650"/>
          </a:xfrm>
          <a:prstGeom prst="rect">
            <a:avLst/>
          </a:prstGeom>
        </p:spPr>
        <p:txBody>
          <a:bodyPr anchor="t" rtlCol="false" tIns="0" lIns="0" bIns="0" rIns="0">
            <a:spAutoFit/>
          </a:bodyPr>
          <a:lstStyle/>
          <a:p>
            <a:pPr algn="ctr">
              <a:lnSpc>
                <a:spcPts val="2040"/>
              </a:lnSpc>
            </a:pPr>
            <a:r>
              <a:rPr lang="en-US" b="true" sz="1200" spc="146">
                <a:solidFill>
                  <a:srgbClr val="2D3030">
                    <a:alpha val="33725"/>
                  </a:srgbClr>
                </a:solidFill>
                <a:latin typeface="Now Medium"/>
                <a:ea typeface="Now Medium"/>
                <a:cs typeface="Now Medium"/>
                <a:sym typeface="Now Medium"/>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DAHC_tfPMWE</dc:identifier>
  <dcterms:modified xsi:type="dcterms:W3CDTF">2011-08-01T06:04:30Z</dcterms:modified>
  <cp:revision>1</cp:revision>
  <dc:title>Programa DIA PPT 07-03-26</dc:title>
</cp:coreProperties>
</file>