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パール" panose="020B0604020202020204" charset="-128"/>
      <p:regular r:id="rId20"/>
    </p:embeddedFont>
    <p:embeddedFont>
      <p:font typeface="マティス Bold" panose="020B0604020202020204" charset="-128"/>
      <p:regular r:id="rId21"/>
    </p:embeddedFont>
    <p:embeddedFont>
      <p:font typeface="マティス Medium" panose="020B0604020202020204" charset="-128"/>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0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3.jpe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4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9.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1.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TextBox 21"/>
          <p:cNvSpPr txBox="1"/>
          <p:nvPr/>
        </p:nvSpPr>
        <p:spPr>
          <a:xfrm>
            <a:off x="2433671" y="2437638"/>
            <a:ext cx="13293986" cy="3787832"/>
          </a:xfrm>
          <a:prstGeom prst="rect">
            <a:avLst/>
          </a:prstGeom>
        </p:spPr>
        <p:txBody>
          <a:bodyPr lIns="0" tIns="0" rIns="0" bIns="0" rtlCol="0" anchor="t">
            <a:spAutoFit/>
          </a:bodyPr>
          <a:lstStyle/>
          <a:p>
            <a:pPr algn="ctr">
              <a:lnSpc>
                <a:spcPts val="15758"/>
              </a:lnSpc>
            </a:pPr>
            <a:r>
              <a:rPr lang="en-US" sz="9000" b="1" dirty="0">
                <a:solidFill>
                  <a:srgbClr val="877C6F"/>
                </a:solidFill>
                <a:latin typeface="マティス Medium"/>
                <a:ea typeface="マティス Medium"/>
                <a:cs typeface="マティス Medium"/>
                <a:sym typeface="マティス Medium"/>
              </a:rPr>
              <a:t>«TODO LO PUEDO </a:t>
            </a:r>
            <a:r>
              <a:rPr lang="en-US" sz="9000" b="1" dirty="0">
                <a:solidFill>
                  <a:srgbClr val="877C6F"/>
                </a:solidFill>
                <a:latin typeface="マティス Bold"/>
                <a:ea typeface="マティス Bold"/>
                <a:cs typeface="マティス Bold"/>
                <a:sym typeface="マティス Bold"/>
              </a:rPr>
              <a:t>EN CRISTO</a:t>
            </a:r>
            <a:r>
              <a:rPr lang="en-US" sz="9000" b="1" dirty="0">
                <a:solidFill>
                  <a:srgbClr val="877C6F"/>
                </a:solidFill>
                <a:latin typeface="マティス Medium"/>
                <a:ea typeface="マティス Medium"/>
                <a:cs typeface="マティス Medium"/>
                <a:sym typeface="マティス Medium"/>
              </a:rPr>
              <a:t>»</a:t>
            </a:r>
          </a:p>
        </p:txBody>
      </p:sp>
      <p:sp>
        <p:nvSpPr>
          <p:cNvPr id="22" name="Freeform 22"/>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3" name="TextBox 23"/>
          <p:cNvSpPr txBox="1"/>
          <p:nvPr/>
        </p:nvSpPr>
        <p:spPr>
          <a:xfrm>
            <a:off x="4604442" y="7019754"/>
            <a:ext cx="8930599" cy="800100"/>
          </a:xfrm>
          <a:prstGeom prst="rect">
            <a:avLst/>
          </a:prstGeom>
        </p:spPr>
        <p:txBody>
          <a:bodyPr lIns="0" tIns="0" rIns="0" bIns="0" rtlCol="0" anchor="t">
            <a:spAutoFit/>
          </a:bodyPr>
          <a:lstStyle/>
          <a:p>
            <a:pPr algn="ctr">
              <a:lnSpc>
                <a:spcPts val="4200"/>
              </a:lnSpc>
            </a:pPr>
            <a:r>
              <a:rPr lang="en-US" sz="3000" dirty="0" err="1">
                <a:solidFill>
                  <a:srgbClr val="635B36"/>
                </a:solidFill>
                <a:latin typeface="パール"/>
                <a:ea typeface="パール"/>
                <a:cs typeface="パール"/>
                <a:sym typeface="パール"/>
              </a:rPr>
              <a:t>Programa</a:t>
            </a:r>
            <a:r>
              <a:rPr lang="en-US" sz="3000" dirty="0">
                <a:solidFill>
                  <a:srgbClr val="635B36"/>
                </a:solidFill>
                <a:latin typeface="パール"/>
                <a:ea typeface="パール"/>
                <a:cs typeface="パール"/>
                <a:sym typeface="パール"/>
              </a:rPr>
              <a:t> de Escuela </a:t>
            </a:r>
            <a:r>
              <a:rPr lang="en-US" sz="3000" dirty="0" err="1">
                <a:solidFill>
                  <a:srgbClr val="635B36"/>
                </a:solidFill>
                <a:latin typeface="パール"/>
                <a:ea typeface="パール"/>
                <a:cs typeface="パール"/>
                <a:sym typeface="パール"/>
              </a:rPr>
              <a:t>Sabática</a:t>
            </a:r>
            <a:endParaRPr lang="en-US" sz="3000" dirty="0">
              <a:solidFill>
                <a:srgbClr val="635B36"/>
              </a:solidFill>
              <a:latin typeface="パール"/>
              <a:ea typeface="パール"/>
              <a:cs typeface="パール"/>
              <a:sym typeface="パール"/>
            </a:endParaRP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49940" y="8030156"/>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2395300" y="3424661"/>
            <a:ext cx="14039919" cy="5273675"/>
          </a:xfrm>
          <a:prstGeom prst="rect">
            <a:avLst/>
          </a:prstGeom>
        </p:spPr>
        <p:txBody>
          <a:bodyPr lIns="0" tIns="0" rIns="0" bIns="0" rtlCol="0" anchor="t">
            <a:spAutoFit/>
          </a:bodyPr>
          <a:lstStyle/>
          <a:p>
            <a:pPr algn="l">
              <a:lnSpc>
                <a:spcPts val="4900"/>
              </a:lnSpc>
            </a:pPr>
            <a:r>
              <a:rPr lang="en-US" sz="3500" dirty="0" err="1">
                <a:solidFill>
                  <a:srgbClr val="635B36"/>
                </a:solidFill>
                <a:latin typeface="パール"/>
                <a:ea typeface="パール"/>
                <a:cs typeface="パール"/>
                <a:sym typeface="パール"/>
              </a:rPr>
              <a:t>Estando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preso</a:t>
            </a:r>
            <a:r>
              <a:rPr lang="en-US" sz="3500" dirty="0">
                <a:solidFill>
                  <a:srgbClr val="635B36"/>
                </a:solidFill>
                <a:latin typeface="パール"/>
                <a:ea typeface="パール"/>
                <a:cs typeface="パール"/>
                <a:sym typeface="パール"/>
              </a:rPr>
              <a:t>, Pablo no </a:t>
            </a:r>
            <a:r>
              <a:rPr lang="en-US" sz="3500" dirty="0" err="1">
                <a:solidFill>
                  <a:srgbClr val="635B36"/>
                </a:solidFill>
                <a:latin typeface="パール"/>
                <a:ea typeface="パール"/>
                <a:cs typeface="パール"/>
                <a:sym typeface="パール"/>
              </a:rPr>
              <a:t>pedía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libertad</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Pedía</a:t>
            </a:r>
            <a:r>
              <a:rPr lang="en-US" sz="3500" dirty="0">
                <a:solidFill>
                  <a:srgbClr val="635B36"/>
                </a:solidFill>
                <a:latin typeface="パール"/>
                <a:ea typeface="パール"/>
                <a:cs typeface="パール"/>
                <a:sym typeface="パール"/>
              </a:rPr>
              <a:t> valor para </a:t>
            </a:r>
            <a:r>
              <a:rPr lang="en-US" sz="3500" dirty="0" err="1">
                <a:solidFill>
                  <a:srgbClr val="635B36"/>
                </a:solidFill>
                <a:latin typeface="パール"/>
                <a:ea typeface="パール"/>
                <a:cs typeface="パール"/>
                <a:sym typeface="パール"/>
              </a:rPr>
              <a:t>seguir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hablando</a:t>
            </a:r>
            <a:r>
              <a:rPr lang="en-US" sz="3500" dirty="0">
                <a:solidFill>
                  <a:srgbClr val="635B36"/>
                </a:solidFill>
                <a:latin typeface="パール"/>
                <a:ea typeface="パール"/>
                <a:cs typeface="パール"/>
                <a:sym typeface="パール"/>
              </a:rPr>
              <a:t> de Cristo con </a:t>
            </a:r>
            <a:r>
              <a:rPr lang="en-US" sz="3500" dirty="0" err="1">
                <a:solidFill>
                  <a:srgbClr val="635B36"/>
                </a:solidFill>
                <a:latin typeface="パール"/>
                <a:ea typeface="パール"/>
                <a:cs typeface="パール"/>
                <a:sym typeface="パール"/>
              </a:rPr>
              <a:t>denuedo</a:t>
            </a:r>
            <a:r>
              <a:rPr lang="en-US" sz="3500" dirty="0">
                <a:solidFill>
                  <a:srgbClr val="635B36"/>
                </a:solidFill>
                <a:latin typeface="パール"/>
                <a:ea typeface="パール"/>
                <a:cs typeface="パール"/>
                <a:sym typeface="パール"/>
              </a:rPr>
              <a:t>. Su </a:t>
            </a:r>
            <a:r>
              <a:rPr lang="en-US" sz="3500" dirty="0" err="1">
                <a:solidFill>
                  <a:srgbClr val="635B36"/>
                </a:solidFill>
                <a:latin typeface="パール"/>
                <a:ea typeface="パール"/>
                <a:cs typeface="パール"/>
                <a:sym typeface="パール"/>
              </a:rPr>
              <a:t>libertad</a:t>
            </a:r>
            <a:r>
              <a:rPr lang="en-US" sz="3500" dirty="0">
                <a:solidFill>
                  <a:srgbClr val="635B36"/>
                </a:solidFill>
                <a:latin typeface="パール"/>
                <a:ea typeface="パール"/>
                <a:cs typeface="パール"/>
                <a:sym typeface="パール"/>
              </a:rPr>
              <a:t> interior era </a:t>
            </a:r>
            <a:r>
              <a:rPr lang="en-US" sz="3500" dirty="0" err="1">
                <a:solidFill>
                  <a:srgbClr val="635B36"/>
                </a:solidFill>
                <a:latin typeface="パール"/>
                <a:ea typeface="パール"/>
                <a:cs typeface="パール"/>
                <a:sym typeface="パール"/>
              </a:rPr>
              <a:t>más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poderosa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que</a:t>
            </a:r>
            <a:r>
              <a:rPr lang="en-US" sz="3500" dirty="0">
                <a:solidFill>
                  <a:srgbClr val="635B36"/>
                </a:solidFill>
                <a:latin typeface="パール"/>
                <a:ea typeface="パール"/>
                <a:cs typeface="パール"/>
                <a:sym typeface="パール"/>
              </a:rPr>
              <a:t> sus </a:t>
            </a:r>
            <a:r>
              <a:rPr lang="en-US" sz="3500" dirty="0" err="1">
                <a:solidFill>
                  <a:srgbClr val="635B36"/>
                </a:solidFill>
                <a:latin typeface="パール"/>
                <a:ea typeface="パール"/>
                <a:cs typeface="パール"/>
                <a:sym typeface="パール"/>
              </a:rPr>
              <a:t>cadenas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externas</a:t>
            </a:r>
            <a:r>
              <a:rPr lang="en-US" sz="3500" dirty="0">
                <a:solidFill>
                  <a:srgbClr val="635B36"/>
                </a:solidFill>
                <a:latin typeface="パール"/>
                <a:ea typeface="パール"/>
                <a:cs typeface="パール"/>
                <a:sym typeface="パール"/>
              </a:rPr>
              <a:t>. En </a:t>
            </a:r>
            <a:r>
              <a:rPr lang="en-US" sz="3500" dirty="0" err="1">
                <a:solidFill>
                  <a:srgbClr val="635B36"/>
                </a:solidFill>
                <a:latin typeface="パール"/>
                <a:ea typeface="パール"/>
                <a:cs typeface="パール"/>
                <a:sym typeface="パール"/>
              </a:rPr>
              <a:t>cualquier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lugar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aun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encadenado</a:t>
            </a:r>
            <a:r>
              <a:rPr lang="en-US" sz="3500" dirty="0">
                <a:solidFill>
                  <a:srgbClr val="635B36"/>
                </a:solidFill>
                <a:latin typeface="パール"/>
                <a:ea typeface="パール"/>
                <a:cs typeface="パール"/>
                <a:sym typeface="パール"/>
              </a:rPr>
              <a:t>, Pablo </a:t>
            </a:r>
            <a:r>
              <a:rPr lang="en-US" sz="3500" dirty="0" err="1">
                <a:solidFill>
                  <a:srgbClr val="635B36"/>
                </a:solidFill>
                <a:latin typeface="パール"/>
                <a:ea typeface="パール"/>
                <a:cs typeface="パール"/>
                <a:sym typeface="パール"/>
              </a:rPr>
              <a:t>seguía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testificando</a:t>
            </a:r>
            <a:r>
              <a:rPr lang="en-US" sz="3500" dirty="0">
                <a:solidFill>
                  <a:srgbClr val="635B36"/>
                </a:solidFill>
                <a:latin typeface="パール"/>
                <a:ea typeface="パール"/>
                <a:cs typeface="パール"/>
                <a:sym typeface="パール"/>
              </a:rPr>
              <a:t>. En Cristo </a:t>
            </a:r>
            <a:r>
              <a:rPr lang="en-US" sz="3500" dirty="0" err="1">
                <a:solidFill>
                  <a:srgbClr val="635B36"/>
                </a:solidFill>
                <a:latin typeface="パール"/>
                <a:ea typeface="パール"/>
                <a:cs typeface="パール"/>
                <a:sym typeface="パール"/>
              </a:rPr>
              <a:t>puedes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hablar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aunque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sientas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miedo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Puedes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compartir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tu</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fe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incluso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cuando</a:t>
            </a:r>
            <a:r>
              <a:rPr lang="en-US" sz="3500" dirty="0">
                <a:solidFill>
                  <a:srgbClr val="635B36"/>
                </a:solidFill>
                <a:latin typeface="パール"/>
                <a:ea typeface="パール"/>
                <a:cs typeface="パール"/>
                <a:sym typeface="パール"/>
              </a:rPr>
              <a:t> no </a:t>
            </a:r>
            <a:r>
              <a:rPr lang="en-US" sz="3500" dirty="0" err="1">
                <a:solidFill>
                  <a:srgbClr val="635B36"/>
                </a:solidFill>
                <a:latin typeface="パール"/>
                <a:ea typeface="パール"/>
                <a:cs typeface="パール"/>
                <a:sym typeface="パール"/>
              </a:rPr>
              <a:t>tienes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todas</a:t>
            </a:r>
            <a:r>
              <a:rPr lang="en-US" sz="3500" dirty="0">
                <a:solidFill>
                  <a:srgbClr val="635B36"/>
                </a:solidFill>
                <a:latin typeface="パール"/>
                <a:ea typeface="パール"/>
                <a:cs typeface="パール"/>
                <a:sym typeface="パール"/>
              </a:rPr>
              <a:t> las </a:t>
            </a:r>
            <a:r>
              <a:rPr lang="en-US" sz="3500" dirty="0" err="1">
                <a:solidFill>
                  <a:srgbClr val="635B36"/>
                </a:solidFill>
                <a:latin typeface="パール"/>
                <a:ea typeface="パール"/>
                <a:cs typeface="パール"/>
                <a:sym typeface="パール"/>
              </a:rPr>
              <a:t>respuestas</a:t>
            </a:r>
            <a:r>
              <a:rPr lang="en-US" sz="3500" dirty="0">
                <a:solidFill>
                  <a:srgbClr val="635B36"/>
                </a:solidFill>
                <a:latin typeface="パール"/>
                <a:ea typeface="パール"/>
                <a:cs typeface="パール"/>
                <a:sym typeface="パール"/>
              </a:rPr>
              <a:t>. El </a:t>
            </a:r>
            <a:r>
              <a:rPr lang="en-US" sz="3500" dirty="0" err="1">
                <a:solidFill>
                  <a:srgbClr val="635B36"/>
                </a:solidFill>
                <a:latin typeface="パール"/>
                <a:ea typeface="パール"/>
                <a:cs typeface="パール"/>
                <a:sym typeface="パール"/>
              </a:rPr>
              <a:t>evangelio</a:t>
            </a:r>
            <a:r>
              <a:rPr lang="en-US" sz="3500" dirty="0">
                <a:solidFill>
                  <a:srgbClr val="635B36"/>
                </a:solidFill>
                <a:latin typeface="パール"/>
                <a:ea typeface="パール"/>
                <a:cs typeface="パール"/>
                <a:sym typeface="パール"/>
              </a:rPr>
              <a:t> no </a:t>
            </a:r>
            <a:r>
              <a:rPr lang="en-US" sz="3500" dirty="0" err="1">
                <a:solidFill>
                  <a:srgbClr val="635B36"/>
                </a:solidFill>
                <a:latin typeface="パール"/>
                <a:ea typeface="パール"/>
                <a:cs typeface="パール"/>
                <a:sym typeface="パール"/>
              </a:rPr>
              <a:t>necesita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oradores</a:t>
            </a:r>
            <a:r>
              <a:rPr lang="en-US" sz="3500" dirty="0">
                <a:solidFill>
                  <a:srgbClr val="635B36"/>
                </a:solidFill>
                <a:latin typeface="パール"/>
                <a:ea typeface="パール"/>
                <a:cs typeface="パール"/>
                <a:sym typeface="パール"/>
              </a:rPr>
              <a:t> perfectos, </a:t>
            </a:r>
            <a:r>
              <a:rPr lang="en-US" sz="3500" dirty="0" err="1">
                <a:solidFill>
                  <a:srgbClr val="635B36"/>
                </a:solidFill>
                <a:latin typeface="パール"/>
                <a:ea typeface="パール"/>
                <a:cs typeface="パール"/>
                <a:sym typeface="パール"/>
              </a:rPr>
              <a:t>sino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corazones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dispuestos</a:t>
            </a:r>
            <a:r>
              <a:rPr lang="en-US" sz="3500" dirty="0">
                <a:solidFill>
                  <a:srgbClr val="635B36"/>
                </a:solidFill>
                <a:latin typeface="パール"/>
                <a:ea typeface="パール"/>
                <a:cs typeface="パール"/>
                <a:sym typeface="パール"/>
              </a:rPr>
              <a:t>. </a:t>
            </a:r>
          </a:p>
          <a:p>
            <a:pPr algn="l">
              <a:lnSpc>
                <a:spcPts val="4900"/>
              </a:lnSpc>
            </a:pPr>
            <a:endParaRPr lang="en-US" sz="3500" dirty="0">
              <a:solidFill>
                <a:srgbClr val="635B36"/>
              </a:solidFill>
              <a:latin typeface="パール"/>
              <a:ea typeface="パール"/>
              <a:cs typeface="パール"/>
              <a:sym typeface="パール"/>
            </a:endParaRPr>
          </a:p>
          <a:p>
            <a:pPr algn="l">
              <a:lnSpc>
                <a:spcPts val="4900"/>
              </a:lnSpc>
            </a:pPr>
            <a:r>
              <a:rPr lang="en-US" sz="3500" dirty="0">
                <a:solidFill>
                  <a:srgbClr val="635B36"/>
                </a:solidFill>
                <a:latin typeface="パール"/>
                <a:ea typeface="パール"/>
                <a:cs typeface="パール"/>
                <a:sym typeface="パール"/>
              </a:rPr>
              <a:t>En </a:t>
            </a:r>
            <a:r>
              <a:rPr lang="en-US" sz="3500" dirty="0" err="1">
                <a:solidFill>
                  <a:srgbClr val="635B36"/>
                </a:solidFill>
                <a:latin typeface="パール"/>
                <a:ea typeface="パール"/>
                <a:cs typeface="パール"/>
                <a:sym typeface="パール"/>
              </a:rPr>
              <a:t>este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momento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escucharemos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relato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misionero</a:t>
            </a:r>
            <a:r>
              <a:rPr lang="en-US" sz="3500" dirty="0">
                <a:solidFill>
                  <a:srgbClr val="635B36"/>
                </a:solidFill>
                <a:latin typeface="パール"/>
                <a:ea typeface="パール"/>
                <a:cs typeface="パール"/>
                <a:sym typeface="パール"/>
              </a:rPr>
              <a:t>. </a:t>
            </a:r>
          </a:p>
        </p:txBody>
      </p:sp>
      <p:sp>
        <p:nvSpPr>
          <p:cNvPr id="23" name="TextBox 23"/>
          <p:cNvSpPr txBox="1"/>
          <p:nvPr/>
        </p:nvSpPr>
        <p:spPr>
          <a:xfrm>
            <a:off x="2865238" y="1395355"/>
            <a:ext cx="12208382" cy="2113280"/>
          </a:xfrm>
          <a:prstGeom prst="rect">
            <a:avLst/>
          </a:prstGeom>
        </p:spPr>
        <p:txBody>
          <a:bodyPr lIns="0" tIns="0" rIns="0" bIns="0" rtlCol="0" anchor="t">
            <a:spAutoFit/>
          </a:bodyPr>
          <a:lstStyle/>
          <a:p>
            <a:pPr algn="ctr">
              <a:lnSpc>
                <a:spcPts val="6160"/>
              </a:lnSpc>
            </a:pPr>
            <a:r>
              <a:rPr lang="en-US" sz="5500" b="1" dirty="0">
                <a:solidFill>
                  <a:srgbClr val="877C6F"/>
                </a:solidFill>
                <a:latin typeface="マティス Medium"/>
                <a:ea typeface="マティス Medium"/>
                <a:cs typeface="マティス Medium"/>
                <a:sym typeface="マティス Medium"/>
              </a:rPr>
              <a:t>«TODO LO PUEDO HABLAR EN CRISTO»</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rot="-1433906">
            <a:off x="2046341" y="4406282"/>
            <a:ext cx="2364375" cy="3040997"/>
          </a:xfrm>
          <a:custGeom>
            <a:avLst/>
            <a:gdLst/>
            <a:ahLst/>
            <a:cxnLst/>
            <a:rect l="l" t="t" r="r" b="b"/>
            <a:pathLst>
              <a:path w="2364375" h="3040997">
                <a:moveTo>
                  <a:pt x="0" y="0"/>
                </a:moveTo>
                <a:lnTo>
                  <a:pt x="2364375" y="0"/>
                </a:lnTo>
                <a:lnTo>
                  <a:pt x="2364375" y="3040997"/>
                </a:lnTo>
                <a:lnTo>
                  <a:pt x="0" y="3040997"/>
                </a:lnTo>
                <a:lnTo>
                  <a:pt x="0" y="0"/>
                </a:lnTo>
                <a:close/>
              </a:path>
            </a:pathLst>
          </a:custGeom>
          <a:blipFill>
            <a:blip r:embed="rId28"/>
            <a:stretch>
              <a:fillRect/>
            </a:stretch>
          </a:blipFill>
        </p:spPr>
        <p:txBody>
          <a:bodyPr/>
          <a:lstStyle/>
          <a:p>
            <a:endParaRPr lang="es-CO"/>
          </a:p>
        </p:txBody>
      </p:sp>
      <p:sp>
        <p:nvSpPr>
          <p:cNvPr id="23" name="Freeform 23"/>
          <p:cNvSpPr/>
          <p:nvPr/>
        </p:nvSpPr>
        <p:spPr>
          <a:xfrm>
            <a:off x="5968817" y="6007928"/>
            <a:ext cx="6350365" cy="3419427"/>
          </a:xfrm>
          <a:custGeom>
            <a:avLst/>
            <a:gdLst/>
            <a:ahLst/>
            <a:cxnLst/>
            <a:rect l="l" t="t" r="r" b="b"/>
            <a:pathLst>
              <a:path w="6350365" h="3419427">
                <a:moveTo>
                  <a:pt x="0" y="0"/>
                </a:moveTo>
                <a:lnTo>
                  <a:pt x="6350366" y="0"/>
                </a:lnTo>
                <a:lnTo>
                  <a:pt x="6350366" y="3419427"/>
                </a:lnTo>
                <a:lnTo>
                  <a:pt x="0" y="3419427"/>
                </a:lnTo>
                <a:lnTo>
                  <a:pt x="0" y="0"/>
                </a:lnTo>
                <a:close/>
              </a:path>
            </a:pathLst>
          </a:custGeom>
          <a:blipFill>
            <a:blip r:embed="rId29"/>
            <a:stretch>
              <a:fillRect/>
            </a:stretch>
          </a:blipFill>
        </p:spPr>
        <p:txBody>
          <a:bodyPr/>
          <a:lstStyle/>
          <a:p>
            <a:endParaRPr lang="es-CO"/>
          </a:p>
        </p:txBody>
      </p:sp>
      <p:sp>
        <p:nvSpPr>
          <p:cNvPr id="24" name="TextBox 24"/>
          <p:cNvSpPr txBox="1"/>
          <p:nvPr/>
        </p:nvSpPr>
        <p:spPr>
          <a:xfrm>
            <a:off x="3597960" y="1496083"/>
            <a:ext cx="11092081" cy="3043555"/>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INFORME MISIONERO</a:t>
            </a:r>
          </a:p>
        </p:txBody>
      </p:sp>
      <p:sp>
        <p:nvSpPr>
          <p:cNvPr id="25" name="TextBox 25"/>
          <p:cNvSpPr txBox="1"/>
          <p:nvPr/>
        </p:nvSpPr>
        <p:spPr>
          <a:xfrm>
            <a:off x="4925341" y="4434863"/>
            <a:ext cx="10486059" cy="1148081"/>
          </a:xfrm>
          <a:prstGeom prst="rect">
            <a:avLst/>
          </a:prstGeom>
        </p:spPr>
        <p:txBody>
          <a:bodyPr lIns="0" tIns="0" rIns="0" bIns="0" rtlCol="0" anchor="t">
            <a:spAutoFit/>
          </a:bodyPr>
          <a:lstStyle/>
          <a:p>
            <a:pPr algn="l">
              <a:lnSpc>
                <a:spcPts val="6019"/>
              </a:lnSpc>
            </a:pPr>
            <a:r>
              <a:rPr lang="en-US" sz="4299">
                <a:solidFill>
                  <a:srgbClr val="635B36"/>
                </a:solidFill>
                <a:latin typeface="パール"/>
                <a:ea typeface="パール"/>
                <a:cs typeface="パール"/>
                <a:sym typeface="パール"/>
              </a:rPr>
              <a:t>«Dios nunca se rindió conmigo»</a:t>
            </a:r>
          </a:p>
        </p:txBody>
      </p:sp>
      <p:sp>
        <p:nvSpPr>
          <p:cNvPr id="26" name="TextBox 26"/>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2395300" y="3589756"/>
            <a:ext cx="14039919" cy="4654550"/>
          </a:xfrm>
          <a:prstGeom prst="rect">
            <a:avLst/>
          </a:prstGeom>
        </p:spPr>
        <p:txBody>
          <a:bodyPr lIns="0" tIns="0" rIns="0" bIns="0" rtlCol="0" anchor="t">
            <a:spAutoFit/>
          </a:bodyPr>
          <a:lstStyle/>
          <a:p>
            <a:pPr algn="l">
              <a:lnSpc>
                <a:spcPts val="4900"/>
              </a:lnSpc>
            </a:pPr>
            <a:r>
              <a:rPr lang="en-US" sz="3500" dirty="0">
                <a:solidFill>
                  <a:srgbClr val="635B36"/>
                </a:solidFill>
                <a:latin typeface="パール"/>
                <a:ea typeface="パール"/>
                <a:cs typeface="パール"/>
                <a:sym typeface="パール"/>
              </a:rPr>
              <a:t>En Gálatas 2: 20, Pablo </a:t>
            </a:r>
            <a:r>
              <a:rPr lang="en-US" sz="3500" dirty="0" err="1">
                <a:solidFill>
                  <a:srgbClr val="635B36"/>
                </a:solidFill>
                <a:latin typeface="パール"/>
                <a:ea typeface="パール"/>
                <a:cs typeface="パール"/>
                <a:sym typeface="パール"/>
              </a:rPr>
              <a:t>afirmó</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que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ya</a:t>
            </a:r>
            <a:r>
              <a:rPr lang="en-US" sz="3500" dirty="0">
                <a:solidFill>
                  <a:srgbClr val="635B36"/>
                </a:solidFill>
                <a:latin typeface="パール"/>
                <a:ea typeface="パール"/>
                <a:cs typeface="パール"/>
                <a:sym typeface="パール"/>
              </a:rPr>
              <a:t> no </a:t>
            </a:r>
            <a:r>
              <a:rPr lang="en-US" sz="3500" dirty="0" err="1">
                <a:solidFill>
                  <a:srgbClr val="635B36"/>
                </a:solidFill>
                <a:latin typeface="パール"/>
                <a:ea typeface="パール"/>
                <a:cs typeface="パール"/>
                <a:sym typeface="パール"/>
              </a:rPr>
              <a:t>vivía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él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sino</a:t>
            </a:r>
            <a:r>
              <a:rPr lang="en-US" sz="3500" dirty="0">
                <a:solidFill>
                  <a:srgbClr val="635B36"/>
                </a:solidFill>
                <a:latin typeface="パール"/>
                <a:ea typeface="パール"/>
                <a:cs typeface="パール"/>
                <a:sym typeface="パール"/>
              </a:rPr>
              <a:t> Cristo </a:t>
            </a:r>
            <a:r>
              <a:rPr lang="en-US" sz="3500" dirty="0" err="1">
                <a:solidFill>
                  <a:srgbClr val="635B36"/>
                </a:solidFill>
                <a:latin typeface="パール"/>
                <a:ea typeface="パール"/>
                <a:cs typeface="パール"/>
                <a:sym typeface="パール"/>
              </a:rPr>
              <a:t>en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él</a:t>
            </a:r>
            <a:r>
              <a:rPr lang="en-US" sz="3500" dirty="0">
                <a:solidFill>
                  <a:srgbClr val="635B36"/>
                </a:solidFill>
                <a:latin typeface="パール"/>
                <a:ea typeface="パール"/>
                <a:cs typeface="パール"/>
                <a:sym typeface="パール"/>
              </a:rPr>
              <a:t>. No se </a:t>
            </a:r>
            <a:r>
              <a:rPr lang="en-US" sz="3500" dirty="0" err="1">
                <a:solidFill>
                  <a:srgbClr val="635B36"/>
                </a:solidFill>
                <a:latin typeface="パール"/>
                <a:ea typeface="パール"/>
                <a:cs typeface="パール"/>
                <a:sym typeface="パール"/>
              </a:rPr>
              <a:t>trataba</a:t>
            </a:r>
            <a:r>
              <a:rPr lang="en-US" sz="3500" dirty="0">
                <a:solidFill>
                  <a:srgbClr val="635B36"/>
                </a:solidFill>
                <a:latin typeface="パール"/>
                <a:ea typeface="パール"/>
                <a:cs typeface="パール"/>
                <a:sym typeface="パール"/>
              </a:rPr>
              <a:t> de </a:t>
            </a:r>
            <a:r>
              <a:rPr lang="en-US" sz="3500" dirty="0" err="1">
                <a:solidFill>
                  <a:srgbClr val="635B36"/>
                </a:solidFill>
                <a:latin typeface="パール"/>
                <a:ea typeface="パール"/>
                <a:cs typeface="パール"/>
                <a:sym typeface="パール"/>
              </a:rPr>
              <a:t>seguir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reglas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sino</a:t>
            </a:r>
            <a:r>
              <a:rPr lang="en-US" sz="3500" dirty="0">
                <a:solidFill>
                  <a:srgbClr val="635B36"/>
                </a:solidFill>
                <a:latin typeface="パール"/>
                <a:ea typeface="パール"/>
                <a:cs typeface="パール"/>
                <a:sym typeface="パール"/>
              </a:rPr>
              <a:t> de </a:t>
            </a:r>
            <a:r>
              <a:rPr lang="en-US" sz="3500" dirty="0" err="1">
                <a:solidFill>
                  <a:srgbClr val="635B36"/>
                </a:solidFill>
                <a:latin typeface="パール"/>
                <a:ea typeface="パール"/>
                <a:cs typeface="パール"/>
                <a:sym typeface="パール"/>
              </a:rPr>
              <a:t>vivir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una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vida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rendida</a:t>
            </a:r>
            <a:r>
              <a:rPr lang="en-US" sz="3500" dirty="0">
                <a:solidFill>
                  <a:srgbClr val="635B36"/>
                </a:solidFill>
                <a:latin typeface="パール"/>
                <a:ea typeface="パール"/>
                <a:cs typeface="パール"/>
                <a:sym typeface="パール"/>
              </a:rPr>
              <a:t>. Por </a:t>
            </a:r>
            <a:r>
              <a:rPr lang="en-US" sz="3500" dirty="0" err="1">
                <a:solidFill>
                  <a:srgbClr val="635B36"/>
                </a:solidFill>
                <a:latin typeface="パール"/>
                <a:ea typeface="パール"/>
                <a:cs typeface="パール"/>
                <a:sym typeface="パール"/>
              </a:rPr>
              <a:t>eso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pudo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vivir</a:t>
            </a:r>
            <a:r>
              <a:rPr lang="en-US" sz="3500" dirty="0">
                <a:solidFill>
                  <a:srgbClr val="635B36"/>
                </a:solidFill>
                <a:latin typeface="パール"/>
                <a:ea typeface="パール"/>
                <a:cs typeface="パール"/>
                <a:sym typeface="パール"/>
              </a:rPr>
              <a:t> con </a:t>
            </a:r>
            <a:r>
              <a:rPr lang="en-US" sz="3500" dirty="0" err="1">
                <a:solidFill>
                  <a:srgbClr val="635B36"/>
                </a:solidFill>
                <a:latin typeface="パール"/>
                <a:ea typeface="パール"/>
                <a:cs typeface="パール"/>
                <a:sym typeface="パール"/>
              </a:rPr>
              <a:t>integridad</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humildad</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constancia</a:t>
            </a:r>
            <a:r>
              <a:rPr lang="en-US" sz="3500" dirty="0">
                <a:solidFill>
                  <a:srgbClr val="635B36"/>
                </a:solidFill>
                <a:latin typeface="パール"/>
                <a:ea typeface="パール"/>
                <a:cs typeface="パール"/>
                <a:sym typeface="パール"/>
              </a:rPr>
              <a:t> y </a:t>
            </a:r>
            <a:r>
              <a:rPr lang="en-US" sz="3500" dirty="0" err="1">
                <a:solidFill>
                  <a:srgbClr val="635B36"/>
                </a:solidFill>
                <a:latin typeface="パール"/>
                <a:ea typeface="パール"/>
                <a:cs typeface="パール"/>
                <a:sym typeface="パール"/>
              </a:rPr>
              <a:t>fidelidad</a:t>
            </a:r>
            <a:r>
              <a:rPr lang="en-US" sz="3500" dirty="0">
                <a:solidFill>
                  <a:srgbClr val="635B36"/>
                </a:solidFill>
                <a:latin typeface="パール"/>
                <a:ea typeface="パール"/>
                <a:cs typeface="パール"/>
                <a:sym typeface="パール"/>
              </a:rPr>
              <a:t>, hasta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final. En Cristo </a:t>
            </a:r>
            <a:r>
              <a:rPr lang="en-US" sz="3500" dirty="0" err="1">
                <a:solidFill>
                  <a:srgbClr val="635B36"/>
                </a:solidFill>
                <a:latin typeface="パール"/>
                <a:ea typeface="パール"/>
                <a:cs typeface="パール"/>
                <a:sym typeface="パール"/>
              </a:rPr>
              <a:t>puedes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vivir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obediencia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incluso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cuando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mundo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empuja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dirección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contraria</a:t>
            </a:r>
            <a:r>
              <a:rPr lang="en-US" sz="3500" dirty="0">
                <a:solidFill>
                  <a:srgbClr val="635B36"/>
                </a:solidFill>
                <a:latin typeface="パール"/>
                <a:ea typeface="パール"/>
                <a:cs typeface="パール"/>
                <a:sym typeface="パール"/>
              </a:rPr>
              <a:t>. La </a:t>
            </a:r>
            <a:r>
              <a:rPr lang="en-US" sz="3500" dirty="0" err="1">
                <a:solidFill>
                  <a:srgbClr val="635B36"/>
                </a:solidFill>
                <a:latin typeface="パール"/>
                <a:ea typeface="パール"/>
                <a:cs typeface="パール"/>
                <a:sym typeface="パール"/>
              </a:rPr>
              <a:t>obediencia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deja</a:t>
            </a:r>
            <a:r>
              <a:rPr lang="en-US" sz="3500" dirty="0">
                <a:solidFill>
                  <a:srgbClr val="635B36"/>
                </a:solidFill>
                <a:latin typeface="パール"/>
                <a:ea typeface="パール"/>
                <a:cs typeface="パール"/>
                <a:sym typeface="パール"/>
              </a:rPr>
              <a:t> de ser un peso </a:t>
            </a:r>
            <a:r>
              <a:rPr lang="en-US" sz="3500" dirty="0" err="1">
                <a:solidFill>
                  <a:srgbClr val="635B36"/>
                </a:solidFill>
                <a:latin typeface="パール"/>
                <a:ea typeface="パール"/>
                <a:cs typeface="パール"/>
                <a:sym typeface="パール"/>
              </a:rPr>
              <a:t>cuando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nace</a:t>
            </a:r>
            <a:r>
              <a:rPr lang="en-US" sz="3500" dirty="0">
                <a:solidFill>
                  <a:srgbClr val="635B36"/>
                </a:solidFill>
                <a:latin typeface="パール"/>
                <a:ea typeface="パール"/>
                <a:cs typeface="パール"/>
                <a:sym typeface="パール"/>
              </a:rPr>
              <a:t> del amor. Cristo pone </a:t>
            </a:r>
            <a:r>
              <a:rPr lang="en-US" sz="3500" dirty="0" err="1">
                <a:solidFill>
                  <a:srgbClr val="635B36"/>
                </a:solidFill>
                <a:latin typeface="パール"/>
                <a:ea typeface="パール"/>
                <a:cs typeface="パール"/>
                <a:sym typeface="パール"/>
              </a:rPr>
              <a:t>en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ti</a:t>
            </a:r>
            <a:r>
              <a:rPr lang="en-US" sz="3500" dirty="0">
                <a:solidFill>
                  <a:srgbClr val="635B36"/>
                </a:solidFill>
                <a:latin typeface="パール"/>
                <a:ea typeface="パール"/>
                <a:cs typeface="パール"/>
                <a:sym typeface="パール"/>
              </a:rPr>
              <a:t> tanto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querer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como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hacer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su</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buena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voluntad</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Filipenses</a:t>
            </a:r>
            <a:r>
              <a:rPr lang="en-US" sz="3500" dirty="0">
                <a:solidFill>
                  <a:srgbClr val="635B36"/>
                </a:solidFill>
                <a:latin typeface="パール"/>
                <a:ea typeface="パール"/>
                <a:cs typeface="パール"/>
                <a:sym typeface="パール"/>
              </a:rPr>
              <a:t> 2: 13).</a:t>
            </a:r>
          </a:p>
        </p:txBody>
      </p:sp>
      <p:sp>
        <p:nvSpPr>
          <p:cNvPr id="23" name="TextBox 23"/>
          <p:cNvSpPr txBox="1"/>
          <p:nvPr/>
        </p:nvSpPr>
        <p:spPr>
          <a:xfrm>
            <a:off x="2824495" y="1563680"/>
            <a:ext cx="12208382" cy="1322705"/>
          </a:xfrm>
          <a:prstGeom prst="rect">
            <a:avLst/>
          </a:prstGeom>
        </p:spPr>
        <p:txBody>
          <a:bodyPr lIns="0" tIns="0" rIns="0" bIns="0" rtlCol="0" anchor="t">
            <a:spAutoFit/>
          </a:bodyPr>
          <a:lstStyle/>
          <a:p>
            <a:pPr algn="ctr">
              <a:lnSpc>
                <a:spcPts val="6160"/>
              </a:lnSpc>
            </a:pPr>
            <a:r>
              <a:rPr lang="en-US" sz="5500" b="1">
                <a:solidFill>
                  <a:srgbClr val="877C6F"/>
                </a:solidFill>
                <a:latin typeface="マティス Medium"/>
                <a:ea typeface="マティス Medium"/>
                <a:cs typeface="マティス Medium"/>
                <a:sym typeface="マティス Medium"/>
              </a:rPr>
              <a:t>«PUEDO OBEDECER EN CRISTO»</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3597960" y="1496083"/>
            <a:ext cx="11092081" cy="191008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NUEVO HORIZONTE</a:t>
            </a:r>
          </a:p>
        </p:txBody>
      </p:sp>
      <p:sp>
        <p:nvSpPr>
          <p:cNvPr id="23" name="Freeform 23"/>
          <p:cNvSpPr/>
          <p:nvPr/>
        </p:nvSpPr>
        <p:spPr>
          <a:xfrm>
            <a:off x="3331813" y="3859297"/>
            <a:ext cx="4422866" cy="4414824"/>
          </a:xfrm>
          <a:custGeom>
            <a:avLst/>
            <a:gdLst/>
            <a:ahLst/>
            <a:cxnLst/>
            <a:rect l="l" t="t" r="r" b="b"/>
            <a:pathLst>
              <a:path w="4422866" h="4414824">
                <a:moveTo>
                  <a:pt x="0" y="0"/>
                </a:moveTo>
                <a:lnTo>
                  <a:pt x="4422866" y="0"/>
                </a:lnTo>
                <a:lnTo>
                  <a:pt x="4422866" y="4414824"/>
                </a:lnTo>
                <a:lnTo>
                  <a:pt x="0" y="441482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grpSp>
        <p:nvGrpSpPr>
          <p:cNvPr id="24" name="Group 24"/>
          <p:cNvGrpSpPr/>
          <p:nvPr/>
        </p:nvGrpSpPr>
        <p:grpSpPr>
          <a:xfrm>
            <a:off x="3730670" y="4560489"/>
            <a:ext cx="3324269" cy="3324269"/>
            <a:chOff x="0" y="0"/>
            <a:chExt cx="13716000" cy="13716000"/>
          </a:xfrm>
        </p:grpSpPr>
        <p:sp>
          <p:nvSpPr>
            <p:cNvPr id="25" name="Freeform 25"/>
            <p:cNvSpPr/>
            <p:nvPr/>
          </p:nvSpPr>
          <p:spPr>
            <a:xfrm>
              <a:off x="0" y="0"/>
              <a:ext cx="13716000" cy="13716000"/>
            </a:xfrm>
            <a:custGeom>
              <a:avLst/>
              <a:gdLst/>
              <a:ahLst/>
              <a:cxnLst/>
              <a:rect l="l" t="t" r="r" b="b"/>
              <a:pathLst>
                <a:path w="13716000" h="13716000">
                  <a:moveTo>
                    <a:pt x="6857994" y="0"/>
                  </a:moveTo>
                  <a:lnTo>
                    <a:pt x="6858008" y="0"/>
                  </a:lnTo>
                  <a:cubicBezTo>
                    <a:pt x="10645573" y="1"/>
                    <a:pt x="13716000" y="3070429"/>
                    <a:pt x="13716000" y="6857994"/>
                  </a:cubicBezTo>
                  <a:lnTo>
                    <a:pt x="13716000" y="13716000"/>
                  </a:lnTo>
                  <a:lnTo>
                    <a:pt x="0" y="13716000"/>
                  </a:lnTo>
                  <a:lnTo>
                    <a:pt x="0" y="6857994"/>
                  </a:lnTo>
                  <a:cubicBezTo>
                    <a:pt x="0" y="3070428"/>
                    <a:pt x="3070428" y="0"/>
                    <a:pt x="6857994" y="0"/>
                  </a:cubicBezTo>
                  <a:close/>
                </a:path>
              </a:pathLst>
            </a:custGeom>
            <a:blipFill>
              <a:blip r:embed="rId30"/>
              <a:stretch>
                <a:fillRect b="-58045"/>
              </a:stretch>
            </a:blipFill>
          </p:spPr>
          <p:txBody>
            <a:bodyPr/>
            <a:lstStyle/>
            <a:p>
              <a:endParaRPr lang="es-CO"/>
            </a:p>
          </p:txBody>
        </p:sp>
      </p:grpSp>
      <p:sp>
        <p:nvSpPr>
          <p:cNvPr id="26" name="TextBox 26"/>
          <p:cNvSpPr txBox="1"/>
          <p:nvPr/>
        </p:nvSpPr>
        <p:spPr>
          <a:xfrm>
            <a:off x="8263913" y="5206055"/>
            <a:ext cx="8465579" cy="1755776"/>
          </a:xfrm>
          <a:prstGeom prst="rect">
            <a:avLst/>
          </a:prstGeom>
        </p:spPr>
        <p:txBody>
          <a:bodyPr lIns="0" tIns="0" rIns="0" bIns="0" rtlCol="0" anchor="t">
            <a:spAutoFit/>
          </a:bodyPr>
          <a:lstStyle/>
          <a:p>
            <a:pPr algn="l">
              <a:lnSpc>
                <a:spcPts val="5599"/>
              </a:lnSpc>
            </a:pPr>
            <a:r>
              <a:rPr lang="en-US" sz="3999">
                <a:solidFill>
                  <a:srgbClr val="635B36"/>
                </a:solidFill>
                <a:latin typeface="パール"/>
                <a:ea typeface="パール"/>
                <a:cs typeface="パール"/>
                <a:sym typeface="パール"/>
              </a:rPr>
              <a:t>“Brillando para Jesús en un mundo de pecado”</a:t>
            </a:r>
          </a:p>
        </p:txBody>
      </p:sp>
      <p:sp>
        <p:nvSpPr>
          <p:cNvPr id="27" name="TextBox 27"/>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3085325" y="1279963"/>
            <a:ext cx="11665474" cy="2299335"/>
          </a:xfrm>
          <a:prstGeom prst="rect">
            <a:avLst/>
          </a:prstGeom>
        </p:spPr>
        <p:txBody>
          <a:bodyPr lIns="0" tIns="0" rIns="0" bIns="0" rtlCol="0" anchor="t">
            <a:spAutoFit/>
          </a:bodyPr>
          <a:lstStyle/>
          <a:p>
            <a:pPr algn="ctr">
              <a:lnSpc>
                <a:spcPts val="6720"/>
              </a:lnSpc>
            </a:pPr>
            <a:r>
              <a:rPr lang="en-US" sz="6000" b="1">
                <a:solidFill>
                  <a:srgbClr val="877C6F"/>
                </a:solidFill>
                <a:latin typeface="マティス Medium"/>
                <a:ea typeface="マティス Medium"/>
                <a:cs typeface="マティス Medium"/>
                <a:sym typeface="マティス Medium"/>
              </a:rPr>
              <a:t>«TODO LO PUEDO ESPERAR EN CRISTO»</a:t>
            </a:r>
          </a:p>
        </p:txBody>
      </p:sp>
      <p:sp>
        <p:nvSpPr>
          <p:cNvPr id="23" name="TextBox 23"/>
          <p:cNvSpPr txBox="1"/>
          <p:nvPr/>
        </p:nvSpPr>
        <p:spPr>
          <a:xfrm>
            <a:off x="2413734" y="3490162"/>
            <a:ext cx="13749687" cy="5900420"/>
          </a:xfrm>
          <a:prstGeom prst="rect">
            <a:avLst/>
          </a:prstGeom>
        </p:spPr>
        <p:txBody>
          <a:bodyPr lIns="0" tIns="0" rIns="0" bIns="0" rtlCol="0" anchor="t">
            <a:spAutoFit/>
          </a:bodyPr>
          <a:lstStyle/>
          <a:p>
            <a:pPr algn="ctr">
              <a:lnSpc>
                <a:spcPts val="4479"/>
              </a:lnSpc>
            </a:pPr>
            <a:r>
              <a:rPr lang="en-US" sz="3199">
                <a:solidFill>
                  <a:srgbClr val="635B36"/>
                </a:solidFill>
                <a:latin typeface="パール"/>
                <a:ea typeface="パール"/>
                <a:cs typeface="パール"/>
                <a:sym typeface="パール"/>
              </a:rPr>
              <a:t>Pablo vivió muchas promesas aún sin ver su cumplimiento. Aun así, escribió que «los sufrimientos del tiempo presente no se comparan con la gloria venidera». Su esperanza no estaba en que todo saliera bien aquí, sino en la eternidad con Cristo. En Cristo puedes esperar sin desesperarte. Puedes vivir con paciencia, aún si las respuestas tardan. Él no llega tarde. En cada espera, Cristo está obrando en tu carácter. Y cuando finalmente llegue lo prometido, entenderás por qué no vino antes. </a:t>
            </a:r>
          </a:p>
          <a:p>
            <a:pPr algn="ctr">
              <a:lnSpc>
                <a:spcPts val="4479"/>
              </a:lnSpc>
            </a:pPr>
            <a:endParaRPr lang="en-US" sz="3199">
              <a:solidFill>
                <a:srgbClr val="635B36"/>
              </a:solidFill>
              <a:latin typeface="パール"/>
              <a:ea typeface="パール"/>
              <a:cs typeface="パール"/>
              <a:sym typeface="パール"/>
            </a:endParaRPr>
          </a:p>
          <a:p>
            <a:pPr algn="ctr">
              <a:lnSpc>
                <a:spcPts val="4479"/>
              </a:lnSpc>
            </a:pPr>
            <a:r>
              <a:rPr lang="en-US" sz="3199">
                <a:solidFill>
                  <a:srgbClr val="635B36"/>
                </a:solidFill>
                <a:latin typeface="パール"/>
                <a:ea typeface="パール"/>
                <a:cs typeface="パール"/>
                <a:sym typeface="パール"/>
              </a:rPr>
              <a:t>Veamos cómo va la iglesia en su estudio de la Biblia con el informe secretarial.</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a:off x="7300262" y="4563947"/>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sp>
        <p:nvSpPr>
          <p:cNvPr id="23" name="TextBox 23"/>
          <p:cNvSpPr txBox="1"/>
          <p:nvPr/>
        </p:nvSpPr>
        <p:spPr>
          <a:xfrm>
            <a:off x="4678701" y="1129470"/>
            <a:ext cx="8930599" cy="3043555"/>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INFORME SECRETARIAL</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521297" y="-2428256"/>
            <a:ext cx="5028705" cy="4480119"/>
          </a:xfrm>
          <a:custGeom>
            <a:avLst/>
            <a:gdLst/>
            <a:ahLst/>
            <a:cxnLst/>
            <a:rect l="l" t="t" r="r" b="b"/>
            <a:pathLst>
              <a:path w="5028705" h="4480119">
                <a:moveTo>
                  <a:pt x="0" y="0"/>
                </a:moveTo>
                <a:lnTo>
                  <a:pt x="5028705" y="0"/>
                </a:lnTo>
                <a:lnTo>
                  <a:pt x="5028705"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a:off x="6022568" y="5233437"/>
            <a:ext cx="7549143" cy="4610270"/>
          </a:xfrm>
          <a:custGeom>
            <a:avLst/>
            <a:gdLst/>
            <a:ahLst/>
            <a:cxnLst/>
            <a:rect l="l" t="t" r="r" b="b"/>
            <a:pathLst>
              <a:path w="7549143" h="4610270">
                <a:moveTo>
                  <a:pt x="0" y="0"/>
                </a:moveTo>
                <a:lnTo>
                  <a:pt x="7549143" y="0"/>
                </a:lnTo>
                <a:lnTo>
                  <a:pt x="7549143" y="4610270"/>
                </a:lnTo>
                <a:lnTo>
                  <a:pt x="0" y="4610270"/>
                </a:lnTo>
                <a:lnTo>
                  <a:pt x="0" y="0"/>
                </a:lnTo>
                <a:close/>
              </a:path>
            </a:pathLst>
          </a:custGeom>
          <a:blipFill>
            <a:blip r:embed="rId28"/>
            <a:stretch>
              <a:fillRect/>
            </a:stretch>
          </a:blipFill>
        </p:spPr>
        <p:txBody>
          <a:bodyPr/>
          <a:lstStyle/>
          <a:p>
            <a:endParaRPr lang="es-CO"/>
          </a:p>
        </p:txBody>
      </p:sp>
      <p:sp>
        <p:nvSpPr>
          <p:cNvPr id="23" name="TextBox 23"/>
          <p:cNvSpPr txBox="1"/>
          <p:nvPr/>
        </p:nvSpPr>
        <p:spPr>
          <a:xfrm>
            <a:off x="2903299" y="1319149"/>
            <a:ext cx="11665474" cy="1432560"/>
          </a:xfrm>
          <a:prstGeom prst="rect">
            <a:avLst/>
          </a:prstGeom>
        </p:spPr>
        <p:txBody>
          <a:bodyPr lIns="0" tIns="0" rIns="0" bIns="0" rtlCol="0" anchor="t">
            <a:spAutoFit/>
          </a:bodyPr>
          <a:lstStyle/>
          <a:p>
            <a:pPr algn="ctr">
              <a:lnSpc>
                <a:spcPts val="6720"/>
              </a:lnSpc>
            </a:pPr>
            <a:r>
              <a:rPr lang="en-US" sz="6000" b="1">
                <a:solidFill>
                  <a:srgbClr val="877C6F"/>
                </a:solidFill>
                <a:latin typeface="マティス Medium"/>
                <a:ea typeface="マティス Medium"/>
                <a:cs typeface="マティス Medium"/>
                <a:sym typeface="マティス Medium"/>
              </a:rPr>
              <a:t>TIEMPO DE LA LECCION</a:t>
            </a:r>
          </a:p>
        </p:txBody>
      </p:sp>
      <p:sp>
        <p:nvSpPr>
          <p:cNvPr id="24" name="TextBox 24"/>
          <p:cNvSpPr txBox="1"/>
          <p:nvPr/>
        </p:nvSpPr>
        <p:spPr>
          <a:xfrm>
            <a:off x="3182142" y="2773466"/>
            <a:ext cx="12371045" cy="2159000"/>
          </a:xfrm>
          <a:prstGeom prst="rect">
            <a:avLst/>
          </a:prstGeom>
        </p:spPr>
        <p:txBody>
          <a:bodyPr lIns="0" tIns="0" rIns="0" bIns="0" rtlCol="0" anchor="t">
            <a:spAutoFit/>
          </a:bodyPr>
          <a:lstStyle/>
          <a:p>
            <a:pPr algn="ctr">
              <a:lnSpc>
                <a:spcPts val="4899"/>
              </a:lnSpc>
            </a:pPr>
            <a:r>
              <a:rPr lang="en-US" sz="3499">
                <a:solidFill>
                  <a:srgbClr val="635B36"/>
                </a:solidFill>
                <a:latin typeface="パール"/>
                <a:ea typeface="パール"/>
                <a:cs typeface="パール"/>
                <a:sym typeface="パール"/>
              </a:rPr>
              <a:t>Esta semana estuvimos estudiando «Confianza solo en Cristo», donde aprendimos a colocar nuestras prioridades en el lugar correcto. Oremos para tener nuestro repaso de la lección.</a:t>
            </a:r>
          </a:p>
        </p:txBody>
      </p:sp>
      <p:sp>
        <p:nvSpPr>
          <p:cNvPr id="25" name="TextBox 25"/>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4678701" y="752867"/>
            <a:ext cx="8930599" cy="191770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CONCLUSION</a:t>
            </a:r>
          </a:p>
        </p:txBody>
      </p:sp>
      <p:sp>
        <p:nvSpPr>
          <p:cNvPr id="23" name="TextBox 23"/>
          <p:cNvSpPr txBox="1"/>
          <p:nvPr/>
        </p:nvSpPr>
        <p:spPr>
          <a:xfrm>
            <a:off x="2385929" y="2608386"/>
            <a:ext cx="14206994" cy="7112001"/>
          </a:xfrm>
          <a:prstGeom prst="rect">
            <a:avLst/>
          </a:prstGeom>
        </p:spPr>
        <p:txBody>
          <a:bodyPr lIns="0" tIns="0" rIns="0" bIns="0" rtlCol="0" anchor="t">
            <a:spAutoFit/>
          </a:bodyPr>
          <a:lstStyle/>
          <a:p>
            <a:pPr algn="l">
              <a:lnSpc>
                <a:spcPts val="4899"/>
              </a:lnSpc>
            </a:pPr>
            <a:r>
              <a:rPr lang="en-US" sz="3499">
                <a:solidFill>
                  <a:srgbClr val="635B36"/>
                </a:solidFill>
                <a:latin typeface="パール"/>
                <a:ea typeface="パール"/>
                <a:cs typeface="パール"/>
                <a:sym typeface="パール"/>
              </a:rPr>
              <a:t>«Todo lo puedo en Cristo que me fortalece» no es un lema motivacional, es una experiencia espiritual. Pablo no se refería a poder hacer de todo, sino a poder permanecer firme y fiel en toda situación. En Cristo, él encontró fuerza para sufrir, perder, perdonar, recomenzar, esperar, hablar y obedecer. Esta declaración es poderosa porque nace de alguien que probó el límite del dolor humano, y descubrió que la gracia de Cristo es más profunda. Lo que humanamente no se puede, en Cristo sí es posible.</a:t>
            </a:r>
          </a:p>
          <a:p>
            <a:pPr algn="l">
              <a:lnSpc>
                <a:spcPts val="4899"/>
              </a:lnSpc>
            </a:pPr>
            <a:endParaRPr lang="en-US" sz="3499">
              <a:solidFill>
                <a:srgbClr val="635B36"/>
              </a:solidFill>
              <a:latin typeface="パール"/>
              <a:ea typeface="パール"/>
              <a:cs typeface="パール"/>
              <a:sym typeface="パール"/>
            </a:endParaRPr>
          </a:p>
          <a:p>
            <a:pPr algn="l">
              <a:lnSpc>
                <a:spcPts val="4899"/>
              </a:lnSpc>
            </a:pPr>
            <a:r>
              <a:rPr lang="en-US" sz="3499">
                <a:solidFill>
                  <a:srgbClr val="635B36"/>
                </a:solidFill>
                <a:latin typeface="パール"/>
                <a:ea typeface="パール"/>
                <a:cs typeface="パール"/>
                <a:sym typeface="パール"/>
              </a:rPr>
              <a:t>Hoy, tú también puedes tomar esa promesa como tuya. No necesitas ser fuerte por ti mismo. Cristo en ti es más que suficiente. </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3105209" y="4135957"/>
            <a:ext cx="11484721" cy="2485390"/>
          </a:xfrm>
          <a:prstGeom prst="rect">
            <a:avLst/>
          </a:prstGeom>
        </p:spPr>
        <p:txBody>
          <a:bodyPr lIns="0" tIns="0" rIns="0" bIns="0" rtlCol="0" anchor="t">
            <a:spAutoFit/>
          </a:bodyPr>
          <a:lstStyle/>
          <a:p>
            <a:pPr algn="ctr">
              <a:lnSpc>
                <a:spcPts val="7280"/>
              </a:lnSpc>
            </a:pPr>
            <a:r>
              <a:rPr lang="en-US" sz="6500" b="1">
                <a:solidFill>
                  <a:srgbClr val="877C6F"/>
                </a:solidFill>
                <a:latin typeface="マティス Medium"/>
                <a:ea typeface="マティス Medium"/>
                <a:cs typeface="マティス Medium"/>
                <a:sym typeface="マティス Medium"/>
              </a:rPr>
              <a:t>#211, Fija tus ojos en Cristo.</a:t>
            </a:r>
          </a:p>
        </p:txBody>
      </p:sp>
      <p:sp>
        <p:nvSpPr>
          <p:cNvPr id="23" name="TextBox 23"/>
          <p:cNvSpPr txBox="1"/>
          <p:nvPr/>
        </p:nvSpPr>
        <p:spPr>
          <a:xfrm>
            <a:off x="2891616" y="1952466"/>
            <a:ext cx="11484721" cy="1561465"/>
          </a:xfrm>
          <a:prstGeom prst="rect">
            <a:avLst/>
          </a:prstGeom>
        </p:spPr>
        <p:txBody>
          <a:bodyPr lIns="0" tIns="0" rIns="0" bIns="0" rtlCol="0" anchor="t">
            <a:spAutoFit/>
          </a:bodyPr>
          <a:lstStyle/>
          <a:p>
            <a:pPr algn="ctr">
              <a:lnSpc>
                <a:spcPts val="7280"/>
              </a:lnSpc>
            </a:pPr>
            <a:r>
              <a:rPr lang="en-US" sz="6500" b="1">
                <a:solidFill>
                  <a:srgbClr val="877C6F"/>
                </a:solidFill>
                <a:latin typeface="マティス Medium"/>
                <a:ea typeface="マティス Medium"/>
                <a:cs typeface="マティス Medium"/>
                <a:sym typeface="マティス Medium"/>
              </a:rPr>
              <a:t>HIMNO Y ORACION FINAL</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4678701" y="1705276"/>
            <a:ext cx="8930599" cy="191008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INTRODUCCION</a:t>
            </a:r>
          </a:p>
        </p:txBody>
      </p:sp>
      <p:sp>
        <p:nvSpPr>
          <p:cNvPr id="23" name="TextBox 23"/>
          <p:cNvSpPr txBox="1"/>
          <p:nvPr/>
        </p:nvSpPr>
        <p:spPr>
          <a:xfrm>
            <a:off x="2365706" y="3468772"/>
            <a:ext cx="13556588" cy="5254625"/>
          </a:xfrm>
          <a:prstGeom prst="rect">
            <a:avLst/>
          </a:prstGeom>
        </p:spPr>
        <p:txBody>
          <a:bodyPr lIns="0" tIns="0" rIns="0" bIns="0" rtlCol="0" anchor="t">
            <a:spAutoFit/>
          </a:bodyPr>
          <a:lstStyle/>
          <a:p>
            <a:pPr algn="ctr">
              <a:lnSpc>
                <a:spcPts val="4899"/>
              </a:lnSpc>
            </a:pPr>
            <a:r>
              <a:rPr lang="en-US" sz="3499">
                <a:solidFill>
                  <a:srgbClr val="635B36"/>
                </a:solidFill>
                <a:latin typeface="パール"/>
                <a:ea typeface="パール"/>
                <a:cs typeface="パール"/>
                <a:sym typeface="パール"/>
              </a:rPr>
              <a:t>«Todo lo puedo en Cristo que me fortalece». Probablemente esta es la declaración más conocida del apóstol Pablo. En una época como la nuestra, en la que «estar con Cristo» es para muchos tener una tarjeta de autoridad que abre todas las puertas sin muchas preguntas, los cristianos necesitamos replantearnos el texto de Filipenses 4: 13. Pablo no estaba haciendo una declaración de autosuperación, sino una confesión de dependencia. El contexto inmediato habla de hambre y abundancia, de necesidad y saciedad.</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2214193" y="1646042"/>
            <a:ext cx="13556588" cy="7112000"/>
          </a:xfrm>
          <a:prstGeom prst="rect">
            <a:avLst/>
          </a:prstGeom>
        </p:spPr>
        <p:txBody>
          <a:bodyPr lIns="0" tIns="0" rIns="0" bIns="0" rtlCol="0" anchor="t">
            <a:spAutoFit/>
          </a:bodyPr>
          <a:lstStyle/>
          <a:p>
            <a:pPr algn="ctr">
              <a:lnSpc>
                <a:spcPts val="4899"/>
              </a:lnSpc>
            </a:pPr>
            <a:r>
              <a:rPr lang="en-US" sz="3499">
                <a:solidFill>
                  <a:srgbClr val="635B36"/>
                </a:solidFill>
                <a:latin typeface="パール"/>
                <a:ea typeface="パール"/>
                <a:cs typeface="パール"/>
                <a:sym typeface="パール"/>
              </a:rPr>
              <a:t>Pablo no afirmaba que podía hacer cualquier cosa que se propusiera, sino que, en cualquier situación, podía permanecer fiel, firme y lleno de gozo, porque Cristo era su fuente de fuerza. Esta declaración es un resumen de su vida de entrega: no basada en circunstancias externas, sino en una conexión interna con el Salvador. En Cristo, no solo se puede tener éxito; puede perderlo todo y seguir en pie. Por eso, este programa no hablará de proezas humanas, sino de cosas que sí se pueden lograr en Cristo: no por mérito, sino por gracia. No porque sea fácil, sino porque él vive en nosotros. Aquí tienes siete cosas que Pablo pudo hacer en Cristo y que tú también puedes hacer.</a:t>
            </a:r>
          </a:p>
        </p:txBody>
      </p:sp>
      <p:sp>
        <p:nvSpPr>
          <p:cNvPr id="23" name="TextBox 23"/>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1589578" y="2765425"/>
            <a:ext cx="14631704" cy="6492875"/>
          </a:xfrm>
          <a:prstGeom prst="rect">
            <a:avLst/>
          </a:prstGeom>
        </p:spPr>
        <p:txBody>
          <a:bodyPr lIns="0" tIns="0" rIns="0" bIns="0" rtlCol="0" anchor="t">
            <a:spAutoFit/>
          </a:bodyPr>
          <a:lstStyle/>
          <a:p>
            <a:pPr algn="ctr">
              <a:lnSpc>
                <a:spcPts val="4899"/>
              </a:lnSpc>
            </a:pPr>
            <a:r>
              <a:rPr lang="en-US" sz="3499">
                <a:solidFill>
                  <a:srgbClr val="635B36"/>
                </a:solidFill>
                <a:latin typeface="パール"/>
                <a:ea typeface="パール"/>
                <a:cs typeface="パール"/>
                <a:sym typeface="パール"/>
              </a:rPr>
              <a:t>Pablo no fue un predicador de escritorio. Fue azotado, apedreado, encarcelado, traicionado y naufragó más de una vez. Sufrió hambre, frío, peligros de todo tipo. Sin embargo, nunca lo vemos quejarse de manera amarga ni renunciar a su misión. Su secreto no era resistencia humana, sino fortaleza divina: Cristo lo fortalecía para soportarlo todo. </a:t>
            </a:r>
          </a:p>
          <a:p>
            <a:pPr algn="ctr">
              <a:lnSpc>
                <a:spcPts val="4899"/>
              </a:lnSpc>
            </a:pPr>
            <a:endParaRPr lang="en-US" sz="3499">
              <a:solidFill>
                <a:srgbClr val="635B36"/>
              </a:solidFill>
              <a:latin typeface="パール"/>
              <a:ea typeface="パール"/>
              <a:cs typeface="パール"/>
              <a:sym typeface="パール"/>
            </a:endParaRPr>
          </a:p>
          <a:p>
            <a:pPr algn="ctr">
              <a:lnSpc>
                <a:spcPts val="4899"/>
              </a:lnSpc>
            </a:pPr>
            <a:r>
              <a:rPr lang="en-US" sz="3499">
                <a:solidFill>
                  <a:srgbClr val="635B36"/>
                </a:solidFill>
                <a:latin typeface="パール"/>
                <a:ea typeface="パール"/>
                <a:cs typeface="パール"/>
                <a:sym typeface="パール"/>
              </a:rPr>
              <a:t>En Cristo, tú también puedes atravesar el sufrimiento sin perder la fe. La vida cristiana no elimina el dolor, pero te da poder para enfrentarlo sin desmoronarte. Cuando parece que no puedes más, recuerda que no estás solo.</a:t>
            </a:r>
          </a:p>
        </p:txBody>
      </p:sp>
      <p:sp>
        <p:nvSpPr>
          <p:cNvPr id="23" name="TextBox 23"/>
          <p:cNvSpPr txBox="1"/>
          <p:nvPr/>
        </p:nvSpPr>
        <p:spPr>
          <a:xfrm>
            <a:off x="2801239" y="940019"/>
            <a:ext cx="12208382" cy="2113280"/>
          </a:xfrm>
          <a:prstGeom prst="rect">
            <a:avLst/>
          </a:prstGeom>
        </p:spPr>
        <p:txBody>
          <a:bodyPr lIns="0" tIns="0" rIns="0" bIns="0" rtlCol="0" anchor="t">
            <a:spAutoFit/>
          </a:bodyPr>
          <a:lstStyle/>
          <a:p>
            <a:pPr algn="ctr">
              <a:lnSpc>
                <a:spcPts val="6160"/>
              </a:lnSpc>
            </a:pPr>
            <a:r>
              <a:rPr lang="en-US" sz="5500" b="1">
                <a:solidFill>
                  <a:srgbClr val="877C6F"/>
                </a:solidFill>
                <a:latin typeface="マティス Medium"/>
                <a:ea typeface="マティス Medium"/>
                <a:cs typeface="マティス Medium"/>
                <a:sym typeface="マティス Medium"/>
              </a:rPr>
              <a:t>«TODO LO PUEDO SOPORTAR EN CRISTO» </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a:off x="5486400" y="6487843"/>
            <a:ext cx="7315200" cy="2101457"/>
          </a:xfrm>
          <a:custGeom>
            <a:avLst/>
            <a:gdLst/>
            <a:ahLst/>
            <a:cxnLst/>
            <a:rect l="l" t="t" r="r" b="b"/>
            <a:pathLst>
              <a:path w="7315200" h="2101457">
                <a:moveTo>
                  <a:pt x="0" y="0"/>
                </a:moveTo>
                <a:lnTo>
                  <a:pt x="7315200" y="0"/>
                </a:lnTo>
                <a:lnTo>
                  <a:pt x="7315200" y="2101458"/>
                </a:lnTo>
                <a:lnTo>
                  <a:pt x="0" y="210145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sp>
        <p:nvSpPr>
          <p:cNvPr id="23" name="TextBox 23"/>
          <p:cNvSpPr txBox="1"/>
          <p:nvPr/>
        </p:nvSpPr>
        <p:spPr>
          <a:xfrm>
            <a:off x="4678701" y="1984063"/>
            <a:ext cx="8930599" cy="191008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HIMNO INICIAL</a:t>
            </a:r>
          </a:p>
        </p:txBody>
      </p:sp>
      <p:sp>
        <p:nvSpPr>
          <p:cNvPr id="24" name="TextBox 24"/>
          <p:cNvSpPr txBox="1"/>
          <p:nvPr/>
        </p:nvSpPr>
        <p:spPr>
          <a:xfrm>
            <a:off x="5167413" y="4360869"/>
            <a:ext cx="9220323" cy="1330326"/>
          </a:xfrm>
          <a:prstGeom prst="rect">
            <a:avLst/>
          </a:prstGeom>
        </p:spPr>
        <p:txBody>
          <a:bodyPr lIns="0" tIns="0" rIns="0" bIns="0" rtlCol="0" anchor="t">
            <a:spAutoFit/>
          </a:bodyPr>
          <a:lstStyle/>
          <a:p>
            <a:pPr algn="l">
              <a:lnSpc>
                <a:spcPts val="6999"/>
              </a:lnSpc>
            </a:pPr>
            <a:r>
              <a:rPr lang="en-US" sz="4999">
                <a:solidFill>
                  <a:srgbClr val="635B36"/>
                </a:solidFill>
                <a:latin typeface="パール"/>
                <a:ea typeface="パール"/>
                <a:cs typeface="パール"/>
                <a:sym typeface="パール"/>
              </a:rPr>
              <a:t>Siempre el Salvador conmigo</a:t>
            </a:r>
          </a:p>
        </p:txBody>
      </p:sp>
      <p:sp>
        <p:nvSpPr>
          <p:cNvPr id="25" name="TextBox 25"/>
          <p:cNvSpPr txBox="1"/>
          <p:nvPr/>
        </p:nvSpPr>
        <p:spPr>
          <a:xfrm>
            <a:off x="2880218" y="4335112"/>
            <a:ext cx="2028803" cy="1450975"/>
          </a:xfrm>
          <a:prstGeom prst="rect">
            <a:avLst/>
          </a:prstGeom>
        </p:spPr>
        <p:txBody>
          <a:bodyPr lIns="0" tIns="0" rIns="0" bIns="0" rtlCol="0" anchor="t">
            <a:spAutoFit/>
          </a:bodyPr>
          <a:lstStyle/>
          <a:p>
            <a:pPr marL="0" lvl="0" indent="0" algn="ctr">
              <a:lnSpc>
                <a:spcPts val="7699"/>
              </a:lnSpc>
              <a:spcBef>
                <a:spcPct val="0"/>
              </a:spcBef>
            </a:pPr>
            <a:r>
              <a:rPr lang="en-US" sz="5499">
                <a:solidFill>
                  <a:srgbClr val="635B36"/>
                </a:solidFill>
                <a:latin typeface="パール"/>
                <a:ea typeface="パール"/>
                <a:cs typeface="パール"/>
                <a:sym typeface="パール"/>
              </a:rPr>
              <a:t># 467</a:t>
            </a:r>
          </a:p>
        </p:txBody>
      </p:sp>
      <p:sp>
        <p:nvSpPr>
          <p:cNvPr id="26" name="TextBox 26"/>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1912417" y="2359682"/>
            <a:ext cx="14817074" cy="7131050"/>
          </a:xfrm>
          <a:prstGeom prst="rect">
            <a:avLst/>
          </a:prstGeom>
        </p:spPr>
        <p:txBody>
          <a:bodyPr lIns="0" tIns="0" rIns="0" bIns="0" rtlCol="0" anchor="t">
            <a:spAutoFit/>
          </a:bodyPr>
          <a:lstStyle/>
          <a:p>
            <a:pPr algn="l">
              <a:lnSpc>
                <a:spcPts val="4900"/>
              </a:lnSpc>
            </a:pPr>
            <a:r>
              <a:rPr lang="en-US" sz="3500">
                <a:solidFill>
                  <a:srgbClr val="635B36"/>
                </a:solidFill>
                <a:latin typeface="パール"/>
                <a:ea typeface="パール"/>
                <a:cs typeface="パール"/>
                <a:sym typeface="パール"/>
              </a:rPr>
              <a:t>Antes de conocer a Cristo, Pablo era un hombre con prestigio: fariseo, ciudadano romano, celoso de la ley. Pero al conocer a Jesús, lo dejó todo atrás. Lo consideró «como pérdida» у «como basura». No porque esas cosas fueran malas en sí, sino porque ya no valían comparadas con el valor supremo de conocer a Cristo. En Cristo, tú también puedes renunciar a lo que creías imprescindible. El estatus, el orgullo, incluso relaciones o metas personales... todo puede ponerse en segundo plano si él ocupa el primero. </a:t>
            </a:r>
          </a:p>
          <a:p>
            <a:pPr algn="l">
              <a:lnSpc>
                <a:spcPts val="4900"/>
              </a:lnSpc>
            </a:pPr>
            <a:endParaRPr lang="en-US" sz="3500">
              <a:solidFill>
                <a:srgbClr val="635B36"/>
              </a:solidFill>
              <a:latin typeface="パール"/>
              <a:ea typeface="パール"/>
              <a:cs typeface="パール"/>
              <a:sym typeface="パール"/>
            </a:endParaRPr>
          </a:p>
          <a:p>
            <a:pPr algn="l">
              <a:lnSpc>
                <a:spcPts val="4900"/>
              </a:lnSpc>
            </a:pPr>
            <a:r>
              <a:rPr lang="en-US" sz="3500">
                <a:solidFill>
                  <a:srgbClr val="635B36"/>
                </a:solidFill>
                <a:latin typeface="パール"/>
                <a:ea typeface="パール"/>
                <a:cs typeface="パール"/>
                <a:sym typeface="パール"/>
              </a:rPr>
              <a:t>Cristo no te vacía para empobrecerte, sino para llenarte de algo mejor. En este momento, pidamos a Dios en oración que nos prepare para, si es necesario, perderlo todo en Cristo.</a:t>
            </a:r>
          </a:p>
        </p:txBody>
      </p:sp>
      <p:sp>
        <p:nvSpPr>
          <p:cNvPr id="23" name="TextBox 23"/>
          <p:cNvSpPr txBox="1"/>
          <p:nvPr/>
        </p:nvSpPr>
        <p:spPr>
          <a:xfrm>
            <a:off x="2743378" y="509073"/>
            <a:ext cx="12208382" cy="2113280"/>
          </a:xfrm>
          <a:prstGeom prst="rect">
            <a:avLst/>
          </a:prstGeom>
        </p:spPr>
        <p:txBody>
          <a:bodyPr lIns="0" tIns="0" rIns="0" bIns="0" rtlCol="0" anchor="t">
            <a:spAutoFit/>
          </a:bodyPr>
          <a:lstStyle/>
          <a:p>
            <a:pPr algn="ctr">
              <a:lnSpc>
                <a:spcPts val="6160"/>
              </a:lnSpc>
            </a:pPr>
            <a:r>
              <a:rPr lang="en-US" sz="5500" b="1">
                <a:solidFill>
                  <a:srgbClr val="877C6F"/>
                </a:solidFill>
                <a:latin typeface="マティス Medium"/>
                <a:ea typeface="マティス Medium"/>
                <a:cs typeface="マティス Medium"/>
                <a:sym typeface="マティス Medium"/>
              </a:rPr>
              <a:t>«TODO LO PUEDO PERDER EN CRISTO»</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a:off x="4634727" y="7247350"/>
            <a:ext cx="1902544" cy="1951327"/>
          </a:xfrm>
          <a:custGeom>
            <a:avLst/>
            <a:gdLst/>
            <a:ahLst/>
            <a:cxnLst/>
            <a:rect l="l" t="t" r="r" b="b"/>
            <a:pathLst>
              <a:path w="1902544" h="1951327">
                <a:moveTo>
                  <a:pt x="0" y="0"/>
                </a:moveTo>
                <a:lnTo>
                  <a:pt x="1902544" y="0"/>
                </a:lnTo>
                <a:lnTo>
                  <a:pt x="1902544" y="1951327"/>
                </a:lnTo>
                <a:lnTo>
                  <a:pt x="0" y="195132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sp>
        <p:nvSpPr>
          <p:cNvPr id="23" name="TextBox 23"/>
          <p:cNvSpPr txBox="1"/>
          <p:nvPr/>
        </p:nvSpPr>
        <p:spPr>
          <a:xfrm>
            <a:off x="4508641" y="1578261"/>
            <a:ext cx="9709035" cy="191008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LECTURA BIBLICA</a:t>
            </a:r>
          </a:p>
        </p:txBody>
      </p:sp>
      <p:sp>
        <p:nvSpPr>
          <p:cNvPr id="24" name="TextBox 24"/>
          <p:cNvSpPr txBox="1"/>
          <p:nvPr/>
        </p:nvSpPr>
        <p:spPr>
          <a:xfrm>
            <a:off x="3097662" y="3707417"/>
            <a:ext cx="12162333" cy="3397250"/>
          </a:xfrm>
          <a:prstGeom prst="rect">
            <a:avLst/>
          </a:prstGeom>
        </p:spPr>
        <p:txBody>
          <a:bodyPr lIns="0" tIns="0" rIns="0" bIns="0" rtlCol="0" anchor="t">
            <a:spAutoFit/>
          </a:bodyPr>
          <a:lstStyle/>
          <a:p>
            <a:pPr algn="l">
              <a:lnSpc>
                <a:spcPts val="4899"/>
              </a:lnSpc>
            </a:pPr>
            <a:r>
              <a:rPr lang="en-US" sz="3499">
                <a:solidFill>
                  <a:srgbClr val="635B36"/>
                </a:solidFill>
                <a:latin typeface="パール"/>
                <a:ea typeface="パール"/>
                <a:cs typeface="パール"/>
                <a:sym typeface="パール"/>
              </a:rPr>
              <a:t>«Pero cuantas cosas eran para mí ganancia, las he estimado como pérdida por amor de Cristo. Y ciertamente, aún estimo todas las cosas como pérdida por la excelencia del conocimiento de Cristo Jesús, mi Señor, por amor del cual lo he perdido todo, y lo tengo por basura, para ganar a Cristo»</a:t>
            </a:r>
          </a:p>
        </p:txBody>
      </p:sp>
      <p:sp>
        <p:nvSpPr>
          <p:cNvPr id="25" name="TextBox 25"/>
          <p:cNvSpPr txBox="1"/>
          <p:nvPr/>
        </p:nvSpPr>
        <p:spPr>
          <a:xfrm>
            <a:off x="6537271" y="6976597"/>
            <a:ext cx="5213458" cy="1304290"/>
          </a:xfrm>
          <a:prstGeom prst="rect">
            <a:avLst/>
          </a:prstGeom>
        </p:spPr>
        <p:txBody>
          <a:bodyPr lIns="0" tIns="0" rIns="0" bIns="0" rtlCol="0" anchor="t">
            <a:spAutoFit/>
          </a:bodyPr>
          <a:lstStyle/>
          <a:p>
            <a:pPr marL="0" lvl="0" indent="0" algn="ctr">
              <a:lnSpc>
                <a:spcPts val="6860"/>
              </a:lnSpc>
              <a:spcBef>
                <a:spcPct val="0"/>
              </a:spcBef>
            </a:pPr>
            <a:r>
              <a:rPr lang="en-US" sz="4900">
                <a:solidFill>
                  <a:srgbClr val="635B36"/>
                </a:solidFill>
                <a:latin typeface="パール"/>
                <a:ea typeface="パール"/>
                <a:cs typeface="パール"/>
                <a:sym typeface="パール"/>
              </a:rPr>
              <a:t>Filipenses 3: 7, 8</a:t>
            </a:r>
          </a:p>
        </p:txBody>
      </p:sp>
      <p:sp>
        <p:nvSpPr>
          <p:cNvPr id="26" name="TextBox 26"/>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TextBox 22"/>
          <p:cNvSpPr txBox="1"/>
          <p:nvPr/>
        </p:nvSpPr>
        <p:spPr>
          <a:xfrm>
            <a:off x="2245487" y="3799054"/>
            <a:ext cx="14817074" cy="5273675"/>
          </a:xfrm>
          <a:prstGeom prst="rect">
            <a:avLst/>
          </a:prstGeom>
        </p:spPr>
        <p:txBody>
          <a:bodyPr lIns="0" tIns="0" rIns="0" bIns="0" rtlCol="0" anchor="t">
            <a:spAutoFit/>
          </a:bodyPr>
          <a:lstStyle/>
          <a:p>
            <a:pPr algn="l">
              <a:lnSpc>
                <a:spcPts val="4900"/>
              </a:lnSpc>
            </a:pPr>
            <a:r>
              <a:rPr lang="en-US" sz="3500" dirty="0">
                <a:solidFill>
                  <a:srgbClr val="635B36"/>
                </a:solidFill>
                <a:latin typeface="パール"/>
                <a:ea typeface="パール"/>
                <a:cs typeface="パール"/>
                <a:sym typeface="パール"/>
              </a:rPr>
              <a:t>Pablo no </a:t>
            </a:r>
            <a:r>
              <a:rPr lang="en-US" sz="3500" dirty="0" err="1">
                <a:solidFill>
                  <a:srgbClr val="635B36"/>
                </a:solidFill>
                <a:latin typeface="パール"/>
                <a:ea typeface="パール"/>
                <a:cs typeface="パール"/>
                <a:sym typeface="パール"/>
              </a:rPr>
              <a:t>fue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ajeno</a:t>
            </a:r>
            <a:r>
              <a:rPr lang="en-US" sz="3500" dirty="0">
                <a:solidFill>
                  <a:srgbClr val="635B36"/>
                </a:solidFill>
                <a:latin typeface="パール"/>
                <a:ea typeface="パール"/>
                <a:cs typeface="パール"/>
                <a:sym typeface="パール"/>
              </a:rPr>
              <a:t> a las </a:t>
            </a:r>
            <a:r>
              <a:rPr lang="en-US" sz="3500" dirty="0" err="1">
                <a:solidFill>
                  <a:srgbClr val="635B36"/>
                </a:solidFill>
                <a:latin typeface="パール"/>
                <a:ea typeface="パール"/>
                <a:cs typeface="パール"/>
                <a:sym typeface="パール"/>
              </a:rPr>
              <a:t>heridas</a:t>
            </a:r>
            <a:r>
              <a:rPr lang="en-US" sz="3500" dirty="0">
                <a:solidFill>
                  <a:srgbClr val="635B36"/>
                </a:solidFill>
                <a:latin typeface="パール"/>
                <a:ea typeface="パール"/>
                <a:cs typeface="パール"/>
                <a:sym typeface="パール"/>
              </a:rPr>
              <a:t> del alma. Fue </a:t>
            </a:r>
            <a:r>
              <a:rPr lang="en-US" sz="3500" dirty="0" err="1">
                <a:solidFill>
                  <a:srgbClr val="635B36"/>
                </a:solidFill>
                <a:latin typeface="パール"/>
                <a:ea typeface="パール"/>
                <a:cs typeface="パール"/>
                <a:sym typeface="パール"/>
              </a:rPr>
              <a:t>abandonado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por</a:t>
            </a:r>
            <a:r>
              <a:rPr lang="en-US" sz="3500" dirty="0">
                <a:solidFill>
                  <a:srgbClr val="635B36"/>
                </a:solidFill>
                <a:latin typeface="パール"/>
                <a:ea typeface="パール"/>
                <a:cs typeface="パール"/>
                <a:sym typeface="パール"/>
              </a:rPr>
              <a:t> amigos, </a:t>
            </a:r>
            <a:r>
              <a:rPr lang="en-US" sz="3500" dirty="0" err="1">
                <a:solidFill>
                  <a:srgbClr val="635B36"/>
                </a:solidFill>
                <a:latin typeface="パール"/>
                <a:ea typeface="パール"/>
                <a:cs typeface="パール"/>
                <a:sym typeface="パール"/>
              </a:rPr>
              <a:t>traicionado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colaboradores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criticado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quienes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debían</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apoyarlo</a:t>
            </a:r>
            <a:r>
              <a:rPr lang="en-US" sz="3500" dirty="0">
                <a:solidFill>
                  <a:srgbClr val="635B36"/>
                </a:solidFill>
                <a:latin typeface="パール"/>
                <a:ea typeface="パール"/>
                <a:cs typeface="パール"/>
                <a:sym typeface="パール"/>
              </a:rPr>
              <a:t>. Pero </a:t>
            </a:r>
            <a:r>
              <a:rPr lang="en-US" sz="3500" dirty="0" err="1">
                <a:solidFill>
                  <a:srgbClr val="635B36"/>
                </a:solidFill>
                <a:latin typeface="パール"/>
                <a:ea typeface="パール"/>
                <a:cs typeface="パール"/>
                <a:sym typeface="パール"/>
              </a:rPr>
              <a:t>nunca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guardó</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rencor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Enseñó</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que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debíamos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perdonar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como</a:t>
            </a:r>
            <a:r>
              <a:rPr lang="en-US" sz="3500" dirty="0">
                <a:solidFill>
                  <a:srgbClr val="635B36"/>
                </a:solidFill>
                <a:latin typeface="パール"/>
                <a:ea typeface="パール"/>
                <a:cs typeface="パール"/>
                <a:sym typeface="パール"/>
              </a:rPr>
              <a:t> Cristo </a:t>
            </a:r>
            <a:r>
              <a:rPr lang="en-US" sz="3500" dirty="0" err="1">
                <a:solidFill>
                  <a:srgbClr val="635B36"/>
                </a:solidFill>
                <a:latin typeface="パール"/>
                <a:ea typeface="パール"/>
                <a:cs typeface="パール"/>
                <a:sym typeface="パール"/>
              </a:rPr>
              <a:t>nos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perdonó</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Colosenses</a:t>
            </a:r>
            <a:r>
              <a:rPr lang="en-US" sz="3500" dirty="0">
                <a:solidFill>
                  <a:srgbClr val="635B36"/>
                </a:solidFill>
                <a:latin typeface="パール"/>
                <a:ea typeface="パール"/>
                <a:cs typeface="パール"/>
                <a:sym typeface="パール"/>
              </a:rPr>
              <a:t> 3: 13). En Cristo </a:t>
            </a:r>
            <a:r>
              <a:rPr lang="en-US" sz="3500" dirty="0" err="1">
                <a:solidFill>
                  <a:srgbClr val="635B36"/>
                </a:solidFill>
                <a:latin typeface="パール"/>
                <a:ea typeface="パール"/>
                <a:cs typeface="パール"/>
                <a:sym typeface="パール"/>
              </a:rPr>
              <a:t>puedes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perdonarlo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todo</a:t>
            </a:r>
            <a:r>
              <a:rPr lang="en-US" sz="3500" dirty="0">
                <a:solidFill>
                  <a:srgbClr val="635B36"/>
                </a:solidFill>
                <a:latin typeface="パール"/>
                <a:ea typeface="パール"/>
                <a:cs typeface="パール"/>
                <a:sym typeface="パール"/>
              </a:rPr>
              <a:t>. No </a:t>
            </a:r>
            <a:r>
              <a:rPr lang="en-US" sz="3500" dirty="0" err="1">
                <a:solidFill>
                  <a:srgbClr val="635B36"/>
                </a:solidFill>
                <a:latin typeface="パール"/>
                <a:ea typeface="パール"/>
                <a:cs typeface="パール"/>
                <a:sym typeface="パール"/>
              </a:rPr>
              <a:t>porque</a:t>
            </a:r>
            <a:r>
              <a:rPr lang="en-US" sz="3500" dirty="0">
                <a:solidFill>
                  <a:srgbClr val="635B36"/>
                </a:solidFill>
                <a:latin typeface="パール"/>
                <a:ea typeface="パール"/>
                <a:cs typeface="パール"/>
                <a:sym typeface="パール"/>
              </a:rPr>
              <a:t> la </a:t>
            </a:r>
            <a:r>
              <a:rPr lang="en-US" sz="3500" dirty="0" err="1">
                <a:solidFill>
                  <a:srgbClr val="635B36"/>
                </a:solidFill>
                <a:latin typeface="パール"/>
                <a:ea typeface="パール"/>
                <a:cs typeface="パール"/>
                <a:sym typeface="パール"/>
              </a:rPr>
              <a:t>otra</a:t>
            </a:r>
            <a:r>
              <a:rPr lang="en-US" sz="3500" dirty="0">
                <a:solidFill>
                  <a:srgbClr val="635B36"/>
                </a:solidFill>
                <a:latin typeface="パール"/>
                <a:ea typeface="パール"/>
                <a:cs typeface="パール"/>
                <a:sym typeface="パール"/>
              </a:rPr>
              <a:t> persona lo </a:t>
            </a:r>
            <a:r>
              <a:rPr lang="en-US" sz="3500" dirty="0" err="1">
                <a:solidFill>
                  <a:srgbClr val="635B36"/>
                </a:solidFill>
                <a:latin typeface="パール"/>
                <a:ea typeface="パール"/>
                <a:cs typeface="パール"/>
                <a:sym typeface="パール"/>
              </a:rPr>
              <a:t>merezca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sino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porque</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tú</a:t>
            </a:r>
            <a:r>
              <a:rPr lang="en-US" sz="3500" dirty="0">
                <a:solidFill>
                  <a:srgbClr val="635B36"/>
                </a:solidFill>
                <a:latin typeface="パール"/>
                <a:ea typeface="パール"/>
                <a:cs typeface="パール"/>
                <a:sym typeface="パール"/>
              </a:rPr>
              <a:t> has </a:t>
            </a:r>
            <a:r>
              <a:rPr lang="en-US" sz="3500" dirty="0" err="1">
                <a:solidFill>
                  <a:srgbClr val="635B36"/>
                </a:solidFill>
                <a:latin typeface="パール"/>
                <a:ea typeface="パール"/>
                <a:cs typeface="パール"/>
                <a:sym typeface="パール"/>
              </a:rPr>
              <a:t>sido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perdonado</a:t>
            </a:r>
            <a:r>
              <a:rPr lang="en-US" sz="3500" dirty="0">
                <a:solidFill>
                  <a:srgbClr val="635B36"/>
                </a:solidFill>
                <a:latin typeface="パール"/>
                <a:ea typeface="パール"/>
                <a:cs typeface="パール"/>
                <a:sym typeface="パール"/>
              </a:rPr>
              <a:t> primero. El </a:t>
            </a:r>
            <a:r>
              <a:rPr lang="en-US" sz="3500" dirty="0" err="1">
                <a:solidFill>
                  <a:srgbClr val="635B36"/>
                </a:solidFill>
                <a:latin typeface="パール"/>
                <a:ea typeface="パール"/>
                <a:cs typeface="パール"/>
                <a:sym typeface="パール"/>
              </a:rPr>
              <a:t>perdón</a:t>
            </a:r>
            <a:r>
              <a:rPr lang="en-US" sz="3500" dirty="0">
                <a:solidFill>
                  <a:srgbClr val="635B36"/>
                </a:solidFill>
                <a:latin typeface="パール"/>
                <a:ea typeface="パール"/>
                <a:cs typeface="パール"/>
                <a:sym typeface="パール"/>
              </a:rPr>
              <a:t> libera a </a:t>
            </a:r>
            <a:r>
              <a:rPr lang="en-US" sz="3500" dirty="0" err="1">
                <a:solidFill>
                  <a:srgbClr val="635B36"/>
                </a:solidFill>
                <a:latin typeface="パール"/>
                <a:ea typeface="パール"/>
                <a:cs typeface="パール"/>
                <a:sym typeface="パール"/>
              </a:rPr>
              <a:t>quien</a:t>
            </a:r>
            <a:r>
              <a:rPr lang="en-US" sz="3500" dirty="0">
                <a:solidFill>
                  <a:srgbClr val="635B36"/>
                </a:solidFill>
                <a:latin typeface="パール"/>
                <a:ea typeface="パール"/>
                <a:cs typeface="パール"/>
                <a:sym typeface="パール"/>
              </a:rPr>
              <a:t> lo da. Cristo </a:t>
            </a:r>
            <a:r>
              <a:rPr lang="en-US" sz="3500" dirty="0" err="1">
                <a:solidFill>
                  <a:srgbClr val="635B36"/>
                </a:solidFill>
                <a:latin typeface="パール"/>
                <a:ea typeface="パール"/>
                <a:cs typeface="パール"/>
                <a:sym typeface="パール"/>
              </a:rPr>
              <a:t>te</a:t>
            </a:r>
            <a:r>
              <a:rPr lang="en-US" sz="3500" dirty="0">
                <a:solidFill>
                  <a:srgbClr val="635B36"/>
                </a:solidFill>
                <a:latin typeface="パール"/>
                <a:ea typeface="パール"/>
                <a:cs typeface="パール"/>
                <a:sym typeface="パール"/>
              </a:rPr>
              <a:t> da la </a:t>
            </a:r>
            <a:r>
              <a:rPr lang="en-US" sz="3500" dirty="0" err="1">
                <a:solidFill>
                  <a:srgbClr val="635B36"/>
                </a:solidFill>
                <a:latin typeface="パール"/>
                <a:ea typeface="パール"/>
                <a:cs typeface="パール"/>
                <a:sym typeface="パール"/>
              </a:rPr>
              <a:t>fuerza</a:t>
            </a:r>
            <a:r>
              <a:rPr lang="en-US" sz="3500" dirty="0">
                <a:solidFill>
                  <a:srgbClr val="635B36"/>
                </a:solidFill>
                <a:latin typeface="パール"/>
                <a:ea typeface="パール"/>
                <a:cs typeface="パール"/>
                <a:sym typeface="パール"/>
              </a:rPr>
              <a:t> para </a:t>
            </a:r>
            <a:r>
              <a:rPr lang="en-US" sz="3500" dirty="0" err="1">
                <a:solidFill>
                  <a:srgbClr val="635B36"/>
                </a:solidFill>
                <a:latin typeface="パール"/>
                <a:ea typeface="パール"/>
                <a:cs typeface="パール"/>
                <a:sym typeface="パール"/>
              </a:rPr>
              <a:t>dejar</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atrás</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el</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veneno</a:t>
            </a:r>
            <a:r>
              <a:rPr lang="en-US" sz="3500" dirty="0">
                <a:solidFill>
                  <a:srgbClr val="635B36"/>
                </a:solidFill>
                <a:latin typeface="パール"/>
                <a:ea typeface="パール"/>
                <a:cs typeface="パール"/>
                <a:sym typeface="パール"/>
              </a:rPr>
              <a:t> del </a:t>
            </a:r>
            <a:r>
              <a:rPr lang="en-US" sz="3500" dirty="0" err="1">
                <a:solidFill>
                  <a:srgbClr val="635B36"/>
                </a:solidFill>
                <a:latin typeface="パール"/>
                <a:ea typeface="パール"/>
                <a:cs typeface="パール"/>
                <a:sym typeface="パール"/>
              </a:rPr>
              <a:t>resentimiento</a:t>
            </a:r>
            <a:r>
              <a:rPr lang="en-US" sz="3500" dirty="0">
                <a:solidFill>
                  <a:srgbClr val="635B36"/>
                </a:solidFill>
                <a:latin typeface="パール"/>
                <a:ea typeface="パール"/>
                <a:cs typeface="パール"/>
                <a:sym typeface="パール"/>
              </a:rPr>
              <a:t> y </a:t>
            </a:r>
            <a:r>
              <a:rPr lang="en-US" sz="3500" dirty="0" err="1">
                <a:solidFill>
                  <a:srgbClr val="635B36"/>
                </a:solidFill>
                <a:latin typeface="パール"/>
                <a:ea typeface="パール"/>
                <a:cs typeface="パール"/>
                <a:sym typeface="パール"/>
              </a:rPr>
              <a:t>sanar</a:t>
            </a:r>
            <a:r>
              <a:rPr lang="en-US" sz="3500" dirty="0">
                <a:solidFill>
                  <a:srgbClr val="635B36"/>
                </a:solidFill>
                <a:latin typeface="パール"/>
                <a:ea typeface="パール"/>
                <a:cs typeface="パール"/>
                <a:sym typeface="パール"/>
              </a:rPr>
              <a:t> de </a:t>
            </a:r>
            <a:r>
              <a:rPr lang="en-US" sz="3500" dirty="0" err="1">
                <a:solidFill>
                  <a:srgbClr val="635B36"/>
                </a:solidFill>
                <a:latin typeface="パール"/>
                <a:ea typeface="パール"/>
                <a:cs typeface="パール"/>
                <a:sym typeface="パール"/>
              </a:rPr>
              <a:t>adentro</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hacia</a:t>
            </a:r>
            <a:r>
              <a:rPr lang="en-US" sz="3500" dirty="0">
                <a:solidFill>
                  <a:srgbClr val="635B36"/>
                </a:solidFill>
                <a:latin typeface="パール"/>
                <a:ea typeface="パール"/>
                <a:cs typeface="パール"/>
                <a:sym typeface="パール"/>
              </a:rPr>
              <a:t> </a:t>
            </a:r>
            <a:r>
              <a:rPr lang="en-US" sz="3500" dirty="0" err="1">
                <a:solidFill>
                  <a:srgbClr val="635B36"/>
                </a:solidFill>
                <a:latin typeface="パール"/>
                <a:ea typeface="パール"/>
                <a:cs typeface="パール"/>
                <a:sym typeface="パール"/>
              </a:rPr>
              <a:t>afuera</a:t>
            </a:r>
            <a:r>
              <a:rPr lang="en-US" sz="3500" dirty="0">
                <a:solidFill>
                  <a:srgbClr val="635B36"/>
                </a:solidFill>
                <a:latin typeface="パール"/>
                <a:ea typeface="パール"/>
                <a:cs typeface="パール"/>
                <a:sym typeface="パール"/>
              </a:rPr>
              <a:t>.</a:t>
            </a:r>
          </a:p>
          <a:p>
            <a:pPr algn="l">
              <a:lnSpc>
                <a:spcPts val="4900"/>
              </a:lnSpc>
            </a:pPr>
            <a:endParaRPr lang="en-US" sz="3500" dirty="0">
              <a:solidFill>
                <a:srgbClr val="635B36"/>
              </a:solidFill>
              <a:latin typeface="パール"/>
              <a:ea typeface="パール"/>
              <a:cs typeface="パール"/>
              <a:sym typeface="パール"/>
            </a:endParaRPr>
          </a:p>
        </p:txBody>
      </p:sp>
      <p:sp>
        <p:nvSpPr>
          <p:cNvPr id="23" name="TextBox 23"/>
          <p:cNvSpPr txBox="1"/>
          <p:nvPr/>
        </p:nvSpPr>
        <p:spPr>
          <a:xfrm>
            <a:off x="2795427" y="1603331"/>
            <a:ext cx="12208382" cy="2113280"/>
          </a:xfrm>
          <a:prstGeom prst="rect">
            <a:avLst/>
          </a:prstGeom>
        </p:spPr>
        <p:txBody>
          <a:bodyPr lIns="0" tIns="0" rIns="0" bIns="0" rtlCol="0" anchor="t">
            <a:spAutoFit/>
          </a:bodyPr>
          <a:lstStyle/>
          <a:p>
            <a:pPr algn="ctr">
              <a:lnSpc>
                <a:spcPts val="6160"/>
              </a:lnSpc>
            </a:pPr>
            <a:r>
              <a:rPr lang="en-US" sz="5500" b="1" dirty="0">
                <a:solidFill>
                  <a:srgbClr val="877C6F"/>
                </a:solidFill>
                <a:latin typeface="マティス Medium"/>
                <a:ea typeface="マティス Medium"/>
                <a:cs typeface="マティス Medium"/>
                <a:sym typeface="マティス Medium"/>
              </a:rPr>
              <a:t>«TODO LO PUEDO PERDONAR EN CRISTO»</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2EE"/>
        </a:solidFill>
        <a:effectLst/>
      </p:bgPr>
    </p:bg>
    <p:spTree>
      <p:nvGrpSpPr>
        <p:cNvPr id="1" name=""/>
        <p:cNvGrpSpPr/>
        <p:nvPr/>
      </p:nvGrpSpPr>
      <p:grpSpPr>
        <a:xfrm>
          <a:off x="0" y="0"/>
          <a:ext cx="0" cy="0"/>
          <a:chOff x="0" y="0"/>
          <a:chExt cx="0" cy="0"/>
        </a:xfrm>
      </p:grpSpPr>
      <p:sp>
        <p:nvSpPr>
          <p:cNvPr id="2" name="Freeform 2"/>
          <p:cNvSpPr/>
          <p:nvPr/>
        </p:nvSpPr>
        <p:spPr>
          <a:xfrm rot="224227" flipH="1" flipV="1">
            <a:off x="117572" y="499291"/>
            <a:ext cx="1273978" cy="4342552"/>
          </a:xfrm>
          <a:custGeom>
            <a:avLst/>
            <a:gdLst/>
            <a:ahLst/>
            <a:cxnLst/>
            <a:rect l="l" t="t" r="r" b="b"/>
            <a:pathLst>
              <a:path w="1273978" h="4342552">
                <a:moveTo>
                  <a:pt x="1273978" y="4342552"/>
                </a:moveTo>
                <a:lnTo>
                  <a:pt x="0" y="4342552"/>
                </a:lnTo>
                <a:lnTo>
                  <a:pt x="0" y="0"/>
                </a:lnTo>
                <a:lnTo>
                  <a:pt x="1273978" y="0"/>
                </a:lnTo>
                <a:lnTo>
                  <a:pt x="1273978" y="4342552"/>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3" name="Freeform 3"/>
          <p:cNvSpPr/>
          <p:nvPr/>
        </p:nvSpPr>
        <p:spPr>
          <a:xfrm flipH="1" flipV="1">
            <a:off x="2712330" y="-912351"/>
            <a:ext cx="3561625" cy="2716189"/>
          </a:xfrm>
          <a:custGeom>
            <a:avLst/>
            <a:gdLst/>
            <a:ahLst/>
            <a:cxnLst/>
            <a:rect l="l" t="t" r="r" b="b"/>
            <a:pathLst>
              <a:path w="3561625" h="2716189">
                <a:moveTo>
                  <a:pt x="3561625" y="2716189"/>
                </a:moveTo>
                <a:lnTo>
                  <a:pt x="0" y="2716189"/>
                </a:lnTo>
                <a:lnTo>
                  <a:pt x="0" y="0"/>
                </a:lnTo>
                <a:lnTo>
                  <a:pt x="3561625" y="0"/>
                </a:lnTo>
                <a:lnTo>
                  <a:pt x="3561625" y="2716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9197537" flipV="1">
            <a:off x="-1611533" y="-2309087"/>
            <a:ext cx="6286500" cy="4114800"/>
          </a:xfrm>
          <a:custGeom>
            <a:avLst/>
            <a:gdLst/>
            <a:ahLst/>
            <a:cxnLst/>
            <a:rect l="l" t="t" r="r" b="b"/>
            <a:pathLst>
              <a:path w="6286500" h="4114800">
                <a:moveTo>
                  <a:pt x="0" y="4114800"/>
                </a:moveTo>
                <a:lnTo>
                  <a:pt x="6286500" y="4114800"/>
                </a:lnTo>
                <a:lnTo>
                  <a:pt x="62865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2261989">
            <a:off x="-3457562" y="-253562"/>
            <a:ext cx="6286500" cy="4114800"/>
          </a:xfrm>
          <a:custGeom>
            <a:avLst/>
            <a:gdLst/>
            <a:ahLst/>
            <a:cxnLst/>
            <a:rect l="l" t="t" r="r" b="b"/>
            <a:pathLst>
              <a:path w="6286500" h="4114800">
                <a:moveTo>
                  <a:pt x="0" y="0"/>
                </a:moveTo>
                <a:lnTo>
                  <a:pt x="6286500" y="0"/>
                </a:lnTo>
                <a:lnTo>
                  <a:pt x="62865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rot="-3380203">
            <a:off x="-200240" y="-780067"/>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7" name="Freeform 7"/>
          <p:cNvSpPr/>
          <p:nvPr/>
        </p:nvSpPr>
        <p:spPr>
          <a:xfrm rot="224227">
            <a:off x="16303588" y="5822989"/>
            <a:ext cx="1273978" cy="4342552"/>
          </a:xfrm>
          <a:custGeom>
            <a:avLst/>
            <a:gdLst/>
            <a:ahLst/>
            <a:cxnLst/>
            <a:rect l="l" t="t" r="r" b="b"/>
            <a:pathLst>
              <a:path w="1273978" h="4342552">
                <a:moveTo>
                  <a:pt x="0" y="0"/>
                </a:moveTo>
                <a:lnTo>
                  <a:pt x="1273978" y="0"/>
                </a:lnTo>
                <a:lnTo>
                  <a:pt x="1273978" y="4342551"/>
                </a:lnTo>
                <a:lnTo>
                  <a:pt x="0" y="43425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CO"/>
          </a:p>
        </p:txBody>
      </p:sp>
      <p:sp>
        <p:nvSpPr>
          <p:cNvPr id="8" name="Freeform 8"/>
          <p:cNvSpPr/>
          <p:nvPr/>
        </p:nvSpPr>
        <p:spPr>
          <a:xfrm>
            <a:off x="12209156" y="7717641"/>
            <a:ext cx="3561625" cy="2716189"/>
          </a:xfrm>
          <a:custGeom>
            <a:avLst/>
            <a:gdLst/>
            <a:ahLst/>
            <a:cxnLst/>
            <a:rect l="l" t="t" r="r" b="b"/>
            <a:pathLst>
              <a:path w="3561625" h="2716189">
                <a:moveTo>
                  <a:pt x="0" y="0"/>
                </a:moveTo>
                <a:lnTo>
                  <a:pt x="3561625" y="0"/>
                </a:lnTo>
                <a:lnTo>
                  <a:pt x="3561625" y="2716189"/>
                </a:lnTo>
                <a:lnTo>
                  <a:pt x="0" y="2716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7283869">
            <a:off x="12457290" y="7995531"/>
            <a:ext cx="6626982" cy="7468934"/>
          </a:xfrm>
          <a:custGeom>
            <a:avLst/>
            <a:gdLst/>
            <a:ahLst/>
            <a:cxnLst/>
            <a:rect l="l" t="t" r="r" b="b"/>
            <a:pathLst>
              <a:path w="6626982" h="7468934">
                <a:moveTo>
                  <a:pt x="0" y="0"/>
                </a:moveTo>
                <a:lnTo>
                  <a:pt x="6626982" y="0"/>
                </a:lnTo>
                <a:lnTo>
                  <a:pt x="6626982" y="7468934"/>
                </a:lnTo>
                <a:lnTo>
                  <a:pt x="0" y="746893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CO"/>
          </a:p>
        </p:txBody>
      </p:sp>
      <p:sp>
        <p:nvSpPr>
          <p:cNvPr id="10" name="Freeform 10"/>
          <p:cNvSpPr/>
          <p:nvPr/>
        </p:nvSpPr>
        <p:spPr>
          <a:xfrm rot="4154086">
            <a:off x="15410764" y="6459725"/>
            <a:ext cx="4613938" cy="4596636"/>
          </a:xfrm>
          <a:custGeom>
            <a:avLst/>
            <a:gdLst/>
            <a:ahLst/>
            <a:cxnLst/>
            <a:rect l="l" t="t" r="r" b="b"/>
            <a:pathLst>
              <a:path w="4613938" h="4596636">
                <a:moveTo>
                  <a:pt x="0" y="0"/>
                </a:moveTo>
                <a:lnTo>
                  <a:pt x="4613938" y="0"/>
                </a:lnTo>
                <a:lnTo>
                  <a:pt x="4613938" y="4596636"/>
                </a:lnTo>
                <a:lnTo>
                  <a:pt x="0" y="459663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11" name="Freeform 11"/>
          <p:cNvSpPr/>
          <p:nvPr/>
        </p:nvSpPr>
        <p:spPr>
          <a:xfrm rot="-3380203">
            <a:off x="14884486" y="6866584"/>
            <a:ext cx="3690011" cy="4383382"/>
          </a:xfrm>
          <a:custGeom>
            <a:avLst/>
            <a:gdLst/>
            <a:ahLst/>
            <a:cxnLst/>
            <a:rect l="l" t="t" r="r" b="b"/>
            <a:pathLst>
              <a:path w="3690011" h="4383382">
                <a:moveTo>
                  <a:pt x="0" y="0"/>
                </a:moveTo>
                <a:lnTo>
                  <a:pt x="3690011" y="0"/>
                </a:lnTo>
                <a:lnTo>
                  <a:pt x="3690011" y="4383382"/>
                </a:lnTo>
                <a:lnTo>
                  <a:pt x="0" y="4383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2" name="Freeform 12"/>
          <p:cNvSpPr/>
          <p:nvPr/>
        </p:nvSpPr>
        <p:spPr>
          <a:xfrm rot="1751352" flipH="1">
            <a:off x="-834631" y="8641152"/>
            <a:ext cx="3726661" cy="4124072"/>
          </a:xfrm>
          <a:custGeom>
            <a:avLst/>
            <a:gdLst/>
            <a:ahLst/>
            <a:cxnLst/>
            <a:rect l="l" t="t" r="r" b="b"/>
            <a:pathLst>
              <a:path w="3726661" h="4124072">
                <a:moveTo>
                  <a:pt x="3726662" y="0"/>
                </a:moveTo>
                <a:lnTo>
                  <a:pt x="0" y="0"/>
                </a:lnTo>
                <a:lnTo>
                  <a:pt x="0" y="4124072"/>
                </a:lnTo>
                <a:lnTo>
                  <a:pt x="3726662" y="4124072"/>
                </a:lnTo>
                <a:lnTo>
                  <a:pt x="372666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3" name="Freeform 13"/>
          <p:cNvSpPr/>
          <p:nvPr/>
        </p:nvSpPr>
        <p:spPr>
          <a:xfrm rot="1118528">
            <a:off x="465857" y="7603917"/>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4" name="Freeform 14"/>
          <p:cNvSpPr/>
          <p:nvPr/>
        </p:nvSpPr>
        <p:spPr>
          <a:xfrm rot="-1302215">
            <a:off x="91512" y="6988716"/>
            <a:ext cx="2775620" cy="4114800"/>
          </a:xfrm>
          <a:custGeom>
            <a:avLst/>
            <a:gdLst/>
            <a:ahLst/>
            <a:cxnLst/>
            <a:rect l="l" t="t" r="r" b="b"/>
            <a:pathLst>
              <a:path w="2775620" h="4114800">
                <a:moveTo>
                  <a:pt x="0" y="0"/>
                </a:moveTo>
                <a:lnTo>
                  <a:pt x="2775620" y="0"/>
                </a:lnTo>
                <a:lnTo>
                  <a:pt x="277562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5" name="Freeform 15"/>
          <p:cNvSpPr/>
          <p:nvPr/>
        </p:nvSpPr>
        <p:spPr>
          <a:xfrm>
            <a:off x="376367" y="6956127"/>
            <a:ext cx="613935" cy="582445"/>
          </a:xfrm>
          <a:custGeom>
            <a:avLst/>
            <a:gdLst/>
            <a:ahLst/>
            <a:cxnLst/>
            <a:rect l="l" t="t" r="r" b="b"/>
            <a:pathLst>
              <a:path w="613935" h="582445">
                <a:moveTo>
                  <a:pt x="0" y="0"/>
                </a:moveTo>
                <a:lnTo>
                  <a:pt x="613935" y="0"/>
                </a:lnTo>
                <a:lnTo>
                  <a:pt x="613935" y="582445"/>
                </a:lnTo>
                <a:lnTo>
                  <a:pt x="0" y="5824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16" name="Freeform 16"/>
          <p:cNvSpPr/>
          <p:nvPr/>
        </p:nvSpPr>
        <p:spPr>
          <a:xfrm rot="5261994">
            <a:off x="16205330" y="563116"/>
            <a:ext cx="2026930" cy="1706307"/>
          </a:xfrm>
          <a:custGeom>
            <a:avLst/>
            <a:gdLst/>
            <a:ahLst/>
            <a:cxnLst/>
            <a:rect l="l" t="t" r="r" b="b"/>
            <a:pathLst>
              <a:path w="2026930" h="1706307">
                <a:moveTo>
                  <a:pt x="0" y="0"/>
                </a:moveTo>
                <a:lnTo>
                  <a:pt x="2026930" y="0"/>
                </a:lnTo>
                <a:lnTo>
                  <a:pt x="2026930" y="1706307"/>
                </a:lnTo>
                <a:lnTo>
                  <a:pt x="0" y="17063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rot="8099999" flipH="1">
            <a:off x="17237978" y="-2313723"/>
            <a:ext cx="3726661" cy="4124072"/>
          </a:xfrm>
          <a:custGeom>
            <a:avLst/>
            <a:gdLst/>
            <a:ahLst/>
            <a:cxnLst/>
            <a:rect l="l" t="t" r="r" b="b"/>
            <a:pathLst>
              <a:path w="3726661" h="4124072">
                <a:moveTo>
                  <a:pt x="3726661" y="0"/>
                </a:moveTo>
                <a:lnTo>
                  <a:pt x="0" y="0"/>
                </a:lnTo>
                <a:lnTo>
                  <a:pt x="0" y="4124072"/>
                </a:lnTo>
                <a:lnTo>
                  <a:pt x="3726661" y="4124072"/>
                </a:lnTo>
                <a:lnTo>
                  <a:pt x="37266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8" name="Freeform 18"/>
          <p:cNvSpPr/>
          <p:nvPr/>
        </p:nvSpPr>
        <p:spPr>
          <a:xfrm rot="543493" flipH="1" flipV="1">
            <a:off x="16667151" y="-487013"/>
            <a:ext cx="1458557" cy="3061856"/>
          </a:xfrm>
          <a:custGeom>
            <a:avLst/>
            <a:gdLst/>
            <a:ahLst/>
            <a:cxnLst/>
            <a:rect l="l" t="t" r="r" b="b"/>
            <a:pathLst>
              <a:path w="1458557" h="3061856">
                <a:moveTo>
                  <a:pt x="1458557" y="3061856"/>
                </a:moveTo>
                <a:lnTo>
                  <a:pt x="0" y="3061856"/>
                </a:lnTo>
                <a:lnTo>
                  <a:pt x="0" y="0"/>
                </a:lnTo>
                <a:lnTo>
                  <a:pt x="1458557" y="0"/>
                </a:lnTo>
                <a:lnTo>
                  <a:pt x="1458557" y="3061856"/>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s-CO"/>
          </a:p>
        </p:txBody>
      </p:sp>
      <p:sp>
        <p:nvSpPr>
          <p:cNvPr id="19" name="Freeform 19"/>
          <p:cNvSpPr/>
          <p:nvPr/>
        </p:nvSpPr>
        <p:spPr>
          <a:xfrm rot="-8514800" flipH="1" flipV="1">
            <a:off x="2758845" y="7895174"/>
            <a:ext cx="5028705" cy="4480119"/>
          </a:xfrm>
          <a:custGeom>
            <a:avLst/>
            <a:gdLst/>
            <a:ahLst/>
            <a:cxnLst/>
            <a:rect l="l" t="t" r="r" b="b"/>
            <a:pathLst>
              <a:path w="5028705" h="4480119">
                <a:moveTo>
                  <a:pt x="5028704" y="4480119"/>
                </a:moveTo>
                <a:lnTo>
                  <a:pt x="0" y="4480119"/>
                </a:lnTo>
                <a:lnTo>
                  <a:pt x="0" y="0"/>
                </a:lnTo>
                <a:lnTo>
                  <a:pt x="5028704" y="0"/>
                </a:lnTo>
                <a:lnTo>
                  <a:pt x="5028704" y="4480119"/>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0" name="Freeform 20"/>
          <p:cNvSpPr/>
          <p:nvPr/>
        </p:nvSpPr>
        <p:spPr>
          <a:xfrm>
            <a:off x="16163421" y="462390"/>
            <a:ext cx="859003" cy="814943"/>
          </a:xfrm>
          <a:custGeom>
            <a:avLst/>
            <a:gdLst/>
            <a:ahLst/>
            <a:cxnLst/>
            <a:rect l="l" t="t" r="r" b="b"/>
            <a:pathLst>
              <a:path w="859003" h="814943">
                <a:moveTo>
                  <a:pt x="0" y="0"/>
                </a:moveTo>
                <a:lnTo>
                  <a:pt x="859004" y="0"/>
                </a:lnTo>
                <a:lnTo>
                  <a:pt x="859004" y="814943"/>
                </a:lnTo>
                <a:lnTo>
                  <a:pt x="0" y="8149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CO"/>
          </a:p>
        </p:txBody>
      </p:sp>
      <p:sp>
        <p:nvSpPr>
          <p:cNvPr id="21" name="Freeform 21"/>
          <p:cNvSpPr/>
          <p:nvPr/>
        </p:nvSpPr>
        <p:spPr>
          <a:xfrm rot="-8514800">
            <a:off x="11703324" y="-1870679"/>
            <a:ext cx="5028705" cy="4480119"/>
          </a:xfrm>
          <a:custGeom>
            <a:avLst/>
            <a:gdLst/>
            <a:ahLst/>
            <a:cxnLst/>
            <a:rect l="l" t="t" r="r" b="b"/>
            <a:pathLst>
              <a:path w="5028705" h="4480119">
                <a:moveTo>
                  <a:pt x="0" y="0"/>
                </a:moveTo>
                <a:lnTo>
                  <a:pt x="5028704" y="0"/>
                </a:lnTo>
                <a:lnTo>
                  <a:pt x="5028704" y="4480119"/>
                </a:lnTo>
                <a:lnTo>
                  <a:pt x="0" y="44801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22" name="Freeform 22"/>
          <p:cNvSpPr/>
          <p:nvPr/>
        </p:nvSpPr>
        <p:spPr>
          <a:xfrm>
            <a:off x="5879185" y="4250381"/>
            <a:ext cx="5785308" cy="411480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sp>
        <p:nvSpPr>
          <p:cNvPr id="23" name="TextBox 23"/>
          <p:cNvSpPr txBox="1"/>
          <p:nvPr/>
        </p:nvSpPr>
        <p:spPr>
          <a:xfrm>
            <a:off x="3597960" y="1941688"/>
            <a:ext cx="11092081" cy="1910080"/>
          </a:xfrm>
          <a:prstGeom prst="rect">
            <a:avLst/>
          </a:prstGeom>
        </p:spPr>
        <p:txBody>
          <a:bodyPr lIns="0" tIns="0" rIns="0" bIns="0" rtlCol="0" anchor="t">
            <a:spAutoFit/>
          </a:bodyPr>
          <a:lstStyle/>
          <a:p>
            <a:pPr algn="ctr">
              <a:lnSpc>
                <a:spcPts val="8960"/>
              </a:lnSpc>
            </a:pPr>
            <a:r>
              <a:rPr lang="en-US" sz="8000" b="1">
                <a:solidFill>
                  <a:srgbClr val="877C6F"/>
                </a:solidFill>
                <a:latin typeface="マティス Medium"/>
                <a:ea typeface="マティス Medium"/>
                <a:cs typeface="マティス Medium"/>
                <a:sym typeface="マティス Medium"/>
              </a:rPr>
              <a:t>MUSICA ESPECIAL</a:t>
            </a:r>
          </a:p>
        </p:txBody>
      </p:sp>
      <p:sp>
        <p:nvSpPr>
          <p:cNvPr id="24" name="TextBox 24"/>
          <p:cNvSpPr txBox="1"/>
          <p:nvPr/>
        </p:nvSpPr>
        <p:spPr>
          <a:xfrm>
            <a:off x="4972576" y="9427498"/>
            <a:ext cx="8930599" cy="374015"/>
          </a:xfrm>
          <a:prstGeom prst="rect">
            <a:avLst/>
          </a:prstGeom>
        </p:spPr>
        <p:txBody>
          <a:bodyPr lIns="0" tIns="0" rIns="0" bIns="0" rtlCol="0" anchor="t">
            <a:spAutoFit/>
          </a:bodyPr>
          <a:lstStyle/>
          <a:p>
            <a:pPr algn="ctr">
              <a:lnSpc>
                <a:spcPts val="1960"/>
              </a:lnSpc>
            </a:pPr>
            <a:r>
              <a:rPr lang="en-US" sz="1400">
                <a:solidFill>
                  <a:srgbClr val="635B36">
                    <a:alpha val="37647"/>
                  </a:srgbClr>
                </a:solidFill>
                <a:latin typeface="パール"/>
                <a:ea typeface="パール"/>
                <a:cs typeface="パール"/>
                <a:sym typeface="パール"/>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1265</Words>
  <Application>Microsoft Office PowerPoint</Application>
  <PresentationFormat>Personalizado</PresentationFormat>
  <Paragraphs>63</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マティス Medium</vt:lpstr>
      <vt:lpstr>パール</vt:lpstr>
      <vt:lpstr>Calibri</vt:lpstr>
      <vt:lpstr>Arial</vt:lpstr>
      <vt:lpstr>マティス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07-02-26</dc:title>
  <cp:lastModifiedBy>Diego Castilla</cp:lastModifiedBy>
  <cp:revision>2</cp:revision>
  <dcterms:created xsi:type="dcterms:W3CDTF">2006-08-16T00:00:00Z</dcterms:created>
  <dcterms:modified xsi:type="dcterms:W3CDTF">2026-02-03T01:00:06Z</dcterms:modified>
  <dc:identifier>DAHAN1PSdXQ</dc:identifier>
</cp:coreProperties>
</file>