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DM Sans" pitchFamily="2" charset="0"/>
      <p:regular r:id="rId19"/>
    </p:embeddedFont>
    <p:embeddedFont>
      <p:font typeface="Poppins" panose="020B0502040204020203" pitchFamily="2" charset="0"/>
      <p:regular r:id="rId20"/>
    </p:embeddedFont>
    <p:embeddedFont>
      <p:font typeface="Poppins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2999" y="-1448305"/>
            <a:ext cx="4715001" cy="13183610"/>
            <a:chOff x="0" y="0"/>
            <a:chExt cx="1241811" cy="3472227"/>
          </a:xfrm>
        </p:grpSpPr>
        <p:sp>
          <p:nvSpPr>
            <p:cNvPr id="3" name="Freeform 3"/>
            <p:cNvSpPr/>
            <p:nvPr/>
          </p:nvSpPr>
          <p:spPr>
            <a:xfrm>
              <a:off x="0" y="0"/>
              <a:ext cx="1241811" cy="3472226"/>
            </a:xfrm>
            <a:custGeom>
              <a:avLst/>
              <a:gdLst/>
              <a:ahLst/>
              <a:cxnLst/>
              <a:rect l="l" t="t" r="r" b="b"/>
              <a:pathLst>
                <a:path w="1241811" h="3472226">
                  <a:moveTo>
                    <a:pt x="0" y="0"/>
                  </a:moveTo>
                  <a:lnTo>
                    <a:pt x="1241811" y="0"/>
                  </a:lnTo>
                  <a:lnTo>
                    <a:pt x="1241811" y="3472226"/>
                  </a:lnTo>
                  <a:lnTo>
                    <a:pt x="0" y="3472226"/>
                  </a:lnTo>
                  <a:close/>
                </a:path>
              </a:pathLst>
            </a:custGeom>
            <a:solidFill>
              <a:srgbClr val="0097B2"/>
            </a:solidFill>
          </p:spPr>
          <p:txBody>
            <a:bodyPr/>
            <a:lstStyle/>
            <a:p>
              <a:endParaRPr lang="es-CO"/>
            </a:p>
          </p:txBody>
        </p:sp>
        <p:sp>
          <p:nvSpPr>
            <p:cNvPr id="4" name="TextBox 4"/>
            <p:cNvSpPr txBox="1"/>
            <p:nvPr/>
          </p:nvSpPr>
          <p:spPr>
            <a:xfrm>
              <a:off x="0" y="-19050"/>
              <a:ext cx="1241811" cy="3491277"/>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28700" y="3111893"/>
            <a:ext cx="124476" cy="3816499"/>
            <a:chOff x="0" y="0"/>
            <a:chExt cx="28371" cy="869881"/>
          </a:xfrm>
        </p:grpSpPr>
        <p:sp>
          <p:nvSpPr>
            <p:cNvPr id="6" name="Freeform 6"/>
            <p:cNvSpPr/>
            <p:nvPr/>
          </p:nvSpPr>
          <p:spPr>
            <a:xfrm>
              <a:off x="0" y="0"/>
              <a:ext cx="28371" cy="869881"/>
            </a:xfrm>
            <a:custGeom>
              <a:avLst/>
              <a:gdLst/>
              <a:ahLst/>
              <a:cxnLst/>
              <a:rect l="l" t="t" r="r" b="b"/>
              <a:pathLst>
                <a:path w="28371" h="869881">
                  <a:moveTo>
                    <a:pt x="0" y="0"/>
                  </a:moveTo>
                  <a:lnTo>
                    <a:pt x="28371" y="0"/>
                  </a:lnTo>
                  <a:lnTo>
                    <a:pt x="28371" y="869881"/>
                  </a:lnTo>
                  <a:lnTo>
                    <a:pt x="0" y="869881"/>
                  </a:lnTo>
                  <a:close/>
                </a:path>
              </a:pathLst>
            </a:custGeom>
            <a:solidFill>
              <a:srgbClr val="0097B2"/>
            </a:solidFill>
            <a:ln cap="sq">
              <a:noFill/>
              <a:prstDash val="solid"/>
              <a:miter/>
            </a:ln>
          </p:spPr>
          <p:txBody>
            <a:bodyPr/>
            <a:lstStyle/>
            <a:p>
              <a:endParaRPr lang="es-CO"/>
            </a:p>
          </p:txBody>
        </p:sp>
        <p:sp>
          <p:nvSpPr>
            <p:cNvPr id="7" name="TextBox 7"/>
            <p:cNvSpPr txBox="1"/>
            <p:nvPr/>
          </p:nvSpPr>
          <p:spPr>
            <a:xfrm>
              <a:off x="0" y="-19050"/>
              <a:ext cx="28371" cy="888931"/>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p:cNvGrpSpPr>
            <a:grpSpLocks noChangeAspect="1"/>
          </p:cNvGrpSpPr>
          <p:nvPr/>
        </p:nvGrpSpPr>
        <p:grpSpPr>
          <a:xfrm>
            <a:off x="10398296" y="1485841"/>
            <a:ext cx="7068604" cy="7068604"/>
            <a:chOff x="0" y="0"/>
            <a:chExt cx="7620000" cy="7620000"/>
          </a:xfrm>
        </p:grpSpPr>
        <p:sp>
          <p:nvSpPr>
            <p:cNvPr id="9" name="Freeform 9"/>
            <p:cNvSpPr/>
            <p:nvPr/>
          </p:nvSpPr>
          <p:spPr>
            <a:xfrm>
              <a:off x="791210" y="777240"/>
              <a:ext cx="6029959" cy="6029960"/>
            </a:xfrm>
            <a:custGeom>
              <a:avLst/>
              <a:gdLst/>
              <a:ahLst/>
              <a:cxnLst/>
              <a:rect l="l" t="t" r="r" b="b"/>
              <a:pathLst>
                <a:path w="6029959" h="6029960">
                  <a:moveTo>
                    <a:pt x="3014980" y="0"/>
                  </a:moveTo>
                  <a:cubicBezTo>
                    <a:pt x="1352550" y="0"/>
                    <a:pt x="0" y="1352550"/>
                    <a:pt x="0" y="3014980"/>
                  </a:cubicBezTo>
                  <a:cubicBezTo>
                    <a:pt x="0" y="4677410"/>
                    <a:pt x="1352550" y="6029960"/>
                    <a:pt x="3014980" y="6029960"/>
                  </a:cubicBezTo>
                  <a:cubicBezTo>
                    <a:pt x="4677410" y="6029960"/>
                    <a:pt x="6029960" y="4677410"/>
                    <a:pt x="6029960" y="3014980"/>
                  </a:cubicBezTo>
                  <a:cubicBezTo>
                    <a:pt x="6029960" y="1352550"/>
                    <a:pt x="4677410" y="0"/>
                    <a:pt x="3014980" y="0"/>
                  </a:cubicBezTo>
                  <a:close/>
                </a:path>
              </a:pathLst>
            </a:custGeom>
            <a:blipFill>
              <a:blip r:embed="rId2"/>
              <a:stretch>
                <a:fillRect/>
              </a:stretch>
            </a:blipFill>
          </p:spPr>
          <p:txBody>
            <a:bodyPr/>
            <a:lstStyle/>
            <a:p>
              <a:endParaRPr lang="es-CO"/>
            </a:p>
          </p:txBody>
        </p:sp>
        <p:sp>
          <p:nvSpPr>
            <p:cNvPr id="10" name="Freeform 10"/>
            <p:cNvSpPr/>
            <p:nvPr/>
          </p:nvSpPr>
          <p:spPr>
            <a:xfrm>
              <a:off x="-3810" y="-17780"/>
              <a:ext cx="7620000" cy="7620000"/>
            </a:xfrm>
            <a:custGeom>
              <a:avLst/>
              <a:gdLst/>
              <a:ahLst/>
              <a:cxnLst/>
              <a:rect l="l" t="t" r="r" b="b"/>
              <a:pathLst>
                <a:path w="7620000" h="7620000">
                  <a:moveTo>
                    <a:pt x="3810000" y="0"/>
                  </a:moveTo>
                  <a:cubicBezTo>
                    <a:pt x="1709420" y="0"/>
                    <a:pt x="0" y="1709420"/>
                    <a:pt x="0" y="3810000"/>
                  </a:cubicBezTo>
                  <a:cubicBezTo>
                    <a:pt x="0" y="5910580"/>
                    <a:pt x="1709420" y="7620000"/>
                    <a:pt x="3810000" y="7620000"/>
                  </a:cubicBezTo>
                  <a:cubicBezTo>
                    <a:pt x="5910580" y="7620000"/>
                    <a:pt x="7620000" y="5910580"/>
                    <a:pt x="7620000" y="3810000"/>
                  </a:cubicBezTo>
                  <a:cubicBezTo>
                    <a:pt x="7620000" y="1709420"/>
                    <a:pt x="5910580" y="0"/>
                    <a:pt x="3810000" y="0"/>
                  </a:cubicBezTo>
                  <a:close/>
                  <a:moveTo>
                    <a:pt x="3810000" y="7193280"/>
                  </a:moveTo>
                  <a:cubicBezTo>
                    <a:pt x="1941830" y="7193280"/>
                    <a:pt x="426720" y="5678170"/>
                    <a:pt x="426720" y="3810000"/>
                  </a:cubicBezTo>
                  <a:cubicBezTo>
                    <a:pt x="426720" y="1941830"/>
                    <a:pt x="1941830" y="426720"/>
                    <a:pt x="3810000" y="426720"/>
                  </a:cubicBezTo>
                  <a:cubicBezTo>
                    <a:pt x="5678170" y="426720"/>
                    <a:pt x="7193280" y="1941830"/>
                    <a:pt x="7193280" y="3810000"/>
                  </a:cubicBezTo>
                  <a:cubicBezTo>
                    <a:pt x="7193280" y="5678170"/>
                    <a:pt x="5678170" y="7193280"/>
                    <a:pt x="3810000" y="7193280"/>
                  </a:cubicBezTo>
                  <a:close/>
                </a:path>
              </a:pathLst>
            </a:custGeom>
            <a:solidFill>
              <a:srgbClr val="769BA2"/>
            </a:solidFill>
          </p:spPr>
          <p:txBody>
            <a:bodyPr/>
            <a:lstStyle/>
            <a:p>
              <a:endParaRPr lang="es-CO"/>
            </a:p>
          </p:txBody>
        </p:sp>
        <p:sp>
          <p:nvSpPr>
            <p:cNvPr id="11" name="Freeform 11"/>
            <p:cNvSpPr/>
            <p:nvPr/>
          </p:nvSpPr>
          <p:spPr>
            <a:xfrm>
              <a:off x="422910" y="408940"/>
              <a:ext cx="6766559" cy="6766560"/>
            </a:xfrm>
            <a:custGeom>
              <a:avLst/>
              <a:gdLst/>
              <a:ahLst/>
              <a:cxnLst/>
              <a:rect l="l" t="t" r="r" b="b"/>
              <a:pathLst>
                <a:path w="6766559" h="6766560">
                  <a:moveTo>
                    <a:pt x="3383280" y="0"/>
                  </a:moveTo>
                  <a:cubicBezTo>
                    <a:pt x="1515110" y="0"/>
                    <a:pt x="0" y="1515110"/>
                    <a:pt x="0" y="3383280"/>
                  </a:cubicBezTo>
                  <a:cubicBezTo>
                    <a:pt x="0" y="5251450"/>
                    <a:pt x="1515110" y="6766560"/>
                    <a:pt x="3383280" y="6766560"/>
                  </a:cubicBezTo>
                  <a:cubicBezTo>
                    <a:pt x="5251450" y="6766560"/>
                    <a:pt x="6766560" y="5251450"/>
                    <a:pt x="6766560" y="3383280"/>
                  </a:cubicBezTo>
                  <a:cubicBezTo>
                    <a:pt x="6766560" y="1515110"/>
                    <a:pt x="5251450" y="0"/>
                    <a:pt x="3383280" y="0"/>
                  </a:cubicBezTo>
                  <a:close/>
                  <a:moveTo>
                    <a:pt x="3383280" y="6398260"/>
                  </a:moveTo>
                  <a:cubicBezTo>
                    <a:pt x="1720850" y="6398260"/>
                    <a:pt x="368300" y="5045710"/>
                    <a:pt x="368300" y="3383280"/>
                  </a:cubicBezTo>
                  <a:cubicBezTo>
                    <a:pt x="368300" y="1720850"/>
                    <a:pt x="1720850" y="368300"/>
                    <a:pt x="3383280" y="368300"/>
                  </a:cubicBezTo>
                  <a:cubicBezTo>
                    <a:pt x="5045710" y="368300"/>
                    <a:pt x="6398260" y="1720850"/>
                    <a:pt x="6398260" y="3383280"/>
                  </a:cubicBezTo>
                  <a:cubicBezTo>
                    <a:pt x="6398260" y="5045710"/>
                    <a:pt x="5045710" y="6398260"/>
                    <a:pt x="3383280" y="6398260"/>
                  </a:cubicBezTo>
                  <a:close/>
                </a:path>
              </a:pathLst>
            </a:custGeom>
            <a:solidFill>
              <a:srgbClr val="FFFFFF"/>
            </a:solidFill>
          </p:spPr>
          <p:txBody>
            <a:bodyPr/>
            <a:lstStyle/>
            <a:p>
              <a:endParaRPr lang="es-CO"/>
            </a:p>
          </p:txBody>
        </p:sp>
      </p:grpSp>
      <p:sp>
        <p:nvSpPr>
          <p:cNvPr id="12" name="TextBox 12"/>
          <p:cNvSpPr txBox="1"/>
          <p:nvPr/>
        </p:nvSpPr>
        <p:spPr>
          <a:xfrm>
            <a:off x="1443327" y="3055292"/>
            <a:ext cx="8633141" cy="1425656"/>
          </a:xfrm>
          <a:prstGeom prst="rect">
            <a:avLst/>
          </a:prstGeom>
        </p:spPr>
        <p:txBody>
          <a:bodyPr lIns="0" tIns="0" rIns="0" bIns="0" rtlCol="0" anchor="t">
            <a:spAutoFit/>
          </a:bodyPr>
          <a:lstStyle/>
          <a:p>
            <a:pPr algn="l">
              <a:lnSpc>
                <a:spcPts val="11065"/>
              </a:lnSpc>
            </a:pPr>
            <a:r>
              <a:rPr lang="en-US" sz="7903" spc="-158">
                <a:solidFill>
                  <a:srgbClr val="769BA2"/>
                </a:solidFill>
                <a:latin typeface="Poppins"/>
                <a:ea typeface="Poppins"/>
                <a:cs typeface="Poppins"/>
                <a:sym typeface="Poppins"/>
              </a:rPr>
              <a:t>Libertad desde la</a:t>
            </a:r>
          </a:p>
        </p:txBody>
      </p:sp>
      <p:sp>
        <p:nvSpPr>
          <p:cNvPr id="13" name="TextBox 13"/>
          <p:cNvSpPr txBox="1"/>
          <p:nvPr/>
        </p:nvSpPr>
        <p:spPr>
          <a:xfrm>
            <a:off x="1443327" y="4477238"/>
            <a:ext cx="8971403" cy="1433693"/>
          </a:xfrm>
          <a:prstGeom prst="rect">
            <a:avLst/>
          </a:prstGeom>
        </p:spPr>
        <p:txBody>
          <a:bodyPr lIns="0" tIns="0" rIns="0" bIns="0" rtlCol="0" anchor="t">
            <a:spAutoFit/>
          </a:bodyPr>
          <a:lstStyle/>
          <a:p>
            <a:pPr algn="l">
              <a:lnSpc>
                <a:spcPts val="10375"/>
              </a:lnSpc>
            </a:pPr>
            <a:r>
              <a:rPr lang="en-US" sz="9347" b="1" spc="140">
                <a:solidFill>
                  <a:srgbClr val="0097B2"/>
                </a:solidFill>
                <a:latin typeface="Poppins Bold"/>
                <a:ea typeface="Poppins Bold"/>
                <a:cs typeface="Poppins Bold"/>
                <a:sym typeface="Poppins Bold"/>
              </a:rPr>
              <a:t>PRISION</a:t>
            </a:r>
          </a:p>
        </p:txBody>
      </p:sp>
      <p:sp>
        <p:nvSpPr>
          <p:cNvPr id="14" name="TextBox 14"/>
          <p:cNvSpPr txBox="1"/>
          <p:nvPr/>
        </p:nvSpPr>
        <p:spPr>
          <a:xfrm>
            <a:off x="1443327" y="5913752"/>
            <a:ext cx="8730937" cy="594716"/>
          </a:xfrm>
          <a:prstGeom prst="rect">
            <a:avLst/>
          </a:prstGeom>
        </p:spPr>
        <p:txBody>
          <a:bodyPr lIns="0" tIns="0" rIns="0" bIns="0" rtlCol="0" anchor="t">
            <a:spAutoFit/>
          </a:bodyPr>
          <a:lstStyle/>
          <a:p>
            <a:pPr algn="l">
              <a:lnSpc>
                <a:spcPts val="4533"/>
              </a:lnSpc>
              <a:spcBef>
                <a:spcPct val="0"/>
              </a:spcBef>
            </a:pPr>
            <a:r>
              <a:rPr lang="en-US" sz="3487">
                <a:solidFill>
                  <a:srgbClr val="769BA2"/>
                </a:solidFill>
                <a:latin typeface="Poppins"/>
                <a:ea typeface="Poppins"/>
                <a:cs typeface="Poppins"/>
                <a:sym typeface="Poppins"/>
              </a:rPr>
              <a:t>Programa de Escuela Sabática</a:t>
            </a:r>
          </a:p>
        </p:txBody>
      </p:sp>
      <p:sp>
        <p:nvSpPr>
          <p:cNvPr id="15" name="TextBox 15"/>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172323" y="1197968"/>
            <a:ext cx="20562816" cy="8060332"/>
            <a:chOff x="0" y="0"/>
            <a:chExt cx="5415721" cy="2122886"/>
          </a:xfrm>
        </p:grpSpPr>
        <p:sp>
          <p:nvSpPr>
            <p:cNvPr id="3" name="Freeform 3"/>
            <p:cNvSpPr/>
            <p:nvPr/>
          </p:nvSpPr>
          <p:spPr>
            <a:xfrm>
              <a:off x="0" y="0"/>
              <a:ext cx="5415721" cy="2122886"/>
            </a:xfrm>
            <a:custGeom>
              <a:avLst/>
              <a:gdLst/>
              <a:ahLst/>
              <a:cxnLst/>
              <a:rect l="l" t="t" r="r" b="b"/>
              <a:pathLst>
                <a:path w="5415721" h="2122886">
                  <a:moveTo>
                    <a:pt x="0" y="0"/>
                  </a:moveTo>
                  <a:lnTo>
                    <a:pt x="5415721" y="0"/>
                  </a:lnTo>
                  <a:lnTo>
                    <a:pt x="5415721" y="2122886"/>
                  </a:lnTo>
                  <a:lnTo>
                    <a:pt x="0" y="2122886"/>
                  </a:lnTo>
                  <a:close/>
                </a:path>
              </a:pathLst>
            </a:custGeom>
            <a:solidFill>
              <a:srgbClr val="0097B2"/>
            </a:solidFill>
          </p:spPr>
          <p:txBody>
            <a:bodyPr/>
            <a:lstStyle/>
            <a:p>
              <a:endParaRPr lang="es-CO"/>
            </a:p>
          </p:txBody>
        </p:sp>
        <p:sp>
          <p:nvSpPr>
            <p:cNvPr id="4" name="TextBox 4"/>
            <p:cNvSpPr txBox="1"/>
            <p:nvPr/>
          </p:nvSpPr>
          <p:spPr>
            <a:xfrm>
              <a:off x="0" y="-19050"/>
              <a:ext cx="5415721" cy="2141936"/>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2225512" y="2594842"/>
            <a:ext cx="8974313" cy="5209434"/>
          </a:xfrm>
          <a:prstGeom prst="rect">
            <a:avLst/>
          </a:prstGeom>
        </p:spPr>
        <p:txBody>
          <a:bodyPr lIns="0" tIns="0" rIns="0" bIns="0" rtlCol="0" anchor="t">
            <a:spAutoFit/>
          </a:bodyPr>
          <a:lstStyle/>
          <a:p>
            <a:pPr marL="0" lvl="0" indent="0" algn="l">
              <a:lnSpc>
                <a:spcPts val="4644"/>
              </a:lnSpc>
              <a:spcBef>
                <a:spcPct val="0"/>
              </a:spcBef>
            </a:pPr>
            <a:r>
              <a:rPr lang="en-US" sz="3365">
                <a:solidFill>
                  <a:srgbClr val="FFFFFF"/>
                </a:solidFill>
                <a:latin typeface="DM Sans"/>
                <a:ea typeface="DM Sans"/>
                <a:cs typeface="DM Sans"/>
                <a:sym typeface="DM Sans"/>
              </a:rPr>
              <a:t>Aunque muchos pudieran ver su prisión como una derrota, él la consideraba una puerta. Incluso en la casa de César, logró que se conociera el nombre de Cristo. Sin avergonzarse del evangelio, al cual definía como el poder de Dios, instaba a la Iglesia a predicar con valentía y sin distracciones. Su mensaje era claro: Jesús murió, resucitó y volverá; Él es la única esperanza del mundo.</a:t>
            </a:r>
          </a:p>
        </p:txBody>
      </p:sp>
      <p:grpSp>
        <p:nvGrpSpPr>
          <p:cNvPr id="6" name="Group 6"/>
          <p:cNvGrpSpPr/>
          <p:nvPr/>
        </p:nvGrpSpPr>
        <p:grpSpPr>
          <a:xfrm>
            <a:off x="11928936" y="597263"/>
            <a:ext cx="5502303" cy="9092474"/>
            <a:chOff x="0" y="0"/>
            <a:chExt cx="991926" cy="1639143"/>
          </a:xfrm>
        </p:grpSpPr>
        <p:sp>
          <p:nvSpPr>
            <p:cNvPr id="7" name="Freeform 7"/>
            <p:cNvSpPr/>
            <p:nvPr/>
          </p:nvSpPr>
          <p:spPr>
            <a:xfrm>
              <a:off x="0" y="0"/>
              <a:ext cx="991926" cy="1639143"/>
            </a:xfrm>
            <a:custGeom>
              <a:avLst/>
              <a:gdLst/>
              <a:ahLst/>
              <a:cxnLst/>
              <a:rect l="l" t="t" r="r" b="b"/>
              <a:pathLst>
                <a:path w="991926" h="1639143">
                  <a:moveTo>
                    <a:pt x="0" y="0"/>
                  </a:moveTo>
                  <a:lnTo>
                    <a:pt x="991926" y="0"/>
                  </a:lnTo>
                  <a:lnTo>
                    <a:pt x="991926" y="1639143"/>
                  </a:lnTo>
                  <a:lnTo>
                    <a:pt x="0" y="1639143"/>
                  </a:lnTo>
                  <a:close/>
                </a:path>
              </a:pathLst>
            </a:custGeom>
            <a:blipFill>
              <a:blip r:embed="rId2"/>
              <a:stretch>
                <a:fillRect l="-32624" r="-32624"/>
              </a:stretch>
            </a:blipFill>
          </p:spPr>
          <p:txBody>
            <a:bodyPr/>
            <a:lstStyle/>
            <a:p>
              <a:endParaRPr lang="es-CO"/>
            </a:p>
          </p:txBody>
        </p:sp>
      </p:grpSp>
      <p:grpSp>
        <p:nvGrpSpPr>
          <p:cNvPr id="8" name="Group 8"/>
          <p:cNvGrpSpPr/>
          <p:nvPr/>
        </p:nvGrpSpPr>
        <p:grpSpPr>
          <a:xfrm>
            <a:off x="1469430" y="1937287"/>
            <a:ext cx="82879" cy="6504605"/>
            <a:chOff x="0" y="0"/>
            <a:chExt cx="21828" cy="1713147"/>
          </a:xfrm>
        </p:grpSpPr>
        <p:sp>
          <p:nvSpPr>
            <p:cNvPr id="9" name="Freeform 9"/>
            <p:cNvSpPr/>
            <p:nvPr/>
          </p:nvSpPr>
          <p:spPr>
            <a:xfrm>
              <a:off x="0" y="0"/>
              <a:ext cx="21828" cy="1713147"/>
            </a:xfrm>
            <a:custGeom>
              <a:avLst/>
              <a:gdLst/>
              <a:ahLst/>
              <a:cxnLst/>
              <a:rect l="l" t="t" r="r" b="b"/>
              <a:pathLst>
                <a:path w="21828" h="1713147">
                  <a:moveTo>
                    <a:pt x="0" y="0"/>
                  </a:moveTo>
                  <a:lnTo>
                    <a:pt x="21828" y="0"/>
                  </a:lnTo>
                  <a:lnTo>
                    <a:pt x="21828" y="1713147"/>
                  </a:lnTo>
                  <a:lnTo>
                    <a:pt x="0" y="1713147"/>
                  </a:lnTo>
                  <a:close/>
                </a:path>
              </a:pathLst>
            </a:custGeom>
            <a:solidFill>
              <a:srgbClr val="FFFFFF"/>
            </a:solidFill>
            <a:ln cap="sq">
              <a:noFill/>
              <a:prstDash val="solid"/>
              <a:miter/>
            </a:ln>
          </p:spPr>
          <p:txBody>
            <a:bodyPr/>
            <a:lstStyle/>
            <a:p>
              <a:endParaRPr lang="es-CO"/>
            </a:p>
          </p:txBody>
        </p:sp>
        <p:sp>
          <p:nvSpPr>
            <p:cNvPr id="10" name="TextBox 10"/>
            <p:cNvSpPr txBox="1"/>
            <p:nvPr/>
          </p:nvSpPr>
          <p:spPr>
            <a:xfrm>
              <a:off x="0" y="-19050"/>
              <a:ext cx="21828" cy="1732197"/>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TextBox 11"/>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4616" y="8172841"/>
            <a:ext cx="6148039" cy="1814909"/>
            <a:chOff x="0" y="0"/>
            <a:chExt cx="1656397" cy="488970"/>
          </a:xfrm>
        </p:grpSpPr>
        <p:sp>
          <p:nvSpPr>
            <p:cNvPr id="3" name="Freeform 3"/>
            <p:cNvSpPr/>
            <p:nvPr/>
          </p:nvSpPr>
          <p:spPr>
            <a:xfrm>
              <a:off x="0" y="0"/>
              <a:ext cx="1656397" cy="488970"/>
            </a:xfrm>
            <a:custGeom>
              <a:avLst/>
              <a:gdLst/>
              <a:ahLst/>
              <a:cxnLst/>
              <a:rect l="l" t="t" r="r" b="b"/>
              <a:pathLst>
                <a:path w="1656397" h="488970">
                  <a:moveTo>
                    <a:pt x="1453197" y="0"/>
                  </a:moveTo>
                  <a:cubicBezTo>
                    <a:pt x="1565421" y="0"/>
                    <a:pt x="1656397" y="109460"/>
                    <a:pt x="1656397" y="244485"/>
                  </a:cubicBezTo>
                  <a:cubicBezTo>
                    <a:pt x="1656397" y="379511"/>
                    <a:pt x="1565421" y="488970"/>
                    <a:pt x="1453197" y="488970"/>
                  </a:cubicBezTo>
                  <a:lnTo>
                    <a:pt x="203200" y="488970"/>
                  </a:lnTo>
                  <a:cubicBezTo>
                    <a:pt x="90976" y="488970"/>
                    <a:pt x="0" y="379511"/>
                    <a:pt x="0" y="244485"/>
                  </a:cubicBezTo>
                  <a:cubicBezTo>
                    <a:pt x="0" y="109460"/>
                    <a:pt x="90976" y="0"/>
                    <a:pt x="203200" y="0"/>
                  </a:cubicBezTo>
                  <a:close/>
                </a:path>
              </a:pathLst>
            </a:custGeom>
            <a:solidFill>
              <a:srgbClr val="0097B2"/>
            </a:solidFill>
          </p:spPr>
          <p:txBody>
            <a:bodyPr/>
            <a:lstStyle/>
            <a:p>
              <a:endParaRPr lang="es-CO"/>
            </a:p>
          </p:txBody>
        </p:sp>
        <p:sp>
          <p:nvSpPr>
            <p:cNvPr id="4" name="TextBox 4"/>
            <p:cNvSpPr txBox="1"/>
            <p:nvPr/>
          </p:nvSpPr>
          <p:spPr>
            <a:xfrm>
              <a:off x="0" y="-57150"/>
              <a:ext cx="1656397" cy="54612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63492" y="2612481"/>
            <a:ext cx="6148039" cy="1129845"/>
            <a:chOff x="0" y="0"/>
            <a:chExt cx="1656397" cy="304401"/>
          </a:xfrm>
        </p:grpSpPr>
        <p:sp>
          <p:nvSpPr>
            <p:cNvPr id="6" name="Freeform 6"/>
            <p:cNvSpPr/>
            <p:nvPr/>
          </p:nvSpPr>
          <p:spPr>
            <a:xfrm>
              <a:off x="0" y="0"/>
              <a:ext cx="1656397" cy="304401"/>
            </a:xfrm>
            <a:custGeom>
              <a:avLst/>
              <a:gdLst/>
              <a:ahLst/>
              <a:cxnLst/>
              <a:rect l="l" t="t" r="r" b="b"/>
              <a:pathLst>
                <a:path w="1656397" h="304401">
                  <a:moveTo>
                    <a:pt x="1453197" y="0"/>
                  </a:moveTo>
                  <a:cubicBezTo>
                    <a:pt x="1565421" y="0"/>
                    <a:pt x="1656397" y="68143"/>
                    <a:pt x="1656397" y="152201"/>
                  </a:cubicBezTo>
                  <a:cubicBezTo>
                    <a:pt x="1656397" y="236259"/>
                    <a:pt x="1565421" y="304401"/>
                    <a:pt x="1453197" y="304401"/>
                  </a:cubicBezTo>
                  <a:lnTo>
                    <a:pt x="203200" y="304401"/>
                  </a:lnTo>
                  <a:cubicBezTo>
                    <a:pt x="90976" y="304401"/>
                    <a:pt x="0" y="236259"/>
                    <a:pt x="0" y="152201"/>
                  </a:cubicBezTo>
                  <a:cubicBezTo>
                    <a:pt x="0" y="68143"/>
                    <a:pt x="90976" y="0"/>
                    <a:pt x="203200" y="0"/>
                  </a:cubicBezTo>
                  <a:close/>
                </a:path>
              </a:pathLst>
            </a:custGeom>
            <a:solidFill>
              <a:srgbClr val="0097B2"/>
            </a:solidFill>
          </p:spPr>
          <p:txBody>
            <a:bodyPr/>
            <a:lstStyle/>
            <a:p>
              <a:endParaRPr lang="es-CO"/>
            </a:p>
          </p:txBody>
        </p:sp>
        <p:sp>
          <p:nvSpPr>
            <p:cNvPr id="7" name="TextBox 7"/>
            <p:cNvSpPr txBox="1"/>
            <p:nvPr/>
          </p:nvSpPr>
          <p:spPr>
            <a:xfrm>
              <a:off x="0" y="-57150"/>
              <a:ext cx="1656397" cy="36155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80613" y="8295749"/>
            <a:ext cx="1354844" cy="135484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69BA2"/>
            </a:solidFill>
            <a:ln w="123825" cap="sq">
              <a:solidFill>
                <a:srgbClr val="E9E9E9"/>
              </a:solidFill>
              <a:prstDash val="solid"/>
              <a:miter/>
            </a:ln>
          </p:spPr>
          <p:txBody>
            <a:bodyPr/>
            <a:lstStyle/>
            <a:p>
              <a:endParaRPr lang="es-CO"/>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745712" y="8560847"/>
            <a:ext cx="824647" cy="824647"/>
          </a:xfrm>
          <a:custGeom>
            <a:avLst/>
            <a:gdLst/>
            <a:ahLst/>
            <a:cxnLst/>
            <a:rect l="l" t="t" r="r" b="b"/>
            <a:pathLst>
              <a:path w="824647" h="824647">
                <a:moveTo>
                  <a:pt x="0" y="0"/>
                </a:moveTo>
                <a:lnTo>
                  <a:pt x="824647" y="0"/>
                </a:lnTo>
                <a:lnTo>
                  <a:pt x="824647" y="824647"/>
                </a:lnTo>
                <a:lnTo>
                  <a:pt x="0" y="8246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12" name="TextBox 12"/>
          <p:cNvSpPr txBox="1"/>
          <p:nvPr/>
        </p:nvSpPr>
        <p:spPr>
          <a:xfrm>
            <a:off x="9975921" y="5581741"/>
            <a:ext cx="4579663" cy="681910"/>
          </a:xfrm>
          <a:prstGeom prst="rect">
            <a:avLst/>
          </a:prstGeom>
        </p:spPr>
        <p:txBody>
          <a:bodyPr lIns="0" tIns="0" rIns="0" bIns="0" rtlCol="0" anchor="t">
            <a:spAutoFit/>
          </a:bodyPr>
          <a:lstStyle/>
          <a:p>
            <a:pPr algn="l">
              <a:lnSpc>
                <a:spcPts val="1824"/>
              </a:lnSpc>
            </a:pPr>
            <a:r>
              <a:rPr lang="en-US" sz="1303" spc="57">
                <a:solidFill>
                  <a:srgbClr val="FFFFFF"/>
                </a:solidFill>
                <a:latin typeface="Poppins"/>
                <a:ea typeface="Poppins"/>
                <a:cs typeface="Poppins"/>
                <a:sym typeface="Poppins"/>
              </a:rPr>
              <a:t>Tu espacio de trabajo, importa,   es mucho más que solo un lugar. Es un santuario de creatividad, colaboración personal y profesional.</a:t>
            </a:r>
          </a:p>
        </p:txBody>
      </p:sp>
      <p:grpSp>
        <p:nvGrpSpPr>
          <p:cNvPr id="13" name="Group 13"/>
          <p:cNvGrpSpPr/>
          <p:nvPr/>
        </p:nvGrpSpPr>
        <p:grpSpPr>
          <a:xfrm>
            <a:off x="9563492" y="3908662"/>
            <a:ext cx="6709922" cy="3422359"/>
            <a:chOff x="0" y="0"/>
            <a:chExt cx="1138443" cy="580657"/>
          </a:xfrm>
        </p:grpSpPr>
        <p:sp>
          <p:nvSpPr>
            <p:cNvPr id="14" name="Freeform 14"/>
            <p:cNvSpPr/>
            <p:nvPr/>
          </p:nvSpPr>
          <p:spPr>
            <a:xfrm>
              <a:off x="0" y="0"/>
              <a:ext cx="1138443" cy="580657"/>
            </a:xfrm>
            <a:custGeom>
              <a:avLst/>
              <a:gdLst/>
              <a:ahLst/>
              <a:cxnLst/>
              <a:rect l="l" t="t" r="r" b="b"/>
              <a:pathLst>
                <a:path w="1138443" h="580657">
                  <a:moveTo>
                    <a:pt x="27691" y="0"/>
                  </a:moveTo>
                  <a:lnTo>
                    <a:pt x="1110752" y="0"/>
                  </a:lnTo>
                  <a:cubicBezTo>
                    <a:pt x="1118096" y="0"/>
                    <a:pt x="1125139" y="2917"/>
                    <a:pt x="1130332" y="8111"/>
                  </a:cubicBezTo>
                  <a:cubicBezTo>
                    <a:pt x="1135525" y="13304"/>
                    <a:pt x="1138443" y="20347"/>
                    <a:pt x="1138443" y="27691"/>
                  </a:cubicBezTo>
                  <a:lnTo>
                    <a:pt x="1138443" y="552965"/>
                  </a:lnTo>
                  <a:cubicBezTo>
                    <a:pt x="1138443" y="560310"/>
                    <a:pt x="1135525" y="567353"/>
                    <a:pt x="1130332" y="572546"/>
                  </a:cubicBezTo>
                  <a:cubicBezTo>
                    <a:pt x="1125139" y="577739"/>
                    <a:pt x="1118096" y="580657"/>
                    <a:pt x="1110752" y="580657"/>
                  </a:cubicBezTo>
                  <a:lnTo>
                    <a:pt x="27691" y="580657"/>
                  </a:lnTo>
                  <a:cubicBezTo>
                    <a:pt x="20347" y="580657"/>
                    <a:pt x="13304" y="577739"/>
                    <a:pt x="8111" y="572546"/>
                  </a:cubicBezTo>
                  <a:cubicBezTo>
                    <a:pt x="2917" y="567353"/>
                    <a:pt x="0" y="560310"/>
                    <a:pt x="0" y="552965"/>
                  </a:cubicBezTo>
                  <a:lnTo>
                    <a:pt x="0" y="27691"/>
                  </a:lnTo>
                  <a:cubicBezTo>
                    <a:pt x="0" y="20347"/>
                    <a:pt x="2917" y="13304"/>
                    <a:pt x="8111" y="8111"/>
                  </a:cubicBezTo>
                  <a:cubicBezTo>
                    <a:pt x="13304" y="2917"/>
                    <a:pt x="20347" y="0"/>
                    <a:pt x="27691" y="0"/>
                  </a:cubicBezTo>
                  <a:close/>
                </a:path>
              </a:pathLst>
            </a:custGeom>
            <a:blipFill>
              <a:blip r:embed="rId4"/>
              <a:stretch>
                <a:fillRect t="-2758" b="-2758"/>
              </a:stretch>
            </a:blipFill>
          </p:spPr>
          <p:txBody>
            <a:bodyPr/>
            <a:lstStyle/>
            <a:p>
              <a:endParaRPr lang="es-CO"/>
            </a:p>
          </p:txBody>
        </p:sp>
      </p:grpSp>
      <p:sp>
        <p:nvSpPr>
          <p:cNvPr id="15" name="Freeform 15"/>
          <p:cNvSpPr/>
          <p:nvPr/>
        </p:nvSpPr>
        <p:spPr>
          <a:xfrm>
            <a:off x="3276066" y="2310613"/>
            <a:ext cx="4405139" cy="5665774"/>
          </a:xfrm>
          <a:custGeom>
            <a:avLst/>
            <a:gdLst/>
            <a:ahLst/>
            <a:cxnLst/>
            <a:rect l="l" t="t" r="r" b="b"/>
            <a:pathLst>
              <a:path w="4405139" h="5665774">
                <a:moveTo>
                  <a:pt x="0" y="0"/>
                </a:moveTo>
                <a:lnTo>
                  <a:pt x="4405139" y="0"/>
                </a:lnTo>
                <a:lnTo>
                  <a:pt x="4405139" y="5665774"/>
                </a:lnTo>
                <a:lnTo>
                  <a:pt x="0" y="5665774"/>
                </a:lnTo>
                <a:lnTo>
                  <a:pt x="0" y="0"/>
                </a:lnTo>
                <a:close/>
              </a:path>
            </a:pathLst>
          </a:custGeom>
          <a:blipFill>
            <a:blip r:embed="rId5"/>
            <a:stretch>
              <a:fillRect/>
            </a:stretch>
          </a:blipFill>
        </p:spPr>
        <p:txBody>
          <a:bodyPr/>
          <a:lstStyle/>
          <a:p>
            <a:endParaRPr lang="es-CO"/>
          </a:p>
        </p:txBody>
      </p:sp>
      <p:sp>
        <p:nvSpPr>
          <p:cNvPr id="16" name="TextBox 16"/>
          <p:cNvSpPr txBox="1"/>
          <p:nvPr/>
        </p:nvSpPr>
        <p:spPr>
          <a:xfrm>
            <a:off x="11090737" y="2892238"/>
            <a:ext cx="2863325" cy="474460"/>
          </a:xfrm>
          <a:prstGeom prst="rect">
            <a:avLst/>
          </a:prstGeom>
        </p:spPr>
        <p:txBody>
          <a:bodyPr lIns="0" tIns="0" rIns="0" bIns="0" rtlCol="0" anchor="t">
            <a:spAutoFit/>
          </a:bodyPr>
          <a:lstStyle/>
          <a:p>
            <a:pPr algn="just">
              <a:lnSpc>
                <a:spcPts val="3700"/>
              </a:lnSpc>
              <a:spcBef>
                <a:spcPct val="0"/>
              </a:spcBef>
            </a:pPr>
            <a:r>
              <a:rPr lang="en-US" sz="2643" b="1">
                <a:solidFill>
                  <a:srgbClr val="FFFFFF"/>
                </a:solidFill>
                <a:latin typeface="Poppins Bold"/>
                <a:ea typeface="Poppins Bold"/>
                <a:cs typeface="Poppins Bold"/>
                <a:sym typeface="Poppins Bold"/>
              </a:rPr>
              <a:t>“Mi nueva vida”</a:t>
            </a:r>
          </a:p>
        </p:txBody>
      </p:sp>
      <p:sp>
        <p:nvSpPr>
          <p:cNvPr id="17" name="TextBox 17"/>
          <p:cNvSpPr txBox="1"/>
          <p:nvPr/>
        </p:nvSpPr>
        <p:spPr>
          <a:xfrm>
            <a:off x="5383291" y="784962"/>
            <a:ext cx="7521418" cy="973201"/>
          </a:xfrm>
          <a:prstGeom prst="rect">
            <a:avLst/>
          </a:prstGeom>
        </p:spPr>
        <p:txBody>
          <a:bodyPr lIns="0" tIns="0" rIns="0" bIns="0" rtlCol="0" anchor="t">
            <a:spAutoFit/>
          </a:bodyPr>
          <a:lstStyle/>
          <a:p>
            <a:pPr algn="ctr">
              <a:lnSpc>
                <a:spcPts val="7199"/>
              </a:lnSpc>
            </a:pPr>
            <a:r>
              <a:rPr lang="en-US" sz="6260" b="1">
                <a:solidFill>
                  <a:srgbClr val="0097B2"/>
                </a:solidFill>
                <a:latin typeface="Poppins Bold"/>
                <a:ea typeface="Poppins Bold"/>
                <a:cs typeface="Poppins Bold"/>
                <a:sym typeface="Poppins Bold"/>
              </a:rPr>
              <a:t>Informe Misionero</a:t>
            </a:r>
          </a:p>
        </p:txBody>
      </p:sp>
      <p:sp>
        <p:nvSpPr>
          <p:cNvPr id="18" name="TextBox 18"/>
          <p:cNvSpPr txBox="1"/>
          <p:nvPr/>
        </p:nvSpPr>
        <p:spPr>
          <a:xfrm>
            <a:off x="2835458" y="8257649"/>
            <a:ext cx="5553175" cy="1607194"/>
          </a:xfrm>
          <a:prstGeom prst="rect">
            <a:avLst/>
          </a:prstGeom>
        </p:spPr>
        <p:txBody>
          <a:bodyPr lIns="0" tIns="0" rIns="0" bIns="0" rtlCol="0" anchor="t">
            <a:spAutoFit/>
          </a:bodyPr>
          <a:lstStyle/>
          <a:p>
            <a:pPr algn="l">
              <a:lnSpc>
                <a:spcPts val="1824"/>
              </a:lnSpc>
            </a:pPr>
            <a:r>
              <a:rPr lang="en-US" sz="1303" spc="57">
                <a:solidFill>
                  <a:srgbClr val="FFFFFF"/>
                </a:solidFill>
                <a:latin typeface="Poppins"/>
                <a:ea typeface="Poppins"/>
                <a:cs typeface="Poppins"/>
                <a:sym typeface="Poppins"/>
              </a:rPr>
              <a:t>Parte de las ofrendas de este trimestre ayudarán a financiar cuatro proyectos de la División del Pacífico Sur: </a:t>
            </a:r>
          </a:p>
          <a:p>
            <a:pPr algn="l">
              <a:lnSpc>
                <a:spcPts val="1824"/>
              </a:lnSpc>
            </a:pPr>
            <a:r>
              <a:rPr lang="en-US" sz="1303" spc="57">
                <a:solidFill>
                  <a:srgbClr val="FFFFFF"/>
                </a:solidFill>
                <a:latin typeface="Poppins"/>
                <a:ea typeface="Poppins"/>
                <a:cs typeface="Poppins"/>
                <a:sym typeface="Poppins"/>
              </a:rPr>
              <a:t>• Un centro de influencia en la Isla Wallis. </a:t>
            </a:r>
          </a:p>
          <a:p>
            <a:pPr algn="l">
              <a:lnSpc>
                <a:spcPts val="1824"/>
              </a:lnSpc>
            </a:pPr>
            <a:r>
              <a:rPr lang="en-US" sz="1303" spc="57">
                <a:solidFill>
                  <a:srgbClr val="FFFFFF"/>
                </a:solidFill>
                <a:latin typeface="Poppins"/>
                <a:ea typeface="Poppins"/>
                <a:cs typeface="Poppins"/>
                <a:sym typeface="Poppins"/>
              </a:rPr>
              <a:t>• Un proyecto de salud infantil en Islas Salomón. </a:t>
            </a:r>
          </a:p>
          <a:p>
            <a:pPr algn="l">
              <a:lnSpc>
                <a:spcPts val="1824"/>
              </a:lnSpc>
            </a:pPr>
            <a:r>
              <a:rPr lang="en-US" sz="1303" spc="57">
                <a:solidFill>
                  <a:srgbClr val="FFFFFF"/>
                </a:solidFill>
                <a:latin typeface="Poppins"/>
                <a:ea typeface="Poppins"/>
                <a:cs typeface="Poppins"/>
                <a:sym typeface="Poppins"/>
              </a:rPr>
              <a:t>• El Seminario Adventista de Omaura, en Kainantu, Papúa Nueva Guinea. </a:t>
            </a:r>
          </a:p>
          <a:p>
            <a:pPr marL="0" lvl="0" indent="0" algn="l">
              <a:lnSpc>
                <a:spcPts val="1824"/>
              </a:lnSpc>
              <a:spcBef>
                <a:spcPct val="0"/>
              </a:spcBef>
            </a:pPr>
            <a:r>
              <a:rPr lang="en-US" sz="1303" spc="57">
                <a:solidFill>
                  <a:srgbClr val="FFFFFF"/>
                </a:solidFill>
                <a:latin typeface="Poppins"/>
                <a:ea typeface="Poppins"/>
                <a:cs typeface="Poppins"/>
                <a:sym typeface="Poppins"/>
              </a:rPr>
              <a:t>• Un proyecto de salud infantil en Vanuatu</a:t>
            </a:r>
          </a:p>
        </p:txBody>
      </p:sp>
      <p:sp>
        <p:nvSpPr>
          <p:cNvPr id="19" name="TextBox 19"/>
          <p:cNvSpPr txBox="1"/>
          <p:nvPr/>
        </p:nvSpPr>
        <p:spPr>
          <a:xfrm>
            <a:off x="15052754" y="9749193"/>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2865" y="448479"/>
            <a:ext cx="17021103" cy="2668744"/>
            <a:chOff x="0" y="0"/>
            <a:chExt cx="4482924" cy="702879"/>
          </a:xfrm>
        </p:grpSpPr>
        <p:sp>
          <p:nvSpPr>
            <p:cNvPr id="3" name="Freeform 3"/>
            <p:cNvSpPr/>
            <p:nvPr/>
          </p:nvSpPr>
          <p:spPr>
            <a:xfrm>
              <a:off x="0" y="0"/>
              <a:ext cx="4482924" cy="702879"/>
            </a:xfrm>
            <a:custGeom>
              <a:avLst/>
              <a:gdLst/>
              <a:ahLst/>
              <a:cxnLst/>
              <a:rect l="l" t="t" r="r" b="b"/>
              <a:pathLst>
                <a:path w="4482924" h="702879">
                  <a:moveTo>
                    <a:pt x="0" y="0"/>
                  </a:moveTo>
                  <a:lnTo>
                    <a:pt x="4482924" y="0"/>
                  </a:lnTo>
                  <a:lnTo>
                    <a:pt x="4482924" y="702879"/>
                  </a:lnTo>
                  <a:lnTo>
                    <a:pt x="0" y="702879"/>
                  </a:lnTo>
                  <a:close/>
                </a:path>
              </a:pathLst>
            </a:custGeom>
            <a:solidFill>
              <a:srgbClr val="0097B2"/>
            </a:solidFill>
          </p:spPr>
          <p:txBody>
            <a:bodyPr/>
            <a:lstStyle/>
            <a:p>
              <a:endParaRPr lang="es-CO"/>
            </a:p>
          </p:txBody>
        </p:sp>
        <p:sp>
          <p:nvSpPr>
            <p:cNvPr id="4" name="TextBox 4"/>
            <p:cNvSpPr txBox="1"/>
            <p:nvPr/>
          </p:nvSpPr>
          <p:spPr>
            <a:xfrm>
              <a:off x="0" y="-19050"/>
              <a:ext cx="4482924" cy="721929"/>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Freeform 5"/>
          <p:cNvSpPr/>
          <p:nvPr/>
        </p:nvSpPr>
        <p:spPr>
          <a:xfrm>
            <a:off x="12118120" y="4186331"/>
            <a:ext cx="3660766" cy="5784010"/>
          </a:xfrm>
          <a:custGeom>
            <a:avLst/>
            <a:gdLst/>
            <a:ahLst/>
            <a:cxnLst/>
            <a:rect l="l" t="t" r="r" b="b"/>
            <a:pathLst>
              <a:path w="3660766" h="5784010">
                <a:moveTo>
                  <a:pt x="0" y="0"/>
                </a:moveTo>
                <a:lnTo>
                  <a:pt x="3660766" y="0"/>
                </a:lnTo>
                <a:lnTo>
                  <a:pt x="3660766" y="5784009"/>
                </a:lnTo>
                <a:lnTo>
                  <a:pt x="0" y="5784009"/>
                </a:lnTo>
                <a:lnTo>
                  <a:pt x="0" y="0"/>
                </a:lnTo>
                <a:close/>
              </a:path>
            </a:pathLst>
          </a:custGeom>
          <a:blipFill>
            <a:blip r:embed="rId2"/>
            <a:stretch>
              <a:fillRect/>
            </a:stretch>
          </a:blipFill>
        </p:spPr>
        <p:txBody>
          <a:bodyPr/>
          <a:lstStyle/>
          <a:p>
            <a:endParaRPr lang="es-CO"/>
          </a:p>
        </p:txBody>
      </p:sp>
      <p:sp>
        <p:nvSpPr>
          <p:cNvPr id="6" name="TextBox 6"/>
          <p:cNvSpPr txBox="1"/>
          <p:nvPr/>
        </p:nvSpPr>
        <p:spPr>
          <a:xfrm>
            <a:off x="827189" y="3456409"/>
            <a:ext cx="8911278" cy="6513931"/>
          </a:xfrm>
          <a:prstGeom prst="rect">
            <a:avLst/>
          </a:prstGeom>
        </p:spPr>
        <p:txBody>
          <a:bodyPr lIns="0" tIns="0" rIns="0" bIns="0" rtlCol="0" anchor="t">
            <a:spAutoFit/>
          </a:bodyPr>
          <a:lstStyle/>
          <a:p>
            <a:pPr algn="ctr">
              <a:lnSpc>
                <a:spcPts val="4670"/>
              </a:lnSpc>
            </a:pPr>
            <a:r>
              <a:rPr lang="en-US" sz="3384" spc="331">
                <a:solidFill>
                  <a:srgbClr val="606060"/>
                </a:solidFill>
                <a:latin typeface="Poppins"/>
                <a:ea typeface="Poppins"/>
                <a:cs typeface="Poppins"/>
                <a:sym typeface="Poppins"/>
              </a:rPr>
              <a:t>En sus cartas, insistía fervientemente en la unidad. Le dolía más una iglesia dividida que una herida en su propio cuerpo. Por ello, pedía a los creyentes tener un mismo sentir, soportándose en amor y buscando la paz, para reflejar al mundo la gloria de Dios a través de un solo Señor, una sola fe y un solo bautismo.</a:t>
            </a:r>
          </a:p>
        </p:txBody>
      </p:sp>
      <p:sp>
        <p:nvSpPr>
          <p:cNvPr id="7" name="TextBox 7"/>
          <p:cNvSpPr txBox="1"/>
          <p:nvPr/>
        </p:nvSpPr>
        <p:spPr>
          <a:xfrm>
            <a:off x="4015394" y="830148"/>
            <a:ext cx="10256044" cy="1657754"/>
          </a:xfrm>
          <a:prstGeom prst="rect">
            <a:avLst/>
          </a:prstGeom>
        </p:spPr>
        <p:txBody>
          <a:bodyPr lIns="0" tIns="0" rIns="0" bIns="0" rtlCol="0" anchor="t">
            <a:spAutoFit/>
          </a:bodyPr>
          <a:lstStyle/>
          <a:p>
            <a:pPr marL="0" lvl="0" indent="0" algn="ctr">
              <a:lnSpc>
                <a:spcPts val="12811"/>
              </a:lnSpc>
              <a:spcBef>
                <a:spcPct val="0"/>
              </a:spcBef>
            </a:pPr>
            <a:r>
              <a:rPr lang="en-US" sz="9283" b="1">
                <a:solidFill>
                  <a:srgbClr val="FFFFFF"/>
                </a:solidFill>
                <a:latin typeface="Poppins Bold"/>
                <a:ea typeface="Poppins Bold"/>
                <a:cs typeface="Poppins Bold"/>
                <a:sym typeface="Poppins Bold"/>
              </a:rPr>
              <a:t>Nuevo Horizonte</a:t>
            </a:r>
          </a:p>
        </p:txBody>
      </p:sp>
      <p:sp>
        <p:nvSpPr>
          <p:cNvPr id="8" name="TextBox 8"/>
          <p:cNvSpPr txBox="1"/>
          <p:nvPr/>
        </p:nvSpPr>
        <p:spPr>
          <a:xfrm>
            <a:off x="9376722" y="3408307"/>
            <a:ext cx="8911278" cy="608431"/>
          </a:xfrm>
          <a:prstGeom prst="rect">
            <a:avLst/>
          </a:prstGeom>
        </p:spPr>
        <p:txBody>
          <a:bodyPr lIns="0" tIns="0" rIns="0" bIns="0" rtlCol="0" anchor="t">
            <a:spAutoFit/>
          </a:bodyPr>
          <a:lstStyle/>
          <a:p>
            <a:pPr algn="ctr">
              <a:lnSpc>
                <a:spcPts val="4670"/>
              </a:lnSpc>
            </a:pPr>
            <a:r>
              <a:rPr lang="en-US" sz="3384" spc="331" dirty="0">
                <a:solidFill>
                  <a:srgbClr val="606060"/>
                </a:solidFill>
                <a:latin typeface="Poppins"/>
                <a:ea typeface="Poppins"/>
                <a:cs typeface="Poppins"/>
                <a:sym typeface="Poppins"/>
              </a:rPr>
              <a:t>“Actos de amor”</a:t>
            </a:r>
          </a:p>
        </p:txBody>
      </p:sp>
      <p:sp>
        <p:nvSpPr>
          <p:cNvPr id="9" name="TextBox 9"/>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172323" y="1629776"/>
            <a:ext cx="20562816" cy="7196715"/>
            <a:chOff x="0" y="0"/>
            <a:chExt cx="5415721" cy="1895431"/>
          </a:xfrm>
        </p:grpSpPr>
        <p:sp>
          <p:nvSpPr>
            <p:cNvPr id="3" name="Freeform 3"/>
            <p:cNvSpPr/>
            <p:nvPr/>
          </p:nvSpPr>
          <p:spPr>
            <a:xfrm>
              <a:off x="0" y="0"/>
              <a:ext cx="5415721" cy="1895431"/>
            </a:xfrm>
            <a:custGeom>
              <a:avLst/>
              <a:gdLst/>
              <a:ahLst/>
              <a:cxnLst/>
              <a:rect l="l" t="t" r="r" b="b"/>
              <a:pathLst>
                <a:path w="5415721" h="1895431">
                  <a:moveTo>
                    <a:pt x="0" y="0"/>
                  </a:moveTo>
                  <a:lnTo>
                    <a:pt x="5415721" y="0"/>
                  </a:lnTo>
                  <a:lnTo>
                    <a:pt x="5415721" y="1895431"/>
                  </a:lnTo>
                  <a:lnTo>
                    <a:pt x="0" y="1895431"/>
                  </a:lnTo>
                  <a:close/>
                </a:path>
              </a:pathLst>
            </a:custGeom>
            <a:solidFill>
              <a:srgbClr val="0097B2"/>
            </a:solidFill>
          </p:spPr>
          <p:txBody>
            <a:bodyPr/>
            <a:lstStyle/>
            <a:p>
              <a:endParaRPr lang="es-CO"/>
            </a:p>
          </p:txBody>
        </p:sp>
        <p:sp>
          <p:nvSpPr>
            <p:cNvPr id="4" name="TextBox 4"/>
            <p:cNvSpPr txBox="1"/>
            <p:nvPr/>
          </p:nvSpPr>
          <p:spPr>
            <a:xfrm>
              <a:off x="0" y="-19050"/>
              <a:ext cx="5415721" cy="1914481"/>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2253466" y="2070408"/>
            <a:ext cx="8974313" cy="6371484"/>
          </a:xfrm>
          <a:prstGeom prst="rect">
            <a:avLst/>
          </a:prstGeom>
        </p:spPr>
        <p:txBody>
          <a:bodyPr lIns="0" tIns="0" rIns="0" bIns="0" rtlCol="0" anchor="t">
            <a:spAutoFit/>
          </a:bodyPr>
          <a:lstStyle/>
          <a:p>
            <a:pPr marL="0" lvl="0" indent="0" algn="l">
              <a:lnSpc>
                <a:spcPts val="4644"/>
              </a:lnSpc>
              <a:spcBef>
                <a:spcPct val="0"/>
              </a:spcBef>
            </a:pPr>
            <a:r>
              <a:rPr lang="en-US" sz="3365">
                <a:solidFill>
                  <a:srgbClr val="FFFFFF"/>
                </a:solidFill>
                <a:latin typeface="DM Sans"/>
                <a:ea typeface="DM Sans"/>
                <a:cs typeface="DM Sans"/>
                <a:sym typeface="DM Sans"/>
              </a:rPr>
              <a:t>Finalmente, el apóstol reconocía que la prisión no era su final. Su mirada estaba puesta en algo más grande: la aparición gloriosa de Jesucristo. Así como le escribió a Tito sobre esa esperanza bienaventurada, recordaba a todos que no debían acomodarse a este siglo. Los llamaba a vivir con los ojos en el cielo, donde reside su verdadera ciudadanía, perseverando con gozo porque la redención está cada vez más cerca.</a:t>
            </a:r>
          </a:p>
        </p:txBody>
      </p:sp>
      <p:grpSp>
        <p:nvGrpSpPr>
          <p:cNvPr id="6" name="Group 6"/>
          <p:cNvGrpSpPr/>
          <p:nvPr/>
        </p:nvGrpSpPr>
        <p:grpSpPr>
          <a:xfrm>
            <a:off x="11928936" y="597263"/>
            <a:ext cx="5502303" cy="9092474"/>
            <a:chOff x="0" y="0"/>
            <a:chExt cx="991926" cy="1639143"/>
          </a:xfrm>
        </p:grpSpPr>
        <p:sp>
          <p:nvSpPr>
            <p:cNvPr id="7" name="Freeform 7"/>
            <p:cNvSpPr/>
            <p:nvPr/>
          </p:nvSpPr>
          <p:spPr>
            <a:xfrm>
              <a:off x="0" y="0"/>
              <a:ext cx="991926" cy="1639143"/>
            </a:xfrm>
            <a:custGeom>
              <a:avLst/>
              <a:gdLst/>
              <a:ahLst/>
              <a:cxnLst/>
              <a:rect l="l" t="t" r="r" b="b"/>
              <a:pathLst>
                <a:path w="991926" h="1639143">
                  <a:moveTo>
                    <a:pt x="0" y="0"/>
                  </a:moveTo>
                  <a:lnTo>
                    <a:pt x="991926" y="0"/>
                  </a:lnTo>
                  <a:lnTo>
                    <a:pt x="991926" y="1639143"/>
                  </a:lnTo>
                  <a:lnTo>
                    <a:pt x="0" y="1639143"/>
                  </a:lnTo>
                  <a:close/>
                </a:path>
              </a:pathLst>
            </a:custGeom>
            <a:blipFill>
              <a:blip r:embed="rId2"/>
              <a:stretch>
                <a:fillRect l="-32624" r="-32624"/>
              </a:stretch>
            </a:blipFill>
          </p:spPr>
          <p:txBody>
            <a:bodyPr/>
            <a:lstStyle/>
            <a:p>
              <a:endParaRPr lang="es-CO"/>
            </a:p>
          </p:txBody>
        </p:sp>
      </p:grpSp>
      <p:grpSp>
        <p:nvGrpSpPr>
          <p:cNvPr id="8" name="Group 8"/>
          <p:cNvGrpSpPr/>
          <p:nvPr/>
        </p:nvGrpSpPr>
        <p:grpSpPr>
          <a:xfrm>
            <a:off x="1469430" y="1937287"/>
            <a:ext cx="82879" cy="6504605"/>
            <a:chOff x="0" y="0"/>
            <a:chExt cx="21828" cy="1713147"/>
          </a:xfrm>
        </p:grpSpPr>
        <p:sp>
          <p:nvSpPr>
            <p:cNvPr id="9" name="Freeform 9"/>
            <p:cNvSpPr/>
            <p:nvPr/>
          </p:nvSpPr>
          <p:spPr>
            <a:xfrm>
              <a:off x="0" y="0"/>
              <a:ext cx="21828" cy="1713147"/>
            </a:xfrm>
            <a:custGeom>
              <a:avLst/>
              <a:gdLst/>
              <a:ahLst/>
              <a:cxnLst/>
              <a:rect l="l" t="t" r="r" b="b"/>
              <a:pathLst>
                <a:path w="21828" h="1713147">
                  <a:moveTo>
                    <a:pt x="0" y="0"/>
                  </a:moveTo>
                  <a:lnTo>
                    <a:pt x="21828" y="0"/>
                  </a:lnTo>
                  <a:lnTo>
                    <a:pt x="21828" y="1713147"/>
                  </a:lnTo>
                  <a:lnTo>
                    <a:pt x="0" y="1713147"/>
                  </a:lnTo>
                  <a:close/>
                </a:path>
              </a:pathLst>
            </a:custGeom>
            <a:solidFill>
              <a:srgbClr val="FFFFFF"/>
            </a:solidFill>
            <a:ln cap="sq">
              <a:noFill/>
              <a:prstDash val="solid"/>
              <a:miter/>
            </a:ln>
          </p:spPr>
          <p:txBody>
            <a:bodyPr/>
            <a:lstStyle/>
            <a:p>
              <a:endParaRPr lang="es-CO"/>
            </a:p>
          </p:txBody>
        </p:sp>
        <p:sp>
          <p:nvSpPr>
            <p:cNvPr id="10" name="TextBox 10"/>
            <p:cNvSpPr txBox="1"/>
            <p:nvPr/>
          </p:nvSpPr>
          <p:spPr>
            <a:xfrm>
              <a:off x="0" y="-19050"/>
              <a:ext cx="21828" cy="1732197"/>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Freeform 11"/>
          <p:cNvSpPr/>
          <p:nvPr/>
        </p:nvSpPr>
        <p:spPr>
          <a:xfrm>
            <a:off x="1304492" y="194622"/>
            <a:ext cx="1366955" cy="1291772"/>
          </a:xfrm>
          <a:custGeom>
            <a:avLst/>
            <a:gdLst/>
            <a:ahLst/>
            <a:cxnLst/>
            <a:rect l="l" t="t" r="r" b="b"/>
            <a:pathLst>
              <a:path w="1366955" h="1291772">
                <a:moveTo>
                  <a:pt x="0" y="0"/>
                </a:moveTo>
                <a:lnTo>
                  <a:pt x="1366955" y="0"/>
                </a:lnTo>
                <a:lnTo>
                  <a:pt x="1366955" y="1291772"/>
                </a:lnTo>
                <a:lnTo>
                  <a:pt x="0" y="1291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2" name="TextBox 12"/>
          <p:cNvSpPr txBox="1"/>
          <p:nvPr/>
        </p:nvSpPr>
        <p:spPr>
          <a:xfrm>
            <a:off x="2671447" y="339620"/>
            <a:ext cx="8556333" cy="973201"/>
          </a:xfrm>
          <a:prstGeom prst="rect">
            <a:avLst/>
          </a:prstGeom>
        </p:spPr>
        <p:txBody>
          <a:bodyPr lIns="0" tIns="0" rIns="0" bIns="0" rtlCol="0" anchor="t">
            <a:spAutoFit/>
          </a:bodyPr>
          <a:lstStyle/>
          <a:p>
            <a:pPr algn="ctr">
              <a:lnSpc>
                <a:spcPts val="7199"/>
              </a:lnSpc>
            </a:pPr>
            <a:r>
              <a:rPr lang="en-US" sz="6260" b="1">
                <a:solidFill>
                  <a:srgbClr val="0097B2"/>
                </a:solidFill>
                <a:latin typeface="Poppins Bold"/>
                <a:ea typeface="Poppins Bold"/>
                <a:cs typeface="Poppins Bold"/>
                <a:sym typeface="Poppins Bold"/>
              </a:rPr>
              <a:t>Informe Secretarial</a:t>
            </a:r>
          </a:p>
        </p:txBody>
      </p:sp>
      <p:sp>
        <p:nvSpPr>
          <p:cNvPr id="13" name="TextBox 13"/>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3344" y="4309690"/>
            <a:ext cx="19359097" cy="6146157"/>
            <a:chOff x="0" y="0"/>
            <a:chExt cx="5098692" cy="1618741"/>
          </a:xfrm>
        </p:grpSpPr>
        <p:sp>
          <p:nvSpPr>
            <p:cNvPr id="3" name="Freeform 3"/>
            <p:cNvSpPr/>
            <p:nvPr/>
          </p:nvSpPr>
          <p:spPr>
            <a:xfrm>
              <a:off x="0" y="0"/>
              <a:ext cx="5098692" cy="1618741"/>
            </a:xfrm>
            <a:custGeom>
              <a:avLst/>
              <a:gdLst/>
              <a:ahLst/>
              <a:cxnLst/>
              <a:rect l="l" t="t" r="r" b="b"/>
              <a:pathLst>
                <a:path w="5098692" h="1618741">
                  <a:moveTo>
                    <a:pt x="0" y="0"/>
                  </a:moveTo>
                  <a:lnTo>
                    <a:pt x="5098692" y="0"/>
                  </a:lnTo>
                  <a:lnTo>
                    <a:pt x="5098692" y="1618741"/>
                  </a:lnTo>
                  <a:lnTo>
                    <a:pt x="0" y="1618741"/>
                  </a:lnTo>
                  <a:close/>
                </a:path>
              </a:pathLst>
            </a:custGeom>
            <a:solidFill>
              <a:srgbClr val="0097B2"/>
            </a:solidFill>
          </p:spPr>
          <p:txBody>
            <a:bodyPr/>
            <a:lstStyle/>
            <a:p>
              <a:endParaRPr lang="es-CO"/>
            </a:p>
          </p:txBody>
        </p:sp>
        <p:sp>
          <p:nvSpPr>
            <p:cNvPr id="4" name="TextBox 4"/>
            <p:cNvSpPr txBox="1"/>
            <p:nvPr/>
          </p:nvSpPr>
          <p:spPr>
            <a:xfrm>
              <a:off x="0" y="-19050"/>
              <a:ext cx="5098692" cy="1637791"/>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grpSp>
        <p:nvGrpSpPr>
          <p:cNvPr id="5" name="Group 5"/>
          <p:cNvGrpSpPr/>
          <p:nvPr/>
        </p:nvGrpSpPr>
        <p:grpSpPr>
          <a:xfrm>
            <a:off x="8196323" y="5048940"/>
            <a:ext cx="9575130" cy="4667659"/>
            <a:chOff x="0" y="0"/>
            <a:chExt cx="1483438" cy="723142"/>
          </a:xfrm>
        </p:grpSpPr>
        <p:sp>
          <p:nvSpPr>
            <p:cNvPr id="6" name="Freeform 6"/>
            <p:cNvSpPr/>
            <p:nvPr/>
          </p:nvSpPr>
          <p:spPr>
            <a:xfrm>
              <a:off x="0" y="0"/>
              <a:ext cx="1483438" cy="723142"/>
            </a:xfrm>
            <a:custGeom>
              <a:avLst/>
              <a:gdLst/>
              <a:ahLst/>
              <a:cxnLst/>
              <a:rect l="l" t="t" r="r" b="b"/>
              <a:pathLst>
                <a:path w="1483438" h="723142">
                  <a:moveTo>
                    <a:pt x="0" y="0"/>
                  </a:moveTo>
                  <a:lnTo>
                    <a:pt x="1483438" y="0"/>
                  </a:lnTo>
                  <a:lnTo>
                    <a:pt x="1483438" y="723142"/>
                  </a:lnTo>
                  <a:lnTo>
                    <a:pt x="0" y="723142"/>
                  </a:lnTo>
                  <a:close/>
                </a:path>
              </a:pathLst>
            </a:custGeom>
            <a:blipFill>
              <a:blip r:embed="rId2"/>
              <a:stretch>
                <a:fillRect t="-1233" b="-8048"/>
              </a:stretch>
            </a:blipFill>
          </p:spPr>
          <p:txBody>
            <a:bodyPr/>
            <a:lstStyle/>
            <a:p>
              <a:endParaRPr lang="es-CO"/>
            </a:p>
          </p:txBody>
        </p:sp>
      </p:grpSp>
      <p:sp>
        <p:nvSpPr>
          <p:cNvPr id="7" name="Freeform 7"/>
          <p:cNvSpPr/>
          <p:nvPr/>
        </p:nvSpPr>
        <p:spPr>
          <a:xfrm>
            <a:off x="2012090" y="4823993"/>
            <a:ext cx="3665868" cy="5117552"/>
          </a:xfrm>
          <a:custGeom>
            <a:avLst/>
            <a:gdLst/>
            <a:ahLst/>
            <a:cxnLst/>
            <a:rect l="l" t="t" r="r" b="b"/>
            <a:pathLst>
              <a:path w="3665868" h="5117552">
                <a:moveTo>
                  <a:pt x="0" y="0"/>
                </a:moveTo>
                <a:lnTo>
                  <a:pt x="3665868" y="0"/>
                </a:lnTo>
                <a:lnTo>
                  <a:pt x="3665868" y="5117552"/>
                </a:lnTo>
                <a:lnTo>
                  <a:pt x="0" y="5117552"/>
                </a:lnTo>
                <a:lnTo>
                  <a:pt x="0" y="0"/>
                </a:lnTo>
                <a:close/>
              </a:path>
            </a:pathLst>
          </a:custGeom>
          <a:blipFill>
            <a:blip r:embed="rId3"/>
            <a:stretch>
              <a:fillRect/>
            </a:stretch>
          </a:blipFill>
        </p:spPr>
        <p:txBody>
          <a:bodyPr/>
          <a:lstStyle/>
          <a:p>
            <a:endParaRPr lang="es-CO"/>
          </a:p>
        </p:txBody>
      </p:sp>
      <p:sp>
        <p:nvSpPr>
          <p:cNvPr id="8" name="TextBox 8"/>
          <p:cNvSpPr txBox="1"/>
          <p:nvPr/>
        </p:nvSpPr>
        <p:spPr>
          <a:xfrm>
            <a:off x="1350529" y="942975"/>
            <a:ext cx="15067924" cy="1524000"/>
          </a:xfrm>
          <a:prstGeom prst="rect">
            <a:avLst/>
          </a:prstGeom>
        </p:spPr>
        <p:txBody>
          <a:bodyPr lIns="0" tIns="0" rIns="0" bIns="0" rtlCol="0" anchor="t">
            <a:spAutoFit/>
          </a:bodyPr>
          <a:lstStyle/>
          <a:p>
            <a:pPr algn="l">
              <a:lnSpc>
                <a:spcPts val="11381"/>
              </a:lnSpc>
            </a:pPr>
            <a:r>
              <a:rPr lang="en-US" sz="9484" b="1">
                <a:solidFill>
                  <a:srgbClr val="0097B2"/>
                </a:solidFill>
                <a:latin typeface="Poppins Bold"/>
                <a:ea typeface="Poppins Bold"/>
                <a:cs typeface="Poppins Bold"/>
                <a:sym typeface="Poppins Bold"/>
              </a:rPr>
              <a:t>Tiempo de la Lección</a:t>
            </a:r>
          </a:p>
        </p:txBody>
      </p:sp>
      <p:sp>
        <p:nvSpPr>
          <p:cNvPr id="9" name="TextBox 9"/>
          <p:cNvSpPr txBox="1"/>
          <p:nvPr/>
        </p:nvSpPr>
        <p:spPr>
          <a:xfrm>
            <a:off x="1350529" y="2527514"/>
            <a:ext cx="16420925" cy="1164540"/>
          </a:xfrm>
          <a:prstGeom prst="rect">
            <a:avLst/>
          </a:prstGeom>
        </p:spPr>
        <p:txBody>
          <a:bodyPr lIns="0" tIns="0" rIns="0" bIns="0" rtlCol="0" anchor="t">
            <a:spAutoFit/>
          </a:bodyPr>
          <a:lstStyle/>
          <a:p>
            <a:pPr algn="l">
              <a:lnSpc>
                <a:spcPts val="4587"/>
              </a:lnSpc>
              <a:spcBef>
                <a:spcPct val="0"/>
              </a:spcBef>
            </a:pPr>
            <a:r>
              <a:rPr lang="en-US" sz="3276">
                <a:solidFill>
                  <a:srgbClr val="606060"/>
                </a:solidFill>
                <a:latin typeface="Poppins"/>
                <a:ea typeface="Poppins"/>
                <a:cs typeface="Poppins"/>
                <a:sym typeface="Poppins"/>
              </a:rPr>
              <a:t>Esta semana estuvimos estudiando «Perseguidos, pero no olvidados», un análisis de la experiencia de Pаblo en la prisión. Ahora nos dividimos en clase.</a:t>
            </a:r>
          </a:p>
        </p:txBody>
      </p:sp>
      <p:sp>
        <p:nvSpPr>
          <p:cNvPr id="10" name="TextBox 10"/>
          <p:cNvSpPr txBox="1"/>
          <p:nvPr/>
        </p:nvSpPr>
        <p:spPr>
          <a:xfrm>
            <a:off x="830053" y="19732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493843" y="3819135"/>
            <a:ext cx="23007110" cy="5022537"/>
            <a:chOff x="0" y="0"/>
            <a:chExt cx="6059486" cy="1322808"/>
          </a:xfrm>
        </p:grpSpPr>
        <p:sp>
          <p:nvSpPr>
            <p:cNvPr id="3" name="Freeform 3"/>
            <p:cNvSpPr/>
            <p:nvPr/>
          </p:nvSpPr>
          <p:spPr>
            <a:xfrm>
              <a:off x="0" y="0"/>
              <a:ext cx="6059486" cy="1322808"/>
            </a:xfrm>
            <a:custGeom>
              <a:avLst/>
              <a:gdLst/>
              <a:ahLst/>
              <a:cxnLst/>
              <a:rect l="l" t="t" r="r" b="b"/>
              <a:pathLst>
                <a:path w="6059486" h="1322808">
                  <a:moveTo>
                    <a:pt x="30958" y="0"/>
                  </a:moveTo>
                  <a:lnTo>
                    <a:pt x="6028528" y="0"/>
                  </a:lnTo>
                  <a:cubicBezTo>
                    <a:pt x="6045626" y="0"/>
                    <a:pt x="6059486" y="13860"/>
                    <a:pt x="6059486" y="30958"/>
                  </a:cubicBezTo>
                  <a:lnTo>
                    <a:pt x="6059486" y="1291850"/>
                  </a:lnTo>
                  <a:cubicBezTo>
                    <a:pt x="6059486" y="1308948"/>
                    <a:pt x="6045626" y="1322808"/>
                    <a:pt x="6028528" y="1322808"/>
                  </a:cubicBezTo>
                  <a:lnTo>
                    <a:pt x="30958" y="1322808"/>
                  </a:lnTo>
                  <a:cubicBezTo>
                    <a:pt x="13860" y="1322808"/>
                    <a:pt x="0" y="1308948"/>
                    <a:pt x="0" y="1291850"/>
                  </a:cubicBezTo>
                  <a:lnTo>
                    <a:pt x="0" y="30958"/>
                  </a:lnTo>
                  <a:cubicBezTo>
                    <a:pt x="0" y="13860"/>
                    <a:pt x="13860" y="0"/>
                    <a:pt x="30958" y="0"/>
                  </a:cubicBezTo>
                  <a:close/>
                </a:path>
              </a:pathLst>
            </a:custGeom>
            <a:solidFill>
              <a:srgbClr val="0097B2"/>
            </a:solidFill>
          </p:spPr>
          <p:txBody>
            <a:bodyPr/>
            <a:lstStyle/>
            <a:p>
              <a:endParaRPr lang="es-CO"/>
            </a:p>
          </p:txBody>
        </p:sp>
        <p:sp>
          <p:nvSpPr>
            <p:cNvPr id="4" name="TextBox 4"/>
            <p:cNvSpPr txBox="1"/>
            <p:nvPr/>
          </p:nvSpPr>
          <p:spPr>
            <a:xfrm>
              <a:off x="0" y="-57150"/>
              <a:ext cx="6059486" cy="137995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710493"/>
            <a:ext cx="9005580" cy="1173008"/>
          </a:xfrm>
          <a:prstGeom prst="rect">
            <a:avLst/>
          </a:prstGeom>
        </p:spPr>
        <p:txBody>
          <a:bodyPr lIns="0" tIns="0" rIns="0" bIns="0" rtlCol="0" anchor="t">
            <a:spAutoFit/>
          </a:bodyPr>
          <a:lstStyle/>
          <a:p>
            <a:pPr algn="l">
              <a:lnSpc>
                <a:spcPts val="8711"/>
              </a:lnSpc>
            </a:pPr>
            <a:r>
              <a:rPr lang="en-US" sz="7259" b="1">
                <a:solidFill>
                  <a:srgbClr val="0097B2"/>
                </a:solidFill>
                <a:latin typeface="Poppins Bold"/>
                <a:ea typeface="Poppins Bold"/>
                <a:cs typeface="Poppins Bold"/>
                <a:sym typeface="Poppins Bold"/>
              </a:rPr>
              <a:t>Conclusión</a:t>
            </a:r>
          </a:p>
        </p:txBody>
      </p:sp>
      <p:sp>
        <p:nvSpPr>
          <p:cNvPr id="6" name="TextBox 6"/>
          <p:cNvSpPr txBox="1"/>
          <p:nvPr/>
        </p:nvSpPr>
        <p:spPr>
          <a:xfrm>
            <a:off x="804694" y="4051319"/>
            <a:ext cx="16410037" cy="4472446"/>
          </a:xfrm>
          <a:prstGeom prst="rect">
            <a:avLst/>
          </a:prstGeom>
        </p:spPr>
        <p:txBody>
          <a:bodyPr lIns="0" tIns="0" rIns="0" bIns="0" rtlCol="0" anchor="t">
            <a:spAutoFit/>
          </a:bodyPr>
          <a:lstStyle/>
          <a:p>
            <a:pPr algn="l">
              <a:lnSpc>
                <a:spcPts val="3912"/>
              </a:lnSpc>
              <a:spcBef>
                <a:spcPct val="0"/>
              </a:spcBef>
            </a:pPr>
            <a:r>
              <a:rPr lang="en-US" sz="2794">
                <a:solidFill>
                  <a:srgbClr val="FFFFFF"/>
                </a:solidFill>
                <a:latin typeface="Poppins"/>
                <a:ea typeface="Poppins"/>
                <a:cs typeface="Poppins"/>
                <a:sym typeface="Poppins"/>
              </a:rPr>
              <a:t>La riqueza doctrinal y espiritual de las cartas de Pablo escritas desde la prisión son una muestra poderosa de cómo Dios puede bendecir a otros a través de nosotros, aunque nuestras circunstancias sean adversas. De su experiencia debemos aprender a no mirar nuestras luchas o adversidades como un obstáculo para testificar del amor de Dios, sino por el contrario, regocijarnos en él y fortaleciendo a otros con nuestro testimonio de fe. Jesús no solo es la alabanza de los cristianos. Es tambien la promesa del Antiguo Testamento y será nuestra razón de alabar por la eternidad. Haz que tu vida sea una alabanza para él desde que se asoma el sol hasta el anochecer. Acompaña desde hoy y para siempre a los ángeles en su incesante canto de amor a Cristo Jesús. </a:t>
            </a:r>
          </a:p>
        </p:txBody>
      </p:sp>
      <p:sp>
        <p:nvSpPr>
          <p:cNvPr id="7" name="TextBox 7"/>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493843" y="3819135"/>
            <a:ext cx="23007110" cy="5022537"/>
            <a:chOff x="0" y="0"/>
            <a:chExt cx="6059486" cy="1322808"/>
          </a:xfrm>
        </p:grpSpPr>
        <p:sp>
          <p:nvSpPr>
            <p:cNvPr id="3" name="Freeform 3"/>
            <p:cNvSpPr/>
            <p:nvPr/>
          </p:nvSpPr>
          <p:spPr>
            <a:xfrm>
              <a:off x="0" y="0"/>
              <a:ext cx="6059486" cy="1322808"/>
            </a:xfrm>
            <a:custGeom>
              <a:avLst/>
              <a:gdLst/>
              <a:ahLst/>
              <a:cxnLst/>
              <a:rect l="l" t="t" r="r" b="b"/>
              <a:pathLst>
                <a:path w="6059486" h="1322808">
                  <a:moveTo>
                    <a:pt x="30958" y="0"/>
                  </a:moveTo>
                  <a:lnTo>
                    <a:pt x="6028528" y="0"/>
                  </a:lnTo>
                  <a:cubicBezTo>
                    <a:pt x="6045626" y="0"/>
                    <a:pt x="6059486" y="13860"/>
                    <a:pt x="6059486" y="30958"/>
                  </a:cubicBezTo>
                  <a:lnTo>
                    <a:pt x="6059486" y="1291850"/>
                  </a:lnTo>
                  <a:cubicBezTo>
                    <a:pt x="6059486" y="1308948"/>
                    <a:pt x="6045626" y="1322808"/>
                    <a:pt x="6028528" y="1322808"/>
                  </a:cubicBezTo>
                  <a:lnTo>
                    <a:pt x="30958" y="1322808"/>
                  </a:lnTo>
                  <a:cubicBezTo>
                    <a:pt x="13860" y="1322808"/>
                    <a:pt x="0" y="1308948"/>
                    <a:pt x="0" y="1291850"/>
                  </a:cubicBezTo>
                  <a:lnTo>
                    <a:pt x="0" y="30958"/>
                  </a:lnTo>
                  <a:cubicBezTo>
                    <a:pt x="0" y="13860"/>
                    <a:pt x="13860" y="0"/>
                    <a:pt x="30958" y="0"/>
                  </a:cubicBezTo>
                  <a:close/>
                </a:path>
              </a:pathLst>
            </a:custGeom>
            <a:solidFill>
              <a:srgbClr val="0097B2"/>
            </a:solidFill>
          </p:spPr>
          <p:txBody>
            <a:bodyPr/>
            <a:lstStyle/>
            <a:p>
              <a:endParaRPr lang="es-CO"/>
            </a:p>
          </p:txBody>
        </p:sp>
        <p:sp>
          <p:nvSpPr>
            <p:cNvPr id="4" name="TextBox 4"/>
            <p:cNvSpPr txBox="1"/>
            <p:nvPr/>
          </p:nvSpPr>
          <p:spPr>
            <a:xfrm>
              <a:off x="0" y="-57150"/>
              <a:ext cx="6059486" cy="137995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1710493"/>
            <a:ext cx="9005580" cy="1173008"/>
          </a:xfrm>
          <a:prstGeom prst="rect">
            <a:avLst/>
          </a:prstGeom>
        </p:spPr>
        <p:txBody>
          <a:bodyPr lIns="0" tIns="0" rIns="0" bIns="0" rtlCol="0" anchor="t">
            <a:spAutoFit/>
          </a:bodyPr>
          <a:lstStyle/>
          <a:p>
            <a:pPr algn="l">
              <a:lnSpc>
                <a:spcPts val="8711"/>
              </a:lnSpc>
            </a:pPr>
            <a:r>
              <a:rPr lang="en-US" sz="7259" b="1">
                <a:solidFill>
                  <a:srgbClr val="0097B2"/>
                </a:solidFill>
                <a:latin typeface="Poppins Bold"/>
                <a:ea typeface="Poppins Bold"/>
                <a:cs typeface="Poppins Bold"/>
                <a:sym typeface="Poppins Bold"/>
              </a:rPr>
              <a:t>Conclusión</a:t>
            </a:r>
          </a:p>
        </p:txBody>
      </p:sp>
      <p:sp>
        <p:nvSpPr>
          <p:cNvPr id="6" name="TextBox 6"/>
          <p:cNvSpPr txBox="1"/>
          <p:nvPr/>
        </p:nvSpPr>
        <p:spPr>
          <a:xfrm>
            <a:off x="849263" y="4794269"/>
            <a:ext cx="16410037" cy="2986546"/>
          </a:xfrm>
          <a:prstGeom prst="rect">
            <a:avLst/>
          </a:prstGeom>
        </p:spPr>
        <p:txBody>
          <a:bodyPr lIns="0" tIns="0" rIns="0" bIns="0" rtlCol="0" anchor="t">
            <a:spAutoFit/>
          </a:bodyPr>
          <a:lstStyle/>
          <a:p>
            <a:pPr algn="l">
              <a:lnSpc>
                <a:spcPts val="3912"/>
              </a:lnSpc>
              <a:spcBef>
                <a:spcPct val="0"/>
              </a:spcBef>
            </a:pPr>
            <a:r>
              <a:rPr lang="en-US" sz="2794">
                <a:solidFill>
                  <a:srgbClr val="FFFFFF"/>
                </a:solidFill>
                <a:latin typeface="Poppins"/>
                <a:ea typeface="Poppins"/>
                <a:cs typeface="Poppins"/>
                <a:sym typeface="Poppins"/>
              </a:rPr>
              <a:t>Pablo no salió de todas sus prisiones, pero nunca dejó de esperar la libertad que viene de Dios. En su vida y en sus cartas, dejó un legado para la iglesia: la importancia de la alabanza, de la oración, de la Palabra, de la unidad, de predicar a Cristo, y de mantener viva la esperanza de su regreso. Hoy, más que nunca, necesitamos recordar esas verdades. Que el ejemplo de Pablo, probado en la adversidad, nos anime a vivir con fe firme, corazones agradecidos y ojos puestos en la promesa de que Cristo viene pronto.</a:t>
            </a:r>
          </a:p>
        </p:txBody>
      </p:sp>
      <p:sp>
        <p:nvSpPr>
          <p:cNvPr id="7" name="TextBox 7"/>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2865" y="448479"/>
            <a:ext cx="17021103" cy="3071765"/>
            <a:chOff x="0" y="0"/>
            <a:chExt cx="4482924" cy="809025"/>
          </a:xfrm>
        </p:grpSpPr>
        <p:sp>
          <p:nvSpPr>
            <p:cNvPr id="3" name="Freeform 3"/>
            <p:cNvSpPr/>
            <p:nvPr/>
          </p:nvSpPr>
          <p:spPr>
            <a:xfrm>
              <a:off x="0" y="0"/>
              <a:ext cx="4482924" cy="809025"/>
            </a:xfrm>
            <a:custGeom>
              <a:avLst/>
              <a:gdLst/>
              <a:ahLst/>
              <a:cxnLst/>
              <a:rect l="l" t="t" r="r" b="b"/>
              <a:pathLst>
                <a:path w="4482924" h="809025">
                  <a:moveTo>
                    <a:pt x="0" y="0"/>
                  </a:moveTo>
                  <a:lnTo>
                    <a:pt x="4482924" y="0"/>
                  </a:lnTo>
                  <a:lnTo>
                    <a:pt x="4482924" y="809025"/>
                  </a:lnTo>
                  <a:lnTo>
                    <a:pt x="0" y="809025"/>
                  </a:lnTo>
                  <a:close/>
                </a:path>
              </a:pathLst>
            </a:custGeom>
            <a:solidFill>
              <a:srgbClr val="0097B2"/>
            </a:solidFill>
          </p:spPr>
          <p:txBody>
            <a:bodyPr/>
            <a:lstStyle/>
            <a:p>
              <a:endParaRPr lang="es-CO"/>
            </a:p>
          </p:txBody>
        </p:sp>
        <p:sp>
          <p:nvSpPr>
            <p:cNvPr id="4" name="TextBox 4"/>
            <p:cNvSpPr txBox="1"/>
            <p:nvPr/>
          </p:nvSpPr>
          <p:spPr>
            <a:xfrm>
              <a:off x="0" y="-19050"/>
              <a:ext cx="4482924" cy="828075"/>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1503958" y="5483935"/>
            <a:ext cx="15280085" cy="827281"/>
          </a:xfrm>
          <a:prstGeom prst="rect">
            <a:avLst/>
          </a:prstGeom>
        </p:spPr>
        <p:txBody>
          <a:bodyPr lIns="0" tIns="0" rIns="0" bIns="0" rtlCol="0" anchor="t">
            <a:spAutoFit/>
          </a:bodyPr>
          <a:lstStyle/>
          <a:p>
            <a:pPr algn="ctr">
              <a:lnSpc>
                <a:spcPts val="6409"/>
              </a:lnSpc>
            </a:pPr>
            <a:r>
              <a:rPr lang="en-US" sz="4644" spc="455">
                <a:solidFill>
                  <a:srgbClr val="606060"/>
                </a:solidFill>
                <a:latin typeface="Poppins"/>
                <a:ea typeface="Poppins"/>
                <a:cs typeface="Poppins"/>
                <a:sym typeface="Poppins"/>
              </a:rPr>
              <a:t># 360, “En Jesucristo, mártir de paz”</a:t>
            </a:r>
          </a:p>
        </p:txBody>
      </p:sp>
      <p:sp>
        <p:nvSpPr>
          <p:cNvPr id="6" name="Freeform 6"/>
          <p:cNvSpPr/>
          <p:nvPr/>
        </p:nvSpPr>
        <p:spPr>
          <a:xfrm>
            <a:off x="1210707" y="1028700"/>
            <a:ext cx="2804688" cy="2320242"/>
          </a:xfrm>
          <a:custGeom>
            <a:avLst/>
            <a:gdLst/>
            <a:ahLst/>
            <a:cxnLst/>
            <a:rect l="l" t="t" r="r" b="b"/>
            <a:pathLst>
              <a:path w="2804688" h="2320242">
                <a:moveTo>
                  <a:pt x="0" y="0"/>
                </a:moveTo>
                <a:lnTo>
                  <a:pt x="2804687" y="0"/>
                </a:lnTo>
                <a:lnTo>
                  <a:pt x="2804687" y="2320242"/>
                </a:lnTo>
                <a:lnTo>
                  <a:pt x="0" y="23202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7" name="TextBox 7"/>
          <p:cNvSpPr txBox="1"/>
          <p:nvPr/>
        </p:nvSpPr>
        <p:spPr>
          <a:xfrm>
            <a:off x="4015394" y="1031659"/>
            <a:ext cx="10256044" cy="1657754"/>
          </a:xfrm>
          <a:prstGeom prst="rect">
            <a:avLst/>
          </a:prstGeom>
        </p:spPr>
        <p:txBody>
          <a:bodyPr lIns="0" tIns="0" rIns="0" bIns="0" rtlCol="0" anchor="t">
            <a:spAutoFit/>
          </a:bodyPr>
          <a:lstStyle/>
          <a:p>
            <a:pPr marL="0" lvl="0" indent="0" algn="ctr">
              <a:lnSpc>
                <a:spcPts val="12811"/>
              </a:lnSpc>
              <a:spcBef>
                <a:spcPct val="0"/>
              </a:spcBef>
            </a:pPr>
            <a:r>
              <a:rPr lang="en-US" sz="9283" b="1">
                <a:solidFill>
                  <a:srgbClr val="FFFFFF"/>
                </a:solidFill>
                <a:latin typeface="Poppins Bold"/>
                <a:ea typeface="Poppins Bold"/>
                <a:cs typeface="Poppins Bold"/>
                <a:sym typeface="Poppins Bold"/>
              </a:rPr>
              <a:t>Himno Final</a:t>
            </a:r>
          </a:p>
        </p:txBody>
      </p:sp>
      <p:sp>
        <p:nvSpPr>
          <p:cNvPr id="8" name="Freeform 8"/>
          <p:cNvSpPr/>
          <p:nvPr/>
        </p:nvSpPr>
        <p:spPr>
          <a:xfrm>
            <a:off x="14454612" y="1028700"/>
            <a:ext cx="2804688" cy="2320242"/>
          </a:xfrm>
          <a:custGeom>
            <a:avLst/>
            <a:gdLst/>
            <a:ahLst/>
            <a:cxnLst/>
            <a:rect l="l" t="t" r="r" b="b"/>
            <a:pathLst>
              <a:path w="2804688" h="2320242">
                <a:moveTo>
                  <a:pt x="0" y="0"/>
                </a:moveTo>
                <a:lnTo>
                  <a:pt x="2804688" y="0"/>
                </a:lnTo>
                <a:lnTo>
                  <a:pt x="2804688" y="2320242"/>
                </a:lnTo>
                <a:lnTo>
                  <a:pt x="0" y="23202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9" name="TextBox 9"/>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274816" y="1113334"/>
            <a:ext cx="20562816" cy="8060332"/>
            <a:chOff x="0" y="0"/>
            <a:chExt cx="5415721" cy="2122886"/>
          </a:xfrm>
        </p:grpSpPr>
        <p:sp>
          <p:nvSpPr>
            <p:cNvPr id="3" name="Freeform 3"/>
            <p:cNvSpPr/>
            <p:nvPr/>
          </p:nvSpPr>
          <p:spPr>
            <a:xfrm>
              <a:off x="0" y="0"/>
              <a:ext cx="5415721" cy="2122886"/>
            </a:xfrm>
            <a:custGeom>
              <a:avLst/>
              <a:gdLst/>
              <a:ahLst/>
              <a:cxnLst/>
              <a:rect l="l" t="t" r="r" b="b"/>
              <a:pathLst>
                <a:path w="5415721" h="2122886">
                  <a:moveTo>
                    <a:pt x="0" y="0"/>
                  </a:moveTo>
                  <a:lnTo>
                    <a:pt x="5415721" y="0"/>
                  </a:lnTo>
                  <a:lnTo>
                    <a:pt x="5415721" y="2122886"/>
                  </a:lnTo>
                  <a:lnTo>
                    <a:pt x="0" y="2122886"/>
                  </a:lnTo>
                  <a:close/>
                </a:path>
              </a:pathLst>
            </a:custGeom>
            <a:solidFill>
              <a:srgbClr val="0097B2"/>
            </a:solidFill>
          </p:spPr>
          <p:txBody>
            <a:bodyPr/>
            <a:lstStyle/>
            <a:p>
              <a:endParaRPr lang="es-CO"/>
            </a:p>
          </p:txBody>
        </p:sp>
        <p:sp>
          <p:nvSpPr>
            <p:cNvPr id="4" name="TextBox 4"/>
            <p:cNvSpPr txBox="1"/>
            <p:nvPr/>
          </p:nvSpPr>
          <p:spPr>
            <a:xfrm>
              <a:off x="0" y="-19050"/>
              <a:ext cx="5415721" cy="2141936"/>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1906639" y="2720886"/>
            <a:ext cx="9547476" cy="1295400"/>
          </a:xfrm>
          <a:prstGeom prst="rect">
            <a:avLst/>
          </a:prstGeom>
        </p:spPr>
        <p:txBody>
          <a:bodyPr lIns="0" tIns="0" rIns="0" bIns="0" rtlCol="0" anchor="t">
            <a:spAutoFit/>
          </a:bodyPr>
          <a:lstStyle/>
          <a:p>
            <a:pPr marL="0" lvl="0" indent="0" algn="l">
              <a:lnSpc>
                <a:spcPts val="9625"/>
              </a:lnSpc>
              <a:spcBef>
                <a:spcPct val="0"/>
              </a:spcBef>
            </a:pPr>
            <a:r>
              <a:rPr lang="en-US" sz="8020" b="1">
                <a:solidFill>
                  <a:srgbClr val="FFFFFF"/>
                </a:solidFill>
                <a:latin typeface="Poppins Bold"/>
                <a:ea typeface="Poppins Bold"/>
                <a:cs typeface="Poppins Bold"/>
                <a:sym typeface="Poppins Bold"/>
              </a:rPr>
              <a:t>INTRODUCCION</a:t>
            </a:r>
          </a:p>
        </p:txBody>
      </p:sp>
      <p:sp>
        <p:nvSpPr>
          <p:cNvPr id="6" name="TextBox 6"/>
          <p:cNvSpPr txBox="1"/>
          <p:nvPr/>
        </p:nvSpPr>
        <p:spPr>
          <a:xfrm>
            <a:off x="1906639" y="3959136"/>
            <a:ext cx="9729070" cy="4047384"/>
          </a:xfrm>
          <a:prstGeom prst="rect">
            <a:avLst/>
          </a:prstGeom>
        </p:spPr>
        <p:txBody>
          <a:bodyPr lIns="0" tIns="0" rIns="0" bIns="0" rtlCol="0" anchor="t">
            <a:spAutoFit/>
          </a:bodyPr>
          <a:lstStyle/>
          <a:p>
            <a:pPr marL="0" lvl="0" indent="0" algn="l">
              <a:lnSpc>
                <a:spcPts val="4644"/>
              </a:lnSpc>
              <a:spcBef>
                <a:spcPct val="0"/>
              </a:spcBef>
            </a:pPr>
            <a:r>
              <a:rPr lang="en-US" sz="3365">
                <a:solidFill>
                  <a:srgbClr val="FFFFFF"/>
                </a:solidFill>
                <a:latin typeface="DM Sans"/>
                <a:ea typeface="DM Sans"/>
                <a:cs typeface="DM Sans"/>
                <a:sym typeface="DM Sans"/>
              </a:rPr>
              <a:t>Desde una prisión romana, encadenado y lejos de las comodidades, el apóstol Pablo escribió algunas de sus cartas más poderosas. Lejos de quejarse, animó a las iglesias a perseverar, a regocijarse, a mantener viva su fe. Las paredes frías de su celda no pudieron apagar el fuego del evangelio que ardía en su corazón. </a:t>
            </a:r>
          </a:p>
        </p:txBody>
      </p:sp>
      <p:grpSp>
        <p:nvGrpSpPr>
          <p:cNvPr id="7" name="Group 7"/>
          <p:cNvGrpSpPr/>
          <p:nvPr/>
        </p:nvGrpSpPr>
        <p:grpSpPr>
          <a:xfrm>
            <a:off x="11928936" y="597263"/>
            <a:ext cx="5502303" cy="9092474"/>
            <a:chOff x="0" y="0"/>
            <a:chExt cx="991926" cy="1639143"/>
          </a:xfrm>
        </p:grpSpPr>
        <p:sp>
          <p:nvSpPr>
            <p:cNvPr id="8" name="Freeform 8"/>
            <p:cNvSpPr/>
            <p:nvPr/>
          </p:nvSpPr>
          <p:spPr>
            <a:xfrm>
              <a:off x="0" y="0"/>
              <a:ext cx="991926" cy="1639143"/>
            </a:xfrm>
            <a:custGeom>
              <a:avLst/>
              <a:gdLst/>
              <a:ahLst/>
              <a:cxnLst/>
              <a:rect l="l" t="t" r="r" b="b"/>
              <a:pathLst>
                <a:path w="991926" h="1639143">
                  <a:moveTo>
                    <a:pt x="0" y="0"/>
                  </a:moveTo>
                  <a:lnTo>
                    <a:pt x="991926" y="0"/>
                  </a:lnTo>
                  <a:lnTo>
                    <a:pt x="991926" y="1639143"/>
                  </a:lnTo>
                  <a:lnTo>
                    <a:pt x="0" y="1639143"/>
                  </a:lnTo>
                  <a:close/>
                </a:path>
              </a:pathLst>
            </a:custGeom>
            <a:blipFill>
              <a:blip r:embed="rId2"/>
              <a:stretch>
                <a:fillRect l="-32624" r="-32624"/>
              </a:stretch>
            </a:blipFill>
          </p:spPr>
          <p:txBody>
            <a:bodyPr/>
            <a:lstStyle/>
            <a:p>
              <a:endParaRPr lang="es-CO"/>
            </a:p>
          </p:txBody>
        </p:sp>
      </p:grpSp>
      <p:grpSp>
        <p:nvGrpSpPr>
          <p:cNvPr id="9" name="Group 9"/>
          <p:cNvGrpSpPr/>
          <p:nvPr/>
        </p:nvGrpSpPr>
        <p:grpSpPr>
          <a:xfrm>
            <a:off x="1357614" y="2412504"/>
            <a:ext cx="138787" cy="5833711"/>
            <a:chOff x="0" y="0"/>
            <a:chExt cx="36553" cy="1536451"/>
          </a:xfrm>
        </p:grpSpPr>
        <p:sp>
          <p:nvSpPr>
            <p:cNvPr id="10" name="Freeform 10"/>
            <p:cNvSpPr/>
            <p:nvPr/>
          </p:nvSpPr>
          <p:spPr>
            <a:xfrm>
              <a:off x="0" y="0"/>
              <a:ext cx="36553" cy="1536450"/>
            </a:xfrm>
            <a:custGeom>
              <a:avLst/>
              <a:gdLst/>
              <a:ahLst/>
              <a:cxnLst/>
              <a:rect l="l" t="t" r="r" b="b"/>
              <a:pathLst>
                <a:path w="36553" h="1536450">
                  <a:moveTo>
                    <a:pt x="0" y="0"/>
                  </a:moveTo>
                  <a:lnTo>
                    <a:pt x="36553" y="0"/>
                  </a:lnTo>
                  <a:lnTo>
                    <a:pt x="36553" y="1536450"/>
                  </a:lnTo>
                  <a:lnTo>
                    <a:pt x="0" y="1536450"/>
                  </a:lnTo>
                  <a:close/>
                </a:path>
              </a:pathLst>
            </a:custGeom>
            <a:solidFill>
              <a:srgbClr val="FFFFFF"/>
            </a:solidFill>
            <a:ln cap="sq">
              <a:noFill/>
              <a:prstDash val="solid"/>
              <a:miter/>
            </a:ln>
          </p:spPr>
          <p:txBody>
            <a:bodyPr/>
            <a:lstStyle/>
            <a:p>
              <a:endParaRPr lang="es-CO"/>
            </a:p>
          </p:txBody>
        </p:sp>
        <p:sp>
          <p:nvSpPr>
            <p:cNvPr id="11" name="TextBox 11"/>
            <p:cNvSpPr txBox="1"/>
            <p:nvPr/>
          </p:nvSpPr>
          <p:spPr>
            <a:xfrm>
              <a:off x="0" y="-19050"/>
              <a:ext cx="36553" cy="1555501"/>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TextBox 12"/>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274816" y="1113334"/>
            <a:ext cx="20562816" cy="8060332"/>
            <a:chOff x="0" y="0"/>
            <a:chExt cx="5415721" cy="2122886"/>
          </a:xfrm>
        </p:grpSpPr>
        <p:sp>
          <p:nvSpPr>
            <p:cNvPr id="3" name="Freeform 3"/>
            <p:cNvSpPr/>
            <p:nvPr/>
          </p:nvSpPr>
          <p:spPr>
            <a:xfrm>
              <a:off x="0" y="0"/>
              <a:ext cx="5415721" cy="2122886"/>
            </a:xfrm>
            <a:custGeom>
              <a:avLst/>
              <a:gdLst/>
              <a:ahLst/>
              <a:cxnLst/>
              <a:rect l="l" t="t" r="r" b="b"/>
              <a:pathLst>
                <a:path w="5415721" h="2122886">
                  <a:moveTo>
                    <a:pt x="0" y="0"/>
                  </a:moveTo>
                  <a:lnTo>
                    <a:pt x="5415721" y="0"/>
                  </a:lnTo>
                  <a:lnTo>
                    <a:pt x="5415721" y="2122886"/>
                  </a:lnTo>
                  <a:lnTo>
                    <a:pt x="0" y="2122886"/>
                  </a:lnTo>
                  <a:close/>
                </a:path>
              </a:pathLst>
            </a:custGeom>
            <a:solidFill>
              <a:srgbClr val="0097B2"/>
            </a:solidFill>
          </p:spPr>
          <p:txBody>
            <a:bodyPr/>
            <a:lstStyle/>
            <a:p>
              <a:endParaRPr lang="es-CO"/>
            </a:p>
          </p:txBody>
        </p:sp>
        <p:sp>
          <p:nvSpPr>
            <p:cNvPr id="4" name="TextBox 4"/>
            <p:cNvSpPr txBox="1"/>
            <p:nvPr/>
          </p:nvSpPr>
          <p:spPr>
            <a:xfrm>
              <a:off x="0" y="-19050"/>
              <a:ext cx="5415721" cy="2141936"/>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2633441" y="3381745"/>
            <a:ext cx="12608327" cy="3466359"/>
          </a:xfrm>
          <a:prstGeom prst="rect">
            <a:avLst/>
          </a:prstGeom>
        </p:spPr>
        <p:txBody>
          <a:bodyPr lIns="0" tIns="0" rIns="0" bIns="0" rtlCol="0" anchor="t">
            <a:spAutoFit/>
          </a:bodyPr>
          <a:lstStyle/>
          <a:p>
            <a:pPr marL="0" lvl="0" indent="0" algn="l">
              <a:lnSpc>
                <a:spcPts val="4644"/>
              </a:lnSpc>
              <a:spcBef>
                <a:spcPct val="0"/>
              </a:spcBef>
            </a:pPr>
            <a:r>
              <a:rPr lang="en-US" sz="3365">
                <a:solidFill>
                  <a:srgbClr val="FFFFFF"/>
                </a:solidFill>
                <a:latin typeface="DM Sans"/>
                <a:ea typeface="DM Sans"/>
                <a:cs typeface="DM Sans"/>
                <a:sym typeface="DM Sans"/>
              </a:rPr>
              <a:t>El programa de hoy nos invita a mirar la fe de Pablo en medio del encierro y a reflexionar sobre aspectos de nuestra adoración a Dios que él consideró fundamentales para la vida cristiana. Si aprendemos de Pablo a vivir como libres incluso en medio de nuestras prisiones, habremos cumplido el propósito de nuestro programa en esta mañana.</a:t>
            </a:r>
          </a:p>
        </p:txBody>
      </p:sp>
      <p:grpSp>
        <p:nvGrpSpPr>
          <p:cNvPr id="6" name="Group 6"/>
          <p:cNvGrpSpPr/>
          <p:nvPr/>
        </p:nvGrpSpPr>
        <p:grpSpPr>
          <a:xfrm>
            <a:off x="1357614" y="2999537"/>
            <a:ext cx="138787" cy="4659645"/>
            <a:chOff x="0" y="0"/>
            <a:chExt cx="36553" cy="1227232"/>
          </a:xfrm>
        </p:grpSpPr>
        <p:sp>
          <p:nvSpPr>
            <p:cNvPr id="7" name="Freeform 7"/>
            <p:cNvSpPr/>
            <p:nvPr/>
          </p:nvSpPr>
          <p:spPr>
            <a:xfrm>
              <a:off x="0" y="0"/>
              <a:ext cx="36553" cy="1227231"/>
            </a:xfrm>
            <a:custGeom>
              <a:avLst/>
              <a:gdLst/>
              <a:ahLst/>
              <a:cxnLst/>
              <a:rect l="l" t="t" r="r" b="b"/>
              <a:pathLst>
                <a:path w="36553" h="1227231">
                  <a:moveTo>
                    <a:pt x="0" y="0"/>
                  </a:moveTo>
                  <a:lnTo>
                    <a:pt x="36553" y="0"/>
                  </a:lnTo>
                  <a:lnTo>
                    <a:pt x="36553" y="1227231"/>
                  </a:lnTo>
                  <a:lnTo>
                    <a:pt x="0" y="1227231"/>
                  </a:lnTo>
                  <a:close/>
                </a:path>
              </a:pathLst>
            </a:custGeom>
            <a:solidFill>
              <a:srgbClr val="FFFFFF"/>
            </a:solidFill>
            <a:ln cap="sq">
              <a:noFill/>
              <a:prstDash val="solid"/>
              <a:miter/>
            </a:ln>
          </p:spPr>
          <p:txBody>
            <a:bodyPr/>
            <a:lstStyle/>
            <a:p>
              <a:endParaRPr lang="es-CO"/>
            </a:p>
          </p:txBody>
        </p:sp>
        <p:sp>
          <p:nvSpPr>
            <p:cNvPr id="8" name="TextBox 8"/>
            <p:cNvSpPr txBox="1"/>
            <p:nvPr/>
          </p:nvSpPr>
          <p:spPr>
            <a:xfrm>
              <a:off x="0" y="-19050"/>
              <a:ext cx="36553" cy="1246282"/>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9" name="TextBox 9"/>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58031" y="2213902"/>
            <a:ext cx="5859195" cy="585919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p:spPr>
          <p:txBody>
            <a:bodyPr/>
            <a:lstStyle/>
            <a:p>
              <a:endParaRPr lang="es-CO"/>
            </a:p>
          </p:txBody>
        </p:sp>
      </p:grpSp>
      <p:sp>
        <p:nvSpPr>
          <p:cNvPr id="4" name="TextBox 4"/>
          <p:cNvSpPr txBox="1"/>
          <p:nvPr/>
        </p:nvSpPr>
        <p:spPr>
          <a:xfrm>
            <a:off x="2521964" y="1557110"/>
            <a:ext cx="9736067" cy="7564756"/>
          </a:xfrm>
          <a:prstGeom prst="rect">
            <a:avLst/>
          </a:prstGeom>
        </p:spPr>
        <p:txBody>
          <a:bodyPr lIns="0" tIns="0" rIns="0" bIns="0" rtlCol="0" anchor="t">
            <a:spAutoFit/>
          </a:bodyPr>
          <a:lstStyle/>
          <a:p>
            <a:pPr algn="l">
              <a:lnSpc>
                <a:spcPts val="4619"/>
              </a:lnSpc>
            </a:pPr>
            <a:r>
              <a:rPr lang="en-US" sz="3299" spc="184">
                <a:solidFill>
                  <a:srgbClr val="0097B2"/>
                </a:solidFill>
                <a:latin typeface="Poppins"/>
                <a:ea typeface="Poppins"/>
                <a:cs typeface="Poppins"/>
                <a:sym typeface="Poppins"/>
              </a:rPr>
              <a:t>Desde lo profundo de la cárcel, cuando las cadenas pesaban y la noche era oscura, Pablo y Silas cantaron himnos al Señor. No lo hicieron para entretenerse, sino para proclamar que ni las rejas ni el dolor pueden apagar la esperanza.</a:t>
            </a:r>
          </a:p>
          <a:p>
            <a:pPr algn="l">
              <a:lnSpc>
                <a:spcPts val="4619"/>
              </a:lnSpc>
            </a:pPr>
            <a:endParaRPr lang="en-US" sz="3299" spc="184">
              <a:solidFill>
                <a:srgbClr val="0097B2"/>
              </a:solidFill>
              <a:latin typeface="Poppins"/>
              <a:ea typeface="Poppins"/>
              <a:cs typeface="Poppins"/>
              <a:sym typeface="Poppins"/>
            </a:endParaRPr>
          </a:p>
          <a:p>
            <a:pPr algn="l">
              <a:lnSpc>
                <a:spcPts val="4619"/>
              </a:lnSpc>
              <a:spcBef>
                <a:spcPct val="0"/>
              </a:spcBef>
            </a:pPr>
            <a:r>
              <a:rPr lang="en-US" sz="3299" spc="184">
                <a:solidFill>
                  <a:srgbClr val="0097B2"/>
                </a:solidFill>
                <a:latin typeface="Poppins"/>
                <a:ea typeface="Poppins"/>
                <a:cs typeface="Poppins"/>
                <a:sym typeface="Poppins"/>
              </a:rPr>
              <a:t>Ellos demostraron que el canto congregacional une corazones, fortalece el alma y anuncia a quienes escuchan que el Dios al que sirven es digno de alabanza, incluso en la ausencia de libertad.</a:t>
            </a:r>
          </a:p>
        </p:txBody>
      </p:sp>
      <p:sp>
        <p:nvSpPr>
          <p:cNvPr id="5" name="TextBox 5"/>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398597" y="2586729"/>
            <a:ext cx="13789032" cy="3415715"/>
            <a:chOff x="0" y="0"/>
            <a:chExt cx="3631679" cy="899612"/>
          </a:xfrm>
        </p:grpSpPr>
        <p:sp>
          <p:nvSpPr>
            <p:cNvPr id="3" name="Freeform 3"/>
            <p:cNvSpPr/>
            <p:nvPr/>
          </p:nvSpPr>
          <p:spPr>
            <a:xfrm>
              <a:off x="0" y="0"/>
              <a:ext cx="3631679" cy="899612"/>
            </a:xfrm>
            <a:custGeom>
              <a:avLst/>
              <a:gdLst/>
              <a:ahLst/>
              <a:cxnLst/>
              <a:rect l="l" t="t" r="r" b="b"/>
              <a:pathLst>
                <a:path w="3631679" h="899612">
                  <a:moveTo>
                    <a:pt x="0" y="0"/>
                  </a:moveTo>
                  <a:lnTo>
                    <a:pt x="3631679" y="0"/>
                  </a:lnTo>
                  <a:lnTo>
                    <a:pt x="3631679" y="899612"/>
                  </a:lnTo>
                  <a:lnTo>
                    <a:pt x="0" y="899612"/>
                  </a:lnTo>
                  <a:close/>
                </a:path>
              </a:pathLst>
            </a:custGeom>
            <a:solidFill>
              <a:srgbClr val="0097B2"/>
            </a:solidFill>
          </p:spPr>
          <p:txBody>
            <a:bodyPr/>
            <a:lstStyle/>
            <a:p>
              <a:endParaRPr lang="es-CO"/>
            </a:p>
          </p:txBody>
        </p:sp>
        <p:sp>
          <p:nvSpPr>
            <p:cNvPr id="4" name="TextBox 4"/>
            <p:cNvSpPr txBox="1"/>
            <p:nvPr/>
          </p:nvSpPr>
          <p:spPr>
            <a:xfrm>
              <a:off x="0" y="-38100"/>
              <a:ext cx="3631679" cy="93771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258031" y="3072847"/>
            <a:ext cx="5859195" cy="58591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046" r="-25046"/>
              </a:stretch>
            </a:blipFill>
          </p:spPr>
          <p:txBody>
            <a:bodyPr/>
            <a:lstStyle/>
            <a:p>
              <a:endParaRPr lang="es-CO"/>
            </a:p>
          </p:txBody>
        </p:sp>
      </p:grpSp>
      <p:sp>
        <p:nvSpPr>
          <p:cNvPr id="7" name="TextBox 7"/>
          <p:cNvSpPr txBox="1"/>
          <p:nvPr/>
        </p:nvSpPr>
        <p:spPr>
          <a:xfrm>
            <a:off x="1398597" y="1539212"/>
            <a:ext cx="10545096" cy="1047517"/>
          </a:xfrm>
          <a:prstGeom prst="rect">
            <a:avLst/>
          </a:prstGeom>
        </p:spPr>
        <p:txBody>
          <a:bodyPr lIns="0" tIns="0" rIns="0" bIns="0" rtlCol="0" anchor="t">
            <a:spAutoFit/>
          </a:bodyPr>
          <a:lstStyle/>
          <a:p>
            <a:pPr algn="l">
              <a:lnSpc>
                <a:spcPts val="7140"/>
              </a:lnSpc>
            </a:pPr>
            <a:r>
              <a:rPr lang="en-US" sz="7761" b="1">
                <a:solidFill>
                  <a:srgbClr val="0097B2"/>
                </a:solidFill>
                <a:latin typeface="Poppins Bold"/>
                <a:ea typeface="Poppins Bold"/>
                <a:cs typeface="Poppins Bold"/>
                <a:sym typeface="Poppins Bold"/>
              </a:rPr>
              <a:t>Himno Inicial</a:t>
            </a:r>
          </a:p>
        </p:txBody>
      </p:sp>
      <p:sp>
        <p:nvSpPr>
          <p:cNvPr id="8" name="TextBox 8"/>
          <p:cNvSpPr txBox="1"/>
          <p:nvPr/>
        </p:nvSpPr>
        <p:spPr>
          <a:xfrm>
            <a:off x="2988933" y="3153670"/>
            <a:ext cx="8298361" cy="2335531"/>
          </a:xfrm>
          <a:prstGeom prst="rect">
            <a:avLst/>
          </a:prstGeom>
        </p:spPr>
        <p:txBody>
          <a:bodyPr lIns="0" tIns="0" rIns="0" bIns="0" rtlCol="0" anchor="t">
            <a:spAutoFit/>
          </a:bodyPr>
          <a:lstStyle/>
          <a:p>
            <a:pPr algn="l">
              <a:lnSpc>
                <a:spcPts val="4619"/>
              </a:lnSpc>
              <a:spcBef>
                <a:spcPct val="0"/>
              </a:spcBef>
            </a:pPr>
            <a:r>
              <a:rPr lang="en-US" sz="3299" spc="184">
                <a:solidFill>
                  <a:srgbClr val="FFFFFF"/>
                </a:solidFill>
                <a:latin typeface="Poppins"/>
                <a:ea typeface="Poppins"/>
                <a:cs typeface="Poppins"/>
                <a:sym typeface="Poppins"/>
              </a:rPr>
              <a:t>Por eso, querida iglesia, nunca dejen de cantar. Unan sus voces para glorificar a Dios con alegría, cantando el himno # 349</a:t>
            </a:r>
          </a:p>
        </p:txBody>
      </p:sp>
      <p:sp>
        <p:nvSpPr>
          <p:cNvPr id="9" name="TextBox 9"/>
          <p:cNvSpPr txBox="1"/>
          <p:nvPr/>
        </p:nvSpPr>
        <p:spPr>
          <a:xfrm>
            <a:off x="2388475" y="7681074"/>
            <a:ext cx="10422861" cy="809625"/>
          </a:xfrm>
          <a:prstGeom prst="rect">
            <a:avLst/>
          </a:prstGeom>
        </p:spPr>
        <p:txBody>
          <a:bodyPr lIns="0" tIns="0" rIns="0" bIns="0" rtlCol="0" anchor="t">
            <a:spAutoFit/>
          </a:bodyPr>
          <a:lstStyle/>
          <a:p>
            <a:pPr algn="l">
              <a:lnSpc>
                <a:spcPts val="6299"/>
              </a:lnSpc>
              <a:spcBef>
                <a:spcPct val="0"/>
              </a:spcBef>
            </a:pPr>
            <a:r>
              <a:rPr lang="en-US" sz="4500" spc="252">
                <a:solidFill>
                  <a:srgbClr val="0097B2"/>
                </a:solidFill>
                <a:latin typeface="Poppins"/>
                <a:ea typeface="Poppins"/>
                <a:cs typeface="Poppins"/>
                <a:sym typeface="Poppins"/>
              </a:rPr>
              <a:t>“Gran gozo hay en mi alma hoy”</a:t>
            </a:r>
          </a:p>
        </p:txBody>
      </p:sp>
      <p:grpSp>
        <p:nvGrpSpPr>
          <p:cNvPr id="10" name="Group 10"/>
          <p:cNvGrpSpPr/>
          <p:nvPr/>
        </p:nvGrpSpPr>
        <p:grpSpPr>
          <a:xfrm>
            <a:off x="2582494" y="3333734"/>
            <a:ext cx="47625" cy="2070653"/>
            <a:chOff x="0" y="0"/>
            <a:chExt cx="12543" cy="545357"/>
          </a:xfrm>
        </p:grpSpPr>
        <p:sp>
          <p:nvSpPr>
            <p:cNvPr id="11" name="Freeform 11"/>
            <p:cNvSpPr/>
            <p:nvPr/>
          </p:nvSpPr>
          <p:spPr>
            <a:xfrm>
              <a:off x="0" y="0"/>
              <a:ext cx="12543" cy="545357"/>
            </a:xfrm>
            <a:custGeom>
              <a:avLst/>
              <a:gdLst/>
              <a:ahLst/>
              <a:cxnLst/>
              <a:rect l="l" t="t" r="r" b="b"/>
              <a:pathLst>
                <a:path w="12543" h="545357">
                  <a:moveTo>
                    <a:pt x="0" y="0"/>
                  </a:moveTo>
                  <a:lnTo>
                    <a:pt x="12543" y="0"/>
                  </a:lnTo>
                  <a:lnTo>
                    <a:pt x="12543" y="545357"/>
                  </a:lnTo>
                  <a:lnTo>
                    <a:pt x="0" y="545357"/>
                  </a:lnTo>
                  <a:close/>
                </a:path>
              </a:pathLst>
            </a:custGeom>
            <a:solidFill>
              <a:srgbClr val="FFFFFF"/>
            </a:solidFill>
            <a:ln cap="sq">
              <a:noFill/>
              <a:prstDash val="solid"/>
              <a:miter/>
            </a:ln>
          </p:spPr>
          <p:txBody>
            <a:bodyPr/>
            <a:lstStyle/>
            <a:p>
              <a:endParaRPr lang="es-CO"/>
            </a:p>
          </p:txBody>
        </p:sp>
        <p:sp>
          <p:nvSpPr>
            <p:cNvPr id="12" name="TextBox 12"/>
            <p:cNvSpPr txBox="1"/>
            <p:nvPr/>
          </p:nvSpPr>
          <p:spPr>
            <a:xfrm>
              <a:off x="0" y="-19050"/>
              <a:ext cx="12543" cy="564407"/>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3" name="TextBox 13"/>
          <p:cNvSpPr txBox="1"/>
          <p:nvPr/>
        </p:nvSpPr>
        <p:spPr>
          <a:xfrm>
            <a:off x="1957751" y="6419505"/>
            <a:ext cx="861447" cy="556083"/>
          </a:xfrm>
          <a:prstGeom prst="rect">
            <a:avLst/>
          </a:prstGeom>
        </p:spPr>
        <p:txBody>
          <a:bodyPr lIns="0" tIns="0" rIns="0" bIns="0" rtlCol="0" anchor="t">
            <a:spAutoFit/>
          </a:bodyPr>
          <a:lstStyle/>
          <a:p>
            <a:pPr algn="ctr">
              <a:lnSpc>
                <a:spcPts val="4285"/>
              </a:lnSpc>
            </a:pPr>
            <a:r>
              <a:rPr lang="en-US" sz="3105" b="1" spc="68">
                <a:solidFill>
                  <a:srgbClr val="FDFBFB"/>
                </a:solidFill>
                <a:latin typeface="Poppins Bold"/>
                <a:ea typeface="Poppins Bold"/>
                <a:cs typeface="Poppins Bold"/>
                <a:sym typeface="Poppins Bold"/>
              </a:rPr>
              <a:t>1</a:t>
            </a:r>
          </a:p>
        </p:txBody>
      </p:sp>
      <p:sp>
        <p:nvSpPr>
          <p:cNvPr id="14" name="TextBox 14"/>
          <p:cNvSpPr txBox="1"/>
          <p:nvPr/>
        </p:nvSpPr>
        <p:spPr>
          <a:xfrm>
            <a:off x="1957751" y="7591716"/>
            <a:ext cx="861447" cy="556083"/>
          </a:xfrm>
          <a:prstGeom prst="rect">
            <a:avLst/>
          </a:prstGeom>
        </p:spPr>
        <p:txBody>
          <a:bodyPr lIns="0" tIns="0" rIns="0" bIns="0" rtlCol="0" anchor="t">
            <a:spAutoFit/>
          </a:bodyPr>
          <a:lstStyle/>
          <a:p>
            <a:pPr algn="ctr">
              <a:lnSpc>
                <a:spcPts val="4285"/>
              </a:lnSpc>
            </a:pPr>
            <a:r>
              <a:rPr lang="en-US" sz="3105" b="1" spc="68">
                <a:solidFill>
                  <a:srgbClr val="FDFBFB"/>
                </a:solidFill>
                <a:latin typeface="Poppins Bold"/>
                <a:ea typeface="Poppins Bold"/>
                <a:cs typeface="Poppins Bold"/>
                <a:sym typeface="Poppins Bold"/>
              </a:rPr>
              <a:t>2</a:t>
            </a:r>
          </a:p>
        </p:txBody>
      </p:sp>
      <p:sp>
        <p:nvSpPr>
          <p:cNvPr id="15" name="TextBox 15"/>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2865" y="448479"/>
            <a:ext cx="17021103" cy="3071765"/>
            <a:chOff x="0" y="0"/>
            <a:chExt cx="4482924" cy="809025"/>
          </a:xfrm>
        </p:grpSpPr>
        <p:sp>
          <p:nvSpPr>
            <p:cNvPr id="3" name="Freeform 3"/>
            <p:cNvSpPr/>
            <p:nvPr/>
          </p:nvSpPr>
          <p:spPr>
            <a:xfrm>
              <a:off x="0" y="0"/>
              <a:ext cx="4482924" cy="809025"/>
            </a:xfrm>
            <a:custGeom>
              <a:avLst/>
              <a:gdLst/>
              <a:ahLst/>
              <a:cxnLst/>
              <a:rect l="l" t="t" r="r" b="b"/>
              <a:pathLst>
                <a:path w="4482924" h="809025">
                  <a:moveTo>
                    <a:pt x="0" y="0"/>
                  </a:moveTo>
                  <a:lnTo>
                    <a:pt x="4482924" y="0"/>
                  </a:lnTo>
                  <a:lnTo>
                    <a:pt x="4482924" y="809025"/>
                  </a:lnTo>
                  <a:lnTo>
                    <a:pt x="0" y="809025"/>
                  </a:lnTo>
                  <a:close/>
                </a:path>
              </a:pathLst>
            </a:custGeom>
            <a:solidFill>
              <a:srgbClr val="0097B2"/>
            </a:solidFill>
          </p:spPr>
          <p:txBody>
            <a:bodyPr/>
            <a:lstStyle/>
            <a:p>
              <a:endParaRPr lang="es-CO"/>
            </a:p>
          </p:txBody>
        </p:sp>
        <p:sp>
          <p:nvSpPr>
            <p:cNvPr id="4" name="TextBox 4"/>
            <p:cNvSpPr txBox="1"/>
            <p:nvPr/>
          </p:nvSpPr>
          <p:spPr>
            <a:xfrm>
              <a:off x="0" y="-19050"/>
              <a:ext cx="4482924" cy="828075"/>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3905704" y="781050"/>
            <a:ext cx="10256044" cy="1657754"/>
          </a:xfrm>
          <a:prstGeom prst="rect">
            <a:avLst/>
          </a:prstGeom>
        </p:spPr>
        <p:txBody>
          <a:bodyPr lIns="0" tIns="0" rIns="0" bIns="0" rtlCol="0" anchor="t">
            <a:spAutoFit/>
          </a:bodyPr>
          <a:lstStyle/>
          <a:p>
            <a:pPr marL="0" lvl="0" indent="0" algn="ctr">
              <a:lnSpc>
                <a:spcPts val="12811"/>
              </a:lnSpc>
              <a:spcBef>
                <a:spcPct val="0"/>
              </a:spcBef>
            </a:pPr>
            <a:r>
              <a:rPr lang="en-US" sz="9283" b="1">
                <a:solidFill>
                  <a:srgbClr val="FFFFFF"/>
                </a:solidFill>
                <a:latin typeface="Poppins Bold"/>
                <a:ea typeface="Poppins Bold"/>
                <a:cs typeface="Poppins Bold"/>
                <a:sym typeface="Poppins Bold"/>
              </a:rPr>
              <a:t>Lectura Bíblica</a:t>
            </a:r>
          </a:p>
        </p:txBody>
      </p:sp>
      <p:sp>
        <p:nvSpPr>
          <p:cNvPr id="6" name="TextBox 6"/>
          <p:cNvSpPr txBox="1"/>
          <p:nvPr/>
        </p:nvSpPr>
        <p:spPr>
          <a:xfrm>
            <a:off x="1503958" y="3948262"/>
            <a:ext cx="15280085" cy="5059809"/>
          </a:xfrm>
          <a:prstGeom prst="rect">
            <a:avLst/>
          </a:prstGeom>
        </p:spPr>
        <p:txBody>
          <a:bodyPr lIns="0" tIns="0" rIns="0" bIns="0" rtlCol="0" anchor="t">
            <a:spAutoFit/>
          </a:bodyPr>
          <a:lstStyle/>
          <a:p>
            <a:pPr algn="ctr">
              <a:lnSpc>
                <a:spcPts val="4477"/>
              </a:lnSpc>
            </a:pPr>
            <a:r>
              <a:rPr lang="en-US" sz="3244" spc="317">
                <a:solidFill>
                  <a:srgbClr val="606060"/>
                </a:solidFill>
                <a:latin typeface="Poppins"/>
                <a:ea typeface="Poppins"/>
                <a:cs typeface="Poppins"/>
                <a:sym typeface="Poppins"/>
              </a:rPr>
              <a:t>Cuando el apóstol escribió a Timoteo, le pidió que le trajera los libros, especialmente los pergaminos. Incluso en su encarcelamiento, ansiaba seguir escudriñando las Escrituras, pues se preguntaba cómo podría crecer un creyente sin la Palabra que alumbra el corazón. Él sostenía que ella otorga sabiduría para la salvación, corrige, instruye y equipa para toda buena obra. Por ello, rogaba a los hermanos que nunca se alejaran de las Escrituras, pues en ellas hallarían alimento para cada etapa del camino.</a:t>
            </a:r>
          </a:p>
        </p:txBody>
      </p:sp>
      <p:sp>
        <p:nvSpPr>
          <p:cNvPr id="7" name="TextBox 7"/>
          <p:cNvSpPr txBox="1"/>
          <p:nvPr/>
        </p:nvSpPr>
        <p:spPr>
          <a:xfrm>
            <a:off x="5767314" y="2353079"/>
            <a:ext cx="6532825" cy="623893"/>
          </a:xfrm>
          <a:prstGeom prst="rect">
            <a:avLst/>
          </a:prstGeom>
        </p:spPr>
        <p:txBody>
          <a:bodyPr lIns="0" tIns="0" rIns="0" bIns="0" rtlCol="0" anchor="t">
            <a:spAutoFit/>
          </a:bodyPr>
          <a:lstStyle/>
          <a:p>
            <a:pPr marL="0" lvl="1" indent="0" algn="ctr">
              <a:lnSpc>
                <a:spcPts val="4887"/>
              </a:lnSpc>
              <a:spcBef>
                <a:spcPct val="0"/>
              </a:spcBef>
            </a:pPr>
            <a:r>
              <a:rPr lang="en-US" sz="3541" spc="77">
                <a:solidFill>
                  <a:srgbClr val="FFFFFF"/>
                </a:solidFill>
                <a:latin typeface="Poppins"/>
                <a:ea typeface="Poppins"/>
                <a:cs typeface="Poppins"/>
                <a:sym typeface="Poppins"/>
              </a:rPr>
              <a:t>Filipenses 1:14</a:t>
            </a:r>
          </a:p>
        </p:txBody>
      </p:sp>
      <p:sp>
        <p:nvSpPr>
          <p:cNvPr id="8" name="TextBox 8"/>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58031" y="2213902"/>
            <a:ext cx="5859195" cy="585919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046" r="-25046"/>
              </a:stretch>
            </a:blipFill>
          </p:spPr>
          <p:txBody>
            <a:bodyPr/>
            <a:lstStyle/>
            <a:p>
              <a:endParaRPr lang="es-CO"/>
            </a:p>
          </p:txBody>
        </p:sp>
      </p:grpSp>
      <p:sp>
        <p:nvSpPr>
          <p:cNvPr id="4" name="Freeform 4"/>
          <p:cNvSpPr/>
          <p:nvPr/>
        </p:nvSpPr>
        <p:spPr>
          <a:xfrm flipV="1">
            <a:off x="819569" y="3164337"/>
            <a:ext cx="1450809" cy="952258"/>
          </a:xfrm>
          <a:custGeom>
            <a:avLst/>
            <a:gdLst/>
            <a:ahLst/>
            <a:cxnLst/>
            <a:rect l="l" t="t" r="r" b="b"/>
            <a:pathLst>
              <a:path w="1450809" h="952258">
                <a:moveTo>
                  <a:pt x="0" y="952258"/>
                </a:moveTo>
                <a:lnTo>
                  <a:pt x="1450810" y="952258"/>
                </a:lnTo>
                <a:lnTo>
                  <a:pt x="1450810" y="0"/>
                </a:lnTo>
                <a:lnTo>
                  <a:pt x="0" y="0"/>
                </a:lnTo>
                <a:lnTo>
                  <a:pt x="0" y="95225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5" name="TextBox 5"/>
          <p:cNvSpPr txBox="1"/>
          <p:nvPr/>
        </p:nvSpPr>
        <p:spPr>
          <a:xfrm>
            <a:off x="2396171" y="3909059"/>
            <a:ext cx="9736067" cy="3536952"/>
          </a:xfrm>
          <a:prstGeom prst="rect">
            <a:avLst/>
          </a:prstGeom>
        </p:spPr>
        <p:txBody>
          <a:bodyPr lIns="0" tIns="0" rIns="0" bIns="0" rtlCol="0" anchor="t">
            <a:spAutoFit/>
          </a:bodyPr>
          <a:lstStyle/>
          <a:p>
            <a:pPr algn="l">
              <a:lnSpc>
                <a:spcPts val="5599"/>
              </a:lnSpc>
              <a:spcBef>
                <a:spcPct val="0"/>
              </a:spcBef>
            </a:pPr>
            <a:r>
              <a:rPr lang="en-US" sz="3999" spc="223">
                <a:solidFill>
                  <a:srgbClr val="0097B2"/>
                </a:solidFill>
                <a:latin typeface="Poppins"/>
                <a:ea typeface="Poppins"/>
                <a:cs typeface="Poppins"/>
                <a:sym typeface="Poppins"/>
              </a:rPr>
              <a:t>Y la mayoría de los hermanos, cobrando ánimo en el Señor con mis prisiones, se atreven mucho más a hablar la palabra sin temor.</a:t>
            </a:r>
          </a:p>
        </p:txBody>
      </p:sp>
      <p:sp>
        <p:nvSpPr>
          <p:cNvPr id="6" name="Freeform 6"/>
          <p:cNvSpPr/>
          <p:nvPr/>
        </p:nvSpPr>
        <p:spPr>
          <a:xfrm flipH="1">
            <a:off x="9889280" y="6969882"/>
            <a:ext cx="1450809" cy="952258"/>
          </a:xfrm>
          <a:custGeom>
            <a:avLst/>
            <a:gdLst/>
            <a:ahLst/>
            <a:cxnLst/>
            <a:rect l="l" t="t" r="r" b="b"/>
            <a:pathLst>
              <a:path w="1450809" h="952258">
                <a:moveTo>
                  <a:pt x="1450809" y="0"/>
                </a:moveTo>
                <a:lnTo>
                  <a:pt x="0" y="0"/>
                </a:lnTo>
                <a:lnTo>
                  <a:pt x="0" y="952258"/>
                </a:lnTo>
                <a:lnTo>
                  <a:pt x="1450809" y="952258"/>
                </a:lnTo>
                <a:lnTo>
                  <a:pt x="14508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7" name="TextBox 7"/>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2865" y="448479"/>
            <a:ext cx="17021103" cy="3071765"/>
            <a:chOff x="0" y="0"/>
            <a:chExt cx="4482924" cy="809025"/>
          </a:xfrm>
        </p:grpSpPr>
        <p:sp>
          <p:nvSpPr>
            <p:cNvPr id="3" name="Freeform 3"/>
            <p:cNvSpPr/>
            <p:nvPr/>
          </p:nvSpPr>
          <p:spPr>
            <a:xfrm>
              <a:off x="0" y="0"/>
              <a:ext cx="4482924" cy="809025"/>
            </a:xfrm>
            <a:custGeom>
              <a:avLst/>
              <a:gdLst/>
              <a:ahLst/>
              <a:cxnLst/>
              <a:rect l="l" t="t" r="r" b="b"/>
              <a:pathLst>
                <a:path w="4482924" h="809025">
                  <a:moveTo>
                    <a:pt x="0" y="0"/>
                  </a:moveTo>
                  <a:lnTo>
                    <a:pt x="4482924" y="0"/>
                  </a:lnTo>
                  <a:lnTo>
                    <a:pt x="4482924" y="809025"/>
                  </a:lnTo>
                  <a:lnTo>
                    <a:pt x="0" y="809025"/>
                  </a:lnTo>
                  <a:close/>
                </a:path>
              </a:pathLst>
            </a:custGeom>
            <a:solidFill>
              <a:srgbClr val="0097B2"/>
            </a:solidFill>
          </p:spPr>
          <p:txBody>
            <a:bodyPr/>
            <a:lstStyle/>
            <a:p>
              <a:endParaRPr lang="es-CO"/>
            </a:p>
          </p:txBody>
        </p:sp>
        <p:sp>
          <p:nvSpPr>
            <p:cNvPr id="4" name="TextBox 4"/>
            <p:cNvSpPr txBox="1"/>
            <p:nvPr/>
          </p:nvSpPr>
          <p:spPr>
            <a:xfrm>
              <a:off x="0" y="-19050"/>
              <a:ext cx="4482924" cy="828075"/>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1503958" y="3948262"/>
            <a:ext cx="15280085" cy="5719701"/>
          </a:xfrm>
          <a:prstGeom prst="rect">
            <a:avLst/>
          </a:prstGeom>
        </p:spPr>
        <p:txBody>
          <a:bodyPr lIns="0" tIns="0" rIns="0" bIns="0" rtlCol="0" anchor="t">
            <a:spAutoFit/>
          </a:bodyPr>
          <a:lstStyle/>
          <a:p>
            <a:pPr algn="ctr">
              <a:lnSpc>
                <a:spcPts val="4477"/>
              </a:lnSpc>
            </a:pPr>
            <a:r>
              <a:rPr lang="en-US" sz="3244" spc="317">
                <a:solidFill>
                  <a:srgbClr val="606060"/>
                </a:solidFill>
                <a:latin typeface="Poppins"/>
                <a:ea typeface="Poppins"/>
                <a:cs typeface="Poppins"/>
                <a:sym typeface="Poppins"/>
              </a:rPr>
              <a:t>Sus cadenas no le impidieron orar, y exhortaba a que tampoco detuvieran a los demás. Para él, la oración no era un rito vacío, sino la respiración misma del alma. Desde su celda, oraba por iglesias enteras, confiando en que ellas también intercedían por él. Esa comunión con Dios es lo que sostiene, consuela y guía; por eso pedía no cesar de orar y elevar súplicas con acción de gracias en toda situación, para que la paz de Dios guardara los corazones.</a:t>
            </a:r>
          </a:p>
          <a:p>
            <a:pPr algn="ctr">
              <a:lnSpc>
                <a:spcPts val="4477"/>
              </a:lnSpc>
            </a:pPr>
            <a:endParaRPr lang="en-US" sz="3244" spc="317">
              <a:solidFill>
                <a:srgbClr val="606060"/>
              </a:solidFill>
              <a:latin typeface="Poppins"/>
              <a:ea typeface="Poppins"/>
              <a:cs typeface="Poppins"/>
              <a:sym typeface="Poppins"/>
            </a:endParaRPr>
          </a:p>
          <a:p>
            <a:pPr algn="ctr">
              <a:lnSpc>
                <a:spcPts val="5305"/>
              </a:lnSpc>
            </a:pPr>
            <a:r>
              <a:rPr lang="en-US" sz="3844" spc="376">
                <a:solidFill>
                  <a:srgbClr val="606060"/>
                </a:solidFill>
                <a:latin typeface="Poppins"/>
                <a:ea typeface="Poppins"/>
                <a:cs typeface="Poppins"/>
                <a:sym typeface="Poppins"/>
              </a:rPr>
              <a:t>Oremos en este momento.</a:t>
            </a:r>
          </a:p>
        </p:txBody>
      </p:sp>
      <p:sp>
        <p:nvSpPr>
          <p:cNvPr id="6" name="Freeform 6"/>
          <p:cNvSpPr/>
          <p:nvPr/>
        </p:nvSpPr>
        <p:spPr>
          <a:xfrm>
            <a:off x="13137300" y="1028700"/>
            <a:ext cx="1527620" cy="2057400"/>
          </a:xfrm>
          <a:custGeom>
            <a:avLst/>
            <a:gdLst/>
            <a:ahLst/>
            <a:cxnLst/>
            <a:rect l="l" t="t" r="r" b="b"/>
            <a:pathLst>
              <a:path w="1527620" h="2057400">
                <a:moveTo>
                  <a:pt x="0" y="0"/>
                </a:moveTo>
                <a:lnTo>
                  <a:pt x="1527619" y="0"/>
                </a:lnTo>
                <a:lnTo>
                  <a:pt x="1527619"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7" name="TextBox 7"/>
          <p:cNvSpPr txBox="1"/>
          <p:nvPr/>
        </p:nvSpPr>
        <p:spPr>
          <a:xfrm>
            <a:off x="3905704" y="781050"/>
            <a:ext cx="10256044" cy="1657754"/>
          </a:xfrm>
          <a:prstGeom prst="rect">
            <a:avLst/>
          </a:prstGeom>
        </p:spPr>
        <p:txBody>
          <a:bodyPr lIns="0" tIns="0" rIns="0" bIns="0" rtlCol="0" anchor="t">
            <a:spAutoFit/>
          </a:bodyPr>
          <a:lstStyle/>
          <a:p>
            <a:pPr marL="0" lvl="0" indent="0" algn="ctr">
              <a:lnSpc>
                <a:spcPts val="12811"/>
              </a:lnSpc>
              <a:spcBef>
                <a:spcPct val="0"/>
              </a:spcBef>
            </a:pPr>
            <a:r>
              <a:rPr lang="en-US" sz="9283" b="1">
                <a:solidFill>
                  <a:srgbClr val="FFFFFF"/>
                </a:solidFill>
                <a:latin typeface="Poppins Bold"/>
                <a:ea typeface="Poppins Bold"/>
                <a:cs typeface="Poppins Bold"/>
                <a:sym typeface="Poppins Bold"/>
              </a:rPr>
              <a:t>Oración</a:t>
            </a:r>
          </a:p>
        </p:txBody>
      </p:sp>
      <p:sp>
        <p:nvSpPr>
          <p:cNvPr id="8" name="Freeform 8"/>
          <p:cNvSpPr/>
          <p:nvPr/>
        </p:nvSpPr>
        <p:spPr>
          <a:xfrm flipH="1">
            <a:off x="3141894" y="955661"/>
            <a:ext cx="1527620" cy="2057400"/>
          </a:xfrm>
          <a:custGeom>
            <a:avLst/>
            <a:gdLst/>
            <a:ahLst/>
            <a:cxnLst/>
            <a:rect l="l" t="t" r="r" b="b"/>
            <a:pathLst>
              <a:path w="1527620" h="2057400">
                <a:moveTo>
                  <a:pt x="1527620" y="0"/>
                </a:moveTo>
                <a:lnTo>
                  <a:pt x="0" y="0"/>
                </a:lnTo>
                <a:lnTo>
                  <a:pt x="0" y="2057400"/>
                </a:lnTo>
                <a:lnTo>
                  <a:pt x="1527620" y="2057400"/>
                </a:lnTo>
                <a:lnTo>
                  <a:pt x="152762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9" name="TextBox 9"/>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2865" y="448479"/>
            <a:ext cx="17021103" cy="3071765"/>
            <a:chOff x="0" y="0"/>
            <a:chExt cx="4482924" cy="809025"/>
          </a:xfrm>
        </p:grpSpPr>
        <p:sp>
          <p:nvSpPr>
            <p:cNvPr id="3" name="Freeform 3"/>
            <p:cNvSpPr/>
            <p:nvPr/>
          </p:nvSpPr>
          <p:spPr>
            <a:xfrm>
              <a:off x="0" y="0"/>
              <a:ext cx="4482924" cy="809025"/>
            </a:xfrm>
            <a:custGeom>
              <a:avLst/>
              <a:gdLst/>
              <a:ahLst/>
              <a:cxnLst/>
              <a:rect l="l" t="t" r="r" b="b"/>
              <a:pathLst>
                <a:path w="4482924" h="809025">
                  <a:moveTo>
                    <a:pt x="0" y="0"/>
                  </a:moveTo>
                  <a:lnTo>
                    <a:pt x="4482924" y="0"/>
                  </a:lnTo>
                  <a:lnTo>
                    <a:pt x="4482924" y="809025"/>
                  </a:lnTo>
                  <a:lnTo>
                    <a:pt x="0" y="809025"/>
                  </a:lnTo>
                  <a:close/>
                </a:path>
              </a:pathLst>
            </a:custGeom>
            <a:solidFill>
              <a:srgbClr val="0097B2"/>
            </a:solidFill>
          </p:spPr>
          <p:txBody>
            <a:bodyPr/>
            <a:lstStyle/>
            <a:p>
              <a:endParaRPr lang="es-CO"/>
            </a:p>
          </p:txBody>
        </p:sp>
        <p:sp>
          <p:nvSpPr>
            <p:cNvPr id="4" name="TextBox 4"/>
            <p:cNvSpPr txBox="1"/>
            <p:nvPr/>
          </p:nvSpPr>
          <p:spPr>
            <a:xfrm>
              <a:off x="0" y="-19050"/>
              <a:ext cx="4482924" cy="828075"/>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1503958" y="3948262"/>
            <a:ext cx="15280085" cy="5621784"/>
          </a:xfrm>
          <a:prstGeom prst="rect">
            <a:avLst/>
          </a:prstGeom>
        </p:spPr>
        <p:txBody>
          <a:bodyPr lIns="0" tIns="0" rIns="0" bIns="0" rtlCol="0" anchor="t">
            <a:spAutoFit/>
          </a:bodyPr>
          <a:lstStyle/>
          <a:p>
            <a:pPr algn="ctr">
              <a:lnSpc>
                <a:spcPts val="4477"/>
              </a:lnSpc>
            </a:pPr>
            <a:r>
              <a:rPr lang="en-US" sz="3244" spc="317">
                <a:solidFill>
                  <a:srgbClr val="606060"/>
                </a:solidFill>
                <a:latin typeface="Poppins"/>
                <a:ea typeface="Poppins"/>
                <a:cs typeface="Poppins"/>
                <a:sym typeface="Poppins"/>
              </a:rPr>
              <a:t>Él aprendió a estar contento cualquiera que fuera su situación. Desde la abundancia hasta la escasez, y desde el púlpito hasta el calabozo, no dejó de alabar a su Dios. Enseñaba que la alabanza no depende de los sentimientos, sino de quién es Él. Invitaba a todos a alabar en la prueba, en el dolor y en la espera, porque cuando los labios proclaman la fidelidad divina en medio del sufrimiento, el mundo comprende que Cristo es suficiente. Animaba a los hermanos a mirarse con gozo y a aprovechar la libertad de adorar juntos, abrazándose con amor fraternal.</a:t>
            </a:r>
          </a:p>
        </p:txBody>
      </p:sp>
      <p:sp>
        <p:nvSpPr>
          <p:cNvPr id="6" name="Freeform 6"/>
          <p:cNvSpPr/>
          <p:nvPr/>
        </p:nvSpPr>
        <p:spPr>
          <a:xfrm>
            <a:off x="1210707" y="1028700"/>
            <a:ext cx="2804688" cy="2320242"/>
          </a:xfrm>
          <a:custGeom>
            <a:avLst/>
            <a:gdLst/>
            <a:ahLst/>
            <a:cxnLst/>
            <a:rect l="l" t="t" r="r" b="b"/>
            <a:pathLst>
              <a:path w="2804688" h="2320242">
                <a:moveTo>
                  <a:pt x="0" y="0"/>
                </a:moveTo>
                <a:lnTo>
                  <a:pt x="2804687" y="0"/>
                </a:lnTo>
                <a:lnTo>
                  <a:pt x="2804687" y="2320242"/>
                </a:lnTo>
                <a:lnTo>
                  <a:pt x="0" y="23202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7" name="TextBox 7"/>
          <p:cNvSpPr txBox="1"/>
          <p:nvPr/>
        </p:nvSpPr>
        <p:spPr>
          <a:xfrm>
            <a:off x="4015394" y="1031659"/>
            <a:ext cx="10256044" cy="1657754"/>
          </a:xfrm>
          <a:prstGeom prst="rect">
            <a:avLst/>
          </a:prstGeom>
        </p:spPr>
        <p:txBody>
          <a:bodyPr lIns="0" tIns="0" rIns="0" bIns="0" rtlCol="0" anchor="t">
            <a:spAutoFit/>
          </a:bodyPr>
          <a:lstStyle/>
          <a:p>
            <a:pPr marL="0" lvl="0" indent="0" algn="ctr">
              <a:lnSpc>
                <a:spcPts val="12811"/>
              </a:lnSpc>
              <a:spcBef>
                <a:spcPct val="0"/>
              </a:spcBef>
            </a:pPr>
            <a:r>
              <a:rPr lang="en-US" sz="9283" b="1">
                <a:solidFill>
                  <a:srgbClr val="FFFFFF"/>
                </a:solidFill>
                <a:latin typeface="Poppins Bold"/>
                <a:ea typeface="Poppins Bold"/>
                <a:cs typeface="Poppins Bold"/>
                <a:sym typeface="Poppins Bold"/>
              </a:rPr>
              <a:t>Música Especial</a:t>
            </a:r>
          </a:p>
        </p:txBody>
      </p:sp>
      <p:sp>
        <p:nvSpPr>
          <p:cNvPr id="8" name="Freeform 8"/>
          <p:cNvSpPr/>
          <p:nvPr/>
        </p:nvSpPr>
        <p:spPr>
          <a:xfrm>
            <a:off x="14454612" y="1028700"/>
            <a:ext cx="2804688" cy="2320242"/>
          </a:xfrm>
          <a:custGeom>
            <a:avLst/>
            <a:gdLst/>
            <a:ahLst/>
            <a:cxnLst/>
            <a:rect l="l" t="t" r="r" b="b"/>
            <a:pathLst>
              <a:path w="2804688" h="2320242">
                <a:moveTo>
                  <a:pt x="0" y="0"/>
                </a:moveTo>
                <a:lnTo>
                  <a:pt x="2804688" y="0"/>
                </a:lnTo>
                <a:lnTo>
                  <a:pt x="2804688" y="2320242"/>
                </a:lnTo>
                <a:lnTo>
                  <a:pt x="0" y="23202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9" name="TextBox 9"/>
          <p:cNvSpPr txBox="1"/>
          <p:nvPr/>
        </p:nvSpPr>
        <p:spPr>
          <a:xfrm>
            <a:off x="1090938" y="9699846"/>
            <a:ext cx="8730937" cy="212249"/>
          </a:xfrm>
          <a:prstGeom prst="rect">
            <a:avLst/>
          </a:prstGeom>
        </p:spPr>
        <p:txBody>
          <a:bodyPr lIns="0" tIns="0" rIns="0" bIns="0" rtlCol="0" anchor="t">
            <a:spAutoFit/>
          </a:bodyPr>
          <a:lstStyle/>
          <a:p>
            <a:pPr algn="l">
              <a:lnSpc>
                <a:spcPts val="1673"/>
              </a:lnSpc>
              <a:spcBef>
                <a:spcPct val="0"/>
              </a:spcBef>
            </a:pPr>
            <a:r>
              <a:rPr lang="en-US" sz="1287">
                <a:solidFill>
                  <a:srgbClr val="769BA2">
                    <a:alpha val="61961"/>
                  </a:srgbClr>
                </a:solidFill>
                <a:latin typeface="Poppins"/>
                <a:ea typeface="Poppins"/>
                <a:cs typeface="Poppins"/>
                <a:sym typeface="Poppins"/>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1265</Words>
  <Application>Microsoft Office PowerPoint</Application>
  <PresentationFormat>Personalizado</PresentationFormat>
  <Paragraphs>63</Paragraphs>
  <Slides>17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Poppins Bold</vt:lpstr>
      <vt:lpstr>Calibri</vt:lpstr>
      <vt:lpstr>Poppins</vt:lpstr>
      <vt:lpstr>Arial</vt:lpstr>
      <vt:lpstr>DM Sans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DIA PPT 03-01-26</dc:title>
  <cp:lastModifiedBy>Diego Castilla</cp:lastModifiedBy>
  <cp:revision>2</cp:revision>
  <dcterms:created xsi:type="dcterms:W3CDTF">2006-08-16T00:00:00Z</dcterms:created>
  <dcterms:modified xsi:type="dcterms:W3CDTF">2025-12-31T15:43:57Z</dcterms:modified>
  <dc:identifier>DAG9Fk4oB5s</dc:identifier>
</cp:coreProperties>
</file>