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CCFF"/>
    <a:srgbClr val="CCFF33"/>
    <a:srgbClr val="FF9900"/>
    <a:srgbClr val="FAFD00"/>
    <a:srgbClr val="FFFFFF"/>
    <a:srgbClr val="DC008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91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FAFD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accent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FAFD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FAFD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FAFD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FAFD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FAFD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FAFD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FAFD00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772400" cy="1143000"/>
          </a:xfrm>
          <a:noFill/>
          <a:ln/>
        </p:spPr>
        <p:txBody>
          <a:bodyPr/>
          <a:lstStyle/>
          <a:p>
            <a:r>
              <a:rPr lang="es-ES_tradnl" sz="40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ALGUNAS SUGERENCIAS PARA VISITACION DE MIEMBROS AUSENTES DE LA ESCUELA SABATICA</a:t>
            </a:r>
            <a:endParaRPr lang="en-US" sz="4000" b="1">
              <a:solidFill>
                <a:srgbClr val="B50069"/>
              </a:solidFill>
              <a:latin typeface="Arial" charset="0"/>
            </a:endParaRPr>
          </a:p>
        </p:txBody>
      </p:sp>
      <p:pic>
        <p:nvPicPr>
          <p:cNvPr id="4099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200400"/>
            <a:ext cx="2590800" cy="334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57200" y="990600"/>
            <a:ext cx="80772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pt-BR" sz="3400">
                <a:solidFill>
                  <a:srgbClr val="FAFD00"/>
                </a:solidFill>
                <a:latin typeface="Swis721 BlkEx BT" pitchFamily="34" charset="0"/>
              </a:rPr>
              <a:t>Sesión de Planificación de la Clase</a:t>
            </a:r>
            <a:r>
              <a:rPr lang="pt-BR">
                <a:solidFill>
                  <a:srgbClr val="FAFD00"/>
                </a:solidFill>
                <a:latin typeface="Times New Roman" pitchFamily="18" charset="0"/>
              </a:rPr>
              <a:t/>
            </a:r>
            <a:br>
              <a:rPr lang="pt-BR">
                <a:solidFill>
                  <a:srgbClr val="FAFD00"/>
                </a:solidFill>
                <a:latin typeface="Times New Roman" pitchFamily="18" charset="0"/>
              </a:rPr>
            </a:br>
            <a:r>
              <a:rPr lang="pt-BR" sz="3600">
                <a:solidFill>
                  <a:srgbClr val="FAFD00"/>
                </a:solidFill>
              </a:rPr>
              <a:t>(Preparación del Coordinador de Visitación)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838200" y="3657600"/>
            <a:ext cx="4191000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rgbClr val="FC0128"/>
              </a:buClr>
              <a:buFont typeface="Monotype Sorts" pitchFamily="2" charset="2"/>
              <a:buChar char="u"/>
            </a:pPr>
            <a:r>
              <a:rPr lang="pt-BR" sz="3200" b="1">
                <a:solidFill>
                  <a:srgbClr val="FF9900"/>
                </a:solidFill>
              </a:rPr>
              <a:t>Enumere actividades de calidad y apropiadas</a:t>
            </a:r>
            <a:endParaRPr lang="en-US" sz="3200" b="1">
              <a:solidFill>
                <a:srgbClr val="FF9900"/>
              </a:solidFill>
            </a:endParaRPr>
          </a:p>
        </p:txBody>
      </p:sp>
      <p:pic>
        <p:nvPicPr>
          <p:cNvPr id="13316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505200"/>
            <a:ext cx="2895600" cy="312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57200" y="762000"/>
            <a:ext cx="81534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pt-BR" sz="3400">
                <a:solidFill>
                  <a:srgbClr val="FAFD00"/>
                </a:solidFill>
                <a:latin typeface="Swis721 BlkEx BT" pitchFamily="34" charset="0"/>
              </a:rPr>
              <a:t>Sesión de Planificación de la Clase</a:t>
            </a:r>
            <a:r>
              <a:rPr lang="pt-BR">
                <a:solidFill>
                  <a:srgbClr val="FAFD00"/>
                </a:solidFill>
                <a:latin typeface="Times New Roman" pitchFamily="18" charset="0"/>
              </a:rPr>
              <a:t/>
            </a:r>
            <a:br>
              <a:rPr lang="pt-BR">
                <a:solidFill>
                  <a:srgbClr val="FAFD00"/>
                </a:solidFill>
                <a:latin typeface="Times New Roman" pitchFamily="18" charset="0"/>
              </a:rPr>
            </a:br>
            <a:r>
              <a:rPr lang="pt-BR" sz="3600">
                <a:solidFill>
                  <a:srgbClr val="FAFD00"/>
                </a:solidFill>
              </a:rPr>
              <a:t>(Preparación del Coordinador de Visitación)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505200" y="4343400"/>
            <a:ext cx="5410200" cy="320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rgbClr val="FC0128"/>
              </a:buClr>
              <a:buFont typeface="Monotype Sorts" pitchFamily="2" charset="2"/>
              <a:buChar char="u"/>
            </a:pPr>
            <a:r>
              <a:rPr lang="pt-BR" sz="3200" b="1">
                <a:solidFill>
                  <a:srgbClr val="FF9900"/>
                </a:solidFill>
              </a:rPr>
              <a:t>Haga un plan poderoso</a:t>
            </a:r>
            <a:endParaRPr lang="en-US" sz="3200" b="1"/>
          </a:p>
        </p:txBody>
      </p:sp>
      <p:pic>
        <p:nvPicPr>
          <p:cNvPr id="14340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535363"/>
            <a:ext cx="1681163" cy="2627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2895600"/>
          </a:xfrm>
          <a:noFill/>
          <a:ln/>
        </p:spPr>
        <p:txBody>
          <a:bodyPr/>
          <a:lstStyle/>
          <a:p>
            <a:r>
              <a:rPr lang="pt-BR" sz="4600" b="1">
                <a:solidFill>
                  <a:srgbClr val="FAFD00"/>
                </a:solidFill>
                <a:latin typeface="Arial" charset="0"/>
              </a:rPr>
              <a:t>Algunas sugerencias para visitación de miembros ausentes de la Escuela Sabática</a:t>
            </a:r>
            <a:endParaRPr lang="en-US" sz="4800" b="1">
              <a:solidFill>
                <a:srgbClr val="FAFD00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57600"/>
            <a:ext cx="5334000" cy="25146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4000" b="1">
                <a:solidFill>
                  <a:srgbClr val="B50069"/>
                </a:solidFill>
                <a:latin typeface="Arial" charset="0"/>
              </a:rPr>
              <a:t>Preparación para la visita</a:t>
            </a:r>
          </a:p>
          <a:p>
            <a:pPr>
              <a:lnSpc>
                <a:spcPct val="80000"/>
              </a:lnSpc>
            </a:pPr>
            <a:endParaRPr lang="pt-BR" sz="4000" b="1">
              <a:solidFill>
                <a:srgbClr val="B50069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pt-BR" sz="4000" b="1">
                <a:solidFill>
                  <a:srgbClr val="B50069"/>
                </a:solidFill>
                <a:latin typeface="Arial" charset="0"/>
              </a:rPr>
              <a:t>La visita</a:t>
            </a:r>
            <a:endParaRPr lang="en-US" sz="4000" b="1">
              <a:solidFill>
                <a:srgbClr val="B50069"/>
              </a:solidFill>
              <a:latin typeface="Arial" charset="0"/>
            </a:endParaRPr>
          </a:p>
        </p:txBody>
      </p:sp>
      <p:pic>
        <p:nvPicPr>
          <p:cNvPr id="5124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286125"/>
            <a:ext cx="3287713" cy="3419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696200" cy="1295400"/>
          </a:xfrm>
          <a:noFill/>
          <a:ln/>
        </p:spPr>
        <p:txBody>
          <a:bodyPr/>
          <a:lstStyle/>
          <a:p>
            <a:r>
              <a:rPr lang="es-ES_tradnl" sz="3200">
                <a:latin typeface="Arial" charset="0"/>
              </a:rPr>
              <a:t>Algunas sugerencias para a visitación de miembros de la Escuela Sabática</a:t>
            </a:r>
            <a:endParaRPr lang="en-US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  <a:noFill/>
          <a:ln/>
        </p:spPr>
        <p:txBody>
          <a:bodyPr/>
          <a:lstStyle/>
          <a:p>
            <a:r>
              <a:rPr lang="pt-BR" sz="2000" b="1">
                <a:latin typeface="Arial" charset="0"/>
              </a:rPr>
              <a:t>Preparación para la visita</a:t>
            </a:r>
          </a:p>
          <a:p>
            <a:pPr lvl="1"/>
            <a:r>
              <a:rPr lang="pt-BR" sz="2000" b="1">
                <a:solidFill>
                  <a:srgbClr val="FFCCFF"/>
                </a:solidFill>
              </a:rPr>
              <a:t>Vaya acompañado de un miembro tímido o sin experiencia.</a:t>
            </a:r>
          </a:p>
          <a:p>
            <a:pPr lvl="1"/>
            <a:r>
              <a:rPr lang="pt-BR" sz="2000" b="1">
                <a:solidFill>
                  <a:srgbClr val="FFCCFF"/>
                </a:solidFill>
              </a:rPr>
              <a:t>Ore en el hogar o en la iglesia por el ausente:</a:t>
            </a:r>
          </a:p>
          <a:p>
            <a:pPr lvl="2"/>
            <a:r>
              <a:rPr lang="pt-BR" sz="2000" b="1">
                <a:latin typeface="Arial" charset="0"/>
              </a:rPr>
              <a:t>por el perdón de los pecados del ausente y para que Cristo llene su corazón con amor, y</a:t>
            </a:r>
          </a:p>
          <a:p>
            <a:pPr lvl="2"/>
            <a:r>
              <a:rPr lang="pt-BR" sz="2000" b="1">
                <a:latin typeface="Arial" charset="0"/>
              </a:rPr>
              <a:t>por el derramamiento del Espíritu Santo y por sabiduría</a:t>
            </a:r>
          </a:p>
          <a:p>
            <a:pPr lvl="1"/>
            <a:r>
              <a:rPr lang="pt-BR" sz="2000" b="1">
                <a:solidFill>
                  <a:srgbClr val="FFCCFF"/>
                </a:solidFill>
              </a:rPr>
              <a:t>Recuerde: “Angeles del Señor lo acompañan a los hogares de aquellos a quienes visitará” (9T 41).</a:t>
            </a:r>
          </a:p>
          <a:p>
            <a:pPr lvl="1"/>
            <a:r>
              <a:rPr lang="pt-BR" sz="2000" b="1">
                <a:solidFill>
                  <a:srgbClr val="FFCCFF"/>
                </a:solidFill>
              </a:rPr>
              <a:t>Estudie cualquier información que tuviera de la persona.</a:t>
            </a:r>
          </a:p>
          <a:p>
            <a:pPr lvl="2"/>
            <a:r>
              <a:rPr lang="pt-BR" sz="2000" b="1">
                <a:latin typeface="Arial" charset="0"/>
              </a:rPr>
              <a:t>¿Es miembro de la iglesia? ¿Hace cuánto tiempo?</a:t>
            </a:r>
          </a:p>
          <a:p>
            <a:pPr lvl="2"/>
            <a:r>
              <a:rPr lang="pt-BR" sz="2000" b="1">
                <a:latin typeface="Arial" charset="0"/>
              </a:rPr>
              <a:t>¿Cuál es su edad, profesión e intereses?</a:t>
            </a:r>
          </a:p>
          <a:p>
            <a:pPr lvl="2"/>
            <a:r>
              <a:rPr lang="pt-BR" sz="2000" b="1">
                <a:latin typeface="Arial" charset="0"/>
              </a:rPr>
              <a:t>¿Cómo es el ambiente de su hogar o de la escuela de la persona?</a:t>
            </a:r>
            <a:endParaRPr lang="en-US" sz="2000" b="1">
              <a:latin typeface="Arial" charset="0"/>
            </a:endParaRP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524000"/>
          </a:xfrm>
          <a:noFill/>
          <a:ln/>
        </p:spPr>
        <p:txBody>
          <a:bodyPr/>
          <a:lstStyle/>
          <a:p>
            <a:r>
              <a:rPr lang="es-ES_tradnl" sz="3200">
                <a:latin typeface="Arial" charset="0"/>
              </a:rPr>
              <a:t>Algunas sugerencias para a visitación de miembros de la Escuela Sabática</a:t>
            </a:r>
            <a:endParaRPr lang="en-US" sz="3200"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  <a:noFill/>
          <a:ln/>
        </p:spPr>
        <p:txBody>
          <a:bodyPr/>
          <a:lstStyle/>
          <a:p>
            <a:r>
              <a:rPr lang="pt-BR" b="1">
                <a:solidFill>
                  <a:srgbClr val="B50069"/>
                </a:solidFill>
                <a:latin typeface="Arial" charset="0"/>
              </a:rPr>
              <a:t>Preparación para la visita</a:t>
            </a:r>
            <a:endParaRPr lang="pt-BR" sz="3600" b="1">
              <a:solidFill>
                <a:srgbClr val="B50069"/>
              </a:solidFill>
              <a:latin typeface="Arial" charset="0"/>
            </a:endParaRPr>
          </a:p>
          <a:p>
            <a:pPr lvl="1"/>
            <a:r>
              <a:rPr lang="pt-BR" b="1">
                <a:solidFill>
                  <a:srgbClr val="FAFD00"/>
                </a:solidFill>
                <a:latin typeface="Arial" charset="0"/>
              </a:rPr>
              <a:t>Vaya acompañado de um miembro tímido o sin experiencia.</a:t>
            </a:r>
            <a:endParaRPr lang="en-US" b="1">
              <a:solidFill>
                <a:srgbClr val="FAFD00"/>
              </a:solidFill>
              <a:latin typeface="Arial" charset="0"/>
            </a:endParaRPr>
          </a:p>
        </p:txBody>
      </p:sp>
      <p:pic>
        <p:nvPicPr>
          <p:cNvPr id="7172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886200"/>
            <a:ext cx="3170238" cy="2135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2971800"/>
          </a:xfrm>
          <a:noFill/>
          <a:ln/>
        </p:spPr>
        <p:txBody>
          <a:bodyPr/>
          <a:lstStyle/>
          <a:p>
            <a:r>
              <a:rPr lang="pt-BR" sz="3400">
                <a:solidFill>
                  <a:srgbClr val="FAFD00"/>
                </a:solidFill>
                <a:latin typeface="Swis721 BlkEx BT" pitchFamily="34" charset="0"/>
              </a:rPr>
              <a:t>Sesión de Planificación de la Clase</a:t>
            </a:r>
            <a:r>
              <a:rPr lang="pt-BR">
                <a:solidFill>
                  <a:srgbClr val="FAFD00"/>
                </a:solidFill>
              </a:rPr>
              <a:t/>
            </a:r>
            <a:br>
              <a:rPr lang="pt-BR">
                <a:solidFill>
                  <a:srgbClr val="FAFD00"/>
                </a:solidFill>
              </a:rPr>
            </a:br>
            <a:r>
              <a:rPr lang="pt-BR" sz="3600">
                <a:solidFill>
                  <a:srgbClr val="FAFD00"/>
                </a:solidFill>
                <a:latin typeface="Arial" charset="0"/>
              </a:rPr>
              <a:t>(Preparación del Coordinador de Visitación)</a:t>
            </a:r>
            <a:endParaRPr lang="en-US" sz="3600">
              <a:solidFill>
                <a:srgbClr val="FAFD00"/>
              </a:solidFill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505200"/>
            <a:ext cx="7772400" cy="3048000"/>
          </a:xfrm>
          <a:noFill/>
          <a:ln/>
        </p:spPr>
        <p:txBody>
          <a:bodyPr/>
          <a:lstStyle/>
          <a:p>
            <a:pPr>
              <a:buClr>
                <a:srgbClr val="FC0128"/>
              </a:buClr>
              <a:buFont typeface="Monotype Sorts" pitchFamily="2" charset="2"/>
              <a:buChar char="u"/>
            </a:pPr>
            <a:r>
              <a:rPr lang="pt-BR" b="1">
                <a:solidFill>
                  <a:srgbClr val="FFFFFF"/>
                </a:solidFill>
                <a:latin typeface="Arial" charset="0"/>
              </a:rPr>
              <a:t>Clame por el derramiamento del Espíritu Santo y por sabiduría</a:t>
            </a:r>
            <a:endParaRPr lang="en-US" b="1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8196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418013"/>
            <a:ext cx="2886075" cy="2439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2286000"/>
          </a:xfrm>
          <a:noFill/>
          <a:ln/>
        </p:spPr>
        <p:txBody>
          <a:bodyPr/>
          <a:lstStyle/>
          <a:p>
            <a:r>
              <a:rPr lang="pt-BR" sz="3400">
                <a:solidFill>
                  <a:srgbClr val="FAFD00"/>
                </a:solidFill>
                <a:latin typeface="Swis721 BlkEx BT" pitchFamily="34" charset="0"/>
              </a:rPr>
              <a:t>Sesión de Planificación de la Clase</a:t>
            </a:r>
            <a:r>
              <a:rPr lang="pt-BR">
                <a:solidFill>
                  <a:srgbClr val="FAFD00"/>
                </a:solidFill>
              </a:rPr>
              <a:t/>
            </a:r>
            <a:br>
              <a:rPr lang="pt-BR">
                <a:solidFill>
                  <a:srgbClr val="FAFD00"/>
                </a:solidFill>
              </a:rPr>
            </a:br>
            <a:r>
              <a:rPr lang="pt-BR" sz="3600">
                <a:solidFill>
                  <a:srgbClr val="FAFD00"/>
                </a:solidFill>
                <a:latin typeface="Arial" charset="0"/>
              </a:rPr>
              <a:t>(Preparación del Coordinador de Visitación)</a:t>
            </a:r>
            <a:endParaRPr lang="en-US" sz="3600">
              <a:solidFill>
                <a:srgbClr val="FAFD00"/>
              </a:solidFill>
              <a:latin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52800"/>
            <a:ext cx="8077200" cy="3200400"/>
          </a:xfrm>
          <a:noFill/>
          <a:ln/>
        </p:spPr>
        <p:txBody>
          <a:bodyPr/>
          <a:lstStyle/>
          <a:p>
            <a:pPr>
              <a:buClr>
                <a:srgbClr val="FC0128"/>
              </a:buClr>
              <a:buFont typeface="Monotype Sorts" pitchFamily="2" charset="2"/>
              <a:buChar char="u"/>
            </a:pPr>
            <a:r>
              <a:rPr lang="pt-BR" b="1">
                <a:solidFill>
                  <a:srgbClr val="FF9900"/>
                </a:solidFill>
                <a:latin typeface="Arial" charset="0"/>
              </a:rPr>
              <a:t>Descubra los planes de rescate y conquista de almas de la iglesia</a:t>
            </a:r>
            <a:endParaRPr lang="en-US" b="1">
              <a:latin typeface="Arial" charset="0"/>
            </a:endParaRPr>
          </a:p>
        </p:txBody>
      </p:sp>
      <p:pic>
        <p:nvPicPr>
          <p:cNvPr id="9220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505200"/>
            <a:ext cx="1911350" cy="303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04800" y="457200"/>
            <a:ext cx="8458200" cy="289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endParaRPr lang="pt-BR" sz="1800">
              <a:solidFill>
                <a:srgbClr val="FAFD0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343400" y="3657600"/>
            <a:ext cx="4114800" cy="2514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rgbClr val="FC0128"/>
              </a:buClr>
              <a:buFont typeface="Monotype Sorts" pitchFamily="2" charset="2"/>
              <a:buChar char="u"/>
            </a:pPr>
            <a:r>
              <a:rPr lang="pt-BR" sz="3200" b="1">
                <a:solidFill>
                  <a:srgbClr val="FF9900"/>
                </a:solidFill>
              </a:rPr>
              <a:t>Conozca los objetivos del líder de Ministerio Personal</a:t>
            </a:r>
            <a:endParaRPr lang="en-US" sz="3200" b="1">
              <a:solidFill>
                <a:srgbClr val="FF9900"/>
              </a:solidFill>
            </a:endParaRPr>
          </a:p>
        </p:txBody>
      </p:sp>
      <p:pic>
        <p:nvPicPr>
          <p:cNvPr id="10244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740150"/>
            <a:ext cx="2667000" cy="2659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85800" y="609600"/>
            <a:ext cx="7848600" cy="222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400">
                <a:solidFill>
                  <a:srgbClr val="FAFD00"/>
                </a:solidFill>
                <a:latin typeface="Swis721 BlkEx BT" pitchFamily="34" charset="0"/>
              </a:rPr>
              <a:t>Sesión de Planificación de la Clase</a:t>
            </a:r>
            <a:r>
              <a:rPr lang="pt-BR">
                <a:solidFill>
                  <a:srgbClr val="FAFD00"/>
                </a:solidFill>
                <a:latin typeface="Times New Roman" pitchFamily="18" charset="0"/>
              </a:rPr>
              <a:t/>
            </a:r>
            <a:br>
              <a:rPr lang="pt-BR">
                <a:solidFill>
                  <a:srgbClr val="FAFD00"/>
                </a:solidFill>
                <a:latin typeface="Times New Roman" pitchFamily="18" charset="0"/>
              </a:rPr>
            </a:br>
            <a:r>
              <a:rPr lang="pt-BR" sz="3600">
                <a:solidFill>
                  <a:srgbClr val="FAFD00"/>
                </a:solidFill>
              </a:rPr>
              <a:t>(Preparación del Coordinador de Visitación)</a:t>
            </a:r>
            <a:endParaRPr lang="es-ES_tradnl" sz="1800">
              <a:solidFill>
                <a:srgbClr val="FAFD00"/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09600"/>
            <a:ext cx="8153400" cy="236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endParaRPr lang="pt-BR" sz="3600">
              <a:solidFill>
                <a:srgbClr val="FAFD00"/>
              </a:solidFill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81000" y="2971800"/>
            <a:ext cx="6934200" cy="350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rgbClr val="FC0128"/>
              </a:buClr>
              <a:buFont typeface="Monotype Sorts" pitchFamily="2" charset="2"/>
              <a:buChar char="u"/>
            </a:pPr>
            <a:r>
              <a:rPr lang="pt-BR" sz="3200" b="1">
                <a:solidFill>
                  <a:srgbClr val="FF9900"/>
                </a:solidFill>
              </a:rPr>
              <a:t>Descubra que actividades tuvieron éxito para el aumento de miembros en el pasado</a:t>
            </a:r>
            <a:endParaRPr lang="en-US" sz="3200" b="1"/>
          </a:p>
        </p:txBody>
      </p:sp>
      <p:graphicFrame>
        <p:nvGraphicFramePr>
          <p:cNvPr id="1126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00600" y="4419600"/>
          <a:ext cx="3617913" cy="2209800"/>
        </p:xfrm>
        <a:graphic>
          <a:graphicData uri="http://schemas.openxmlformats.org/presentationml/2006/ole">
            <p:oleObj spid="_x0000_s11268" name="Clip" r:id="rId4" imgW="4052880" imgH="2536560" progId="MS_ClipArt_Gallery.2">
              <p:embed/>
            </p:oleObj>
          </a:graphicData>
        </a:graphic>
      </p:graphicFrame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09600" y="457200"/>
            <a:ext cx="8077200" cy="222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400">
                <a:solidFill>
                  <a:srgbClr val="FAFD00"/>
                </a:solidFill>
                <a:latin typeface="Swis721 BlkEx BT" pitchFamily="34" charset="0"/>
              </a:rPr>
              <a:t>Sesión de Planificación de la Clase</a:t>
            </a:r>
            <a:r>
              <a:rPr lang="pt-BR">
                <a:solidFill>
                  <a:srgbClr val="FAFD00"/>
                </a:solidFill>
                <a:latin typeface="Times New Roman" pitchFamily="18" charset="0"/>
              </a:rPr>
              <a:t/>
            </a:r>
            <a:br>
              <a:rPr lang="pt-BR">
                <a:solidFill>
                  <a:srgbClr val="FAFD00"/>
                </a:solidFill>
                <a:latin typeface="Times New Roman" pitchFamily="18" charset="0"/>
              </a:rPr>
            </a:br>
            <a:r>
              <a:rPr lang="pt-BR" sz="3600">
                <a:solidFill>
                  <a:srgbClr val="FAFD00"/>
                </a:solidFill>
              </a:rPr>
              <a:t>(Preparación del Coordinador de Visitación)</a:t>
            </a:r>
            <a:endParaRPr lang="es-ES_tradnl" sz="3600">
              <a:solidFill>
                <a:srgbClr val="FAFD00"/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09600" y="1143000"/>
            <a:ext cx="8153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pt-BR" sz="3400">
                <a:solidFill>
                  <a:srgbClr val="FAFD00"/>
                </a:solidFill>
                <a:latin typeface="Swis721 BlkEx BT" pitchFamily="34" charset="0"/>
              </a:rPr>
              <a:t>Sesión de Planificación de la Clase</a:t>
            </a:r>
            <a:r>
              <a:rPr lang="pt-BR">
                <a:solidFill>
                  <a:srgbClr val="FAFD00"/>
                </a:solidFill>
                <a:latin typeface="Times New Roman" pitchFamily="18" charset="0"/>
              </a:rPr>
              <a:t/>
            </a:r>
            <a:br>
              <a:rPr lang="pt-BR">
                <a:solidFill>
                  <a:srgbClr val="FAFD00"/>
                </a:solidFill>
                <a:latin typeface="Times New Roman" pitchFamily="18" charset="0"/>
              </a:rPr>
            </a:br>
            <a:r>
              <a:rPr lang="pt-BR" sz="3600">
                <a:solidFill>
                  <a:srgbClr val="FAFD00"/>
                </a:solidFill>
              </a:rPr>
              <a:t>(Preparación del Coordinador de Visitación)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990600" y="3276600"/>
            <a:ext cx="6934200" cy="320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rgbClr val="FC0128"/>
              </a:buClr>
              <a:buFont typeface="Monotype Sorts" pitchFamily="2" charset="2"/>
              <a:buChar char="u"/>
            </a:pPr>
            <a:r>
              <a:rPr lang="pt-BR" sz="3200" b="1">
                <a:solidFill>
                  <a:srgbClr val="FF9900"/>
                </a:solidFill>
              </a:rPr>
              <a:t>Sueñe alto</a:t>
            </a:r>
            <a:endParaRPr lang="en-US" sz="3200" b="1"/>
          </a:p>
        </p:txBody>
      </p:sp>
      <p:pic>
        <p:nvPicPr>
          <p:cNvPr id="12292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276600"/>
            <a:ext cx="3343275" cy="327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PowerPoint Presentations">
  <a:themeElements>
    <a:clrScheme name="">
      <a:dk1>
        <a:srgbClr val="000000"/>
      </a:dk1>
      <a:lt1>
        <a:srgbClr val="00279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AACC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owerPoint Presentati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 Presen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Presentation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Presentation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Presentation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Presentation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Presentation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Pages>11</Pages>
  <Words>283</Words>
  <Application>Microsoft Office PowerPoint</Application>
  <PresentationFormat>Presentación en pantalla (4:3)</PresentationFormat>
  <Paragraphs>33</Paragraphs>
  <Slides>11</Slides>
  <Notes>11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Times New Roman</vt:lpstr>
      <vt:lpstr>Arial</vt:lpstr>
      <vt:lpstr>Swis721 BlkEx BT</vt:lpstr>
      <vt:lpstr>Monotype Sorts</vt:lpstr>
      <vt:lpstr>PowerPoint Presentations</vt:lpstr>
      <vt:lpstr>Microsoft Clip Gallery</vt:lpstr>
      <vt:lpstr>ALGUNAS SUGERENCIAS PARA VISITACION DE MIEMBROS AUSENTES DE LA ESCUELA SABATICA</vt:lpstr>
      <vt:lpstr>Algunas sugerencias para visitación de miembros ausentes de la Escuela Sabática</vt:lpstr>
      <vt:lpstr>Algunas sugerencias para a visitación de miembros de la Escuela Sabática</vt:lpstr>
      <vt:lpstr>Algunas sugerencias para a visitación de miembros de la Escuela Sabática</vt:lpstr>
      <vt:lpstr>Sesión de Planificación de la Clase (Preparación del Coordinador de Visitación)</vt:lpstr>
      <vt:lpstr>Sesión de Planificación de la Clase (Preparación del Coordinador de Visitación)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TIPS ON VISITING MISSING SS MEMBERS</dc:title>
  <dc:subject/>
  <dc:creator>Darlene</dc:creator>
  <cp:keywords/>
  <dc:description/>
  <cp:lastModifiedBy>Leo</cp:lastModifiedBy>
  <cp:revision>37</cp:revision>
  <cp:lastPrinted>1999-05-13T11:20:48Z</cp:lastPrinted>
  <dcterms:created xsi:type="dcterms:W3CDTF">1997-02-13T10:18:20Z</dcterms:created>
  <dcterms:modified xsi:type="dcterms:W3CDTF">2010-01-05T23:28:56Z</dcterms:modified>
</cp:coreProperties>
</file>