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27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2"/>
    </p:cViewPr>
  </p:sorterViewPr>
  <p:notesViewPr>
    <p:cSldViewPr>
      <p:cViewPr varScale="1">
        <p:scale>
          <a:sx n="44" d="100"/>
          <a:sy n="44" d="100"/>
        </p:scale>
        <p:origin x="-141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ES_tradnl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ES_tradnl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51A4930-B822-411A-834E-1E4BD967EC9C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E67F9C-40B8-4223-862D-2F2080DD94D9}" type="slidenum">
              <a:rPr lang="es-ES_tradnl"/>
              <a:pPr/>
              <a:t>1</a:t>
            </a:fld>
            <a:endParaRPr lang="es-ES_tradnl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320E8-8649-4C34-90CE-EEE95A0DD6B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B281F-C6EB-4728-8576-7D19173D929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89F59-0720-45EE-8E20-B1B72B4037CC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3A68F-5BF6-41C2-B2DB-5F9D0D0AE23E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73555-61D9-4F61-8DF7-BF8F3C562D2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B7BEE-8928-4A54-BD0A-534BA1528826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138B-2ED3-47E9-B58E-B948A84EFCF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1B99C-9EAF-4AF4-8719-77BBEA2EFC80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CECC2-3175-40E1-96CF-3FE1D828B945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3BE08-B52B-4E54-A879-53E1241AD513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01030-C7BC-4517-837F-D3C9C898FD6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44D63B-CB19-405E-BB76-B5F84D52C004}" type="slidenum">
              <a:rPr lang="es-ES_tradnl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audio" Target="../media/audio4.wav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8.bin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FF66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abel Ult BT" pitchFamily="34" charset="0"/>
              </a:rPr>
              <a:t>MIEMBROS DE LA ESCUELA SABÁTICA</a:t>
            </a:r>
            <a:endParaRPr lang="es-ES_tradnl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85800" y="1981200"/>
            <a:ext cx="7696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200" b="1">
                <a:solidFill>
                  <a:schemeClr val="accent2"/>
                </a:solidFill>
                <a:sym typeface="Wingdings" pitchFamily="2" charset="2"/>
              </a:rPr>
              <a:t>I. ¿POR QUÉ FALTAN?</a:t>
            </a:r>
            <a:r>
              <a:rPr lang="es-ES_tradnl" sz="3200" b="1">
                <a:sym typeface="Wingdings" pitchFamily="2" charset="2"/>
              </a:rPr>
              <a:t>      </a:t>
            </a:r>
            <a:endParaRPr lang="es-ES_tradnl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990600" y="3048000"/>
            <a:ext cx="6781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74650" indent="-374650">
              <a:spcBef>
                <a:spcPct val="50000"/>
              </a:spcBef>
            </a:pPr>
            <a:r>
              <a:rPr lang="es-ES_tradnl" sz="3600" b="1"/>
              <a:t>1. Falta de apoyo mutuo y amistad de los  miembros.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066800" y="4362450"/>
            <a:ext cx="76962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</a:pPr>
            <a:r>
              <a:rPr lang="es-ES_tradnl" sz="3600" b="1"/>
              <a:t>2. Los programas, sermones y enseñanza, no satisfacen las necesidades de algunos  miembros.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20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/>
      <p:bldP spid="2052" grpId="0" build="p" autoUpdateAnimBg="0"/>
      <p:bldP spid="2054" grpId="0" build="p" autoUpdateAnimBg="0"/>
      <p:bldP spid="205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CC0066"/>
              </a:gs>
              <a:gs pos="50000">
                <a:srgbClr val="FF99CC"/>
              </a:gs>
              <a:gs pos="100000">
                <a:srgbClr val="CC0066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914400" y="990600"/>
            <a:ext cx="6934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200" b="1">
                <a:latin typeface="Tahoma" pitchFamily="34" charset="0"/>
              </a:rPr>
              <a:t>9. Dígale que los otros miembros de la clase están orando por él.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990600" y="2362200"/>
            <a:ext cx="701040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200" b="1">
                <a:latin typeface="Tahoma" pitchFamily="34" charset="0"/>
              </a:rPr>
              <a:t>10. Para reforzar la amistad invítelo para estar presente en la próxima Escuela Sabática y para comer juntos.</a:t>
            </a:r>
          </a:p>
        </p:txBody>
      </p:sp>
      <p:graphicFrame>
        <p:nvGraphicFramePr>
          <p:cNvPr id="34816" name="Object 0"/>
          <p:cNvGraphicFramePr>
            <a:graphicFrameLocks noChangeAspect="1"/>
          </p:cNvGraphicFramePr>
          <p:nvPr/>
        </p:nvGraphicFramePr>
        <p:xfrm>
          <a:off x="4267200" y="4114800"/>
          <a:ext cx="3082925" cy="1839913"/>
        </p:xfrm>
        <a:graphic>
          <a:graphicData uri="http://schemas.openxmlformats.org/presentationml/2006/ole">
            <p:oleObj spid="_x0000_s34816" name="CorelDRAW" r:id="rId4" imgW="3083040" imgH="1839600" progId="CorelDraw.Graphic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48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48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autoUpdateAnimBg="0"/>
      <p:bldP spid="2560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6666FF"/>
              </a:gs>
              <a:gs pos="100000">
                <a:srgbClr val="CCCCFF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_tradnl" sz="4400" b="1">
                <a:solidFill>
                  <a:schemeClr val="tx2"/>
                </a:solidFill>
                <a:latin typeface="Tahoma" pitchFamily="34" charset="0"/>
              </a:rPr>
              <a:t>¿QUÉ HACER?</a:t>
            </a:r>
            <a:endParaRPr lang="es-ES_tradnl" sz="4400">
              <a:solidFill>
                <a:schemeClr val="tx2"/>
              </a:solidFill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457200" y="169545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J"/>
            </a:pPr>
            <a:r>
              <a:rPr lang="es-ES_tradnl" sz="3200"/>
              <a:t> </a:t>
            </a:r>
            <a:r>
              <a:rPr lang="es-ES_tradnl" sz="3200" b="1"/>
              <a:t>Participar de sus actividades.</a:t>
            </a:r>
            <a:endParaRPr lang="es-ES_tradnl" sz="320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447675" y="2371725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J"/>
            </a:pPr>
            <a:r>
              <a:rPr lang="es-ES_tradnl" sz="3200" b="1"/>
              <a:t> El profesor debe revelar confianza en ellos.</a:t>
            </a:r>
            <a:r>
              <a:rPr lang="es-ES_tradnl" b="1"/>
              <a:t> </a:t>
            </a:r>
            <a:endParaRPr lang="es-ES_tradnl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815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J"/>
            </a:pPr>
            <a:r>
              <a:rPr lang="es-ES_tradnl" sz="3200" b="1"/>
              <a:t> Invitarlos para un encuentro en su casa.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457200" y="3657600"/>
            <a:ext cx="601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J"/>
            </a:pPr>
            <a:r>
              <a:rPr lang="es-ES_tradnl" sz="3200" b="1"/>
              <a:t> Hablar su lenguaje. 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457200" y="4419600"/>
            <a:ext cx="4724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0538" indent="-490538">
              <a:buFont typeface="Wingdings" pitchFamily="2" charset="2"/>
              <a:buChar char="J"/>
            </a:pPr>
            <a:r>
              <a:rPr lang="es-ES_tradnl" sz="3200" b="1"/>
              <a:t> Ellos tienen que sentir  que son amados</a:t>
            </a:r>
            <a:r>
              <a:rPr lang="es-ES_tradnl" sz="3200"/>
              <a:t>.</a:t>
            </a:r>
          </a:p>
        </p:txBody>
      </p:sp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4724400" y="3429000"/>
          <a:ext cx="2722563" cy="2533650"/>
        </p:xfrm>
        <a:graphic>
          <a:graphicData uri="http://schemas.openxmlformats.org/presentationml/2006/ole">
            <p:oleObj spid="_x0000_s27657" name="CorelDRAW" r:id="rId4" imgW="2721960" imgH="2533320" progId="CorelDraw.Graphic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autoUpdateAnimBg="0"/>
      <p:bldP spid="27652" grpId="0" build="p" autoUpdateAnimBg="0"/>
      <p:bldP spid="27653" grpId="0" autoUpdateAnimBg="0"/>
      <p:bldP spid="27654" grpId="0" autoUpdateAnimBg="0"/>
      <p:bldP spid="27655" grpId="0" autoUpdateAnimBg="0"/>
      <p:bldP spid="276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685800" y="4667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_tradnl" sz="4400" b="1">
                <a:solidFill>
                  <a:schemeClr val="tx2"/>
                </a:solidFill>
              </a:rPr>
              <a:t>IV. ATENDER A LOS JÓVENES Y NIÑOS</a:t>
            </a:r>
            <a:endParaRPr lang="es-ES_tradnl" sz="4400">
              <a:solidFill>
                <a:schemeClr val="tx2"/>
              </a:solidFill>
            </a:endParaRPr>
          </a:p>
        </p:txBody>
      </p:sp>
      <p:pic>
        <p:nvPicPr>
          <p:cNvPr id="26628" name="Picture 4" descr="G:\Aprender\Pareja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971800"/>
            <a:ext cx="2871788" cy="314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2"/>
            </a:outerShdw>
          </a:effectLst>
        </p:spPr>
      </p:pic>
      <p:sp>
        <p:nvSpPr>
          <p:cNvPr id="26629" name="AutoShape 5"/>
          <p:cNvSpPr>
            <a:spLocks noChangeArrowheads="1"/>
          </p:cNvSpPr>
          <p:nvPr/>
        </p:nvSpPr>
        <p:spPr bwMode="auto">
          <a:xfrm>
            <a:off x="990600" y="1752600"/>
            <a:ext cx="6858000" cy="914400"/>
          </a:xfrm>
          <a:prstGeom prst="wedgeRectCallout">
            <a:avLst>
              <a:gd name="adj1" fmla="val -31667"/>
              <a:gd name="adj2" fmla="val 86634"/>
            </a:avLst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s-ES_tradnl" sz="2800" b="1">
                <a:latin typeface="Tahoma" pitchFamily="34" charset="0"/>
              </a:rPr>
              <a:t>Muchos en la adolescencia pierden </a:t>
            </a:r>
          </a:p>
          <a:p>
            <a:r>
              <a:rPr lang="es-ES_tradnl" sz="2800" b="1">
                <a:latin typeface="Tahoma" pitchFamily="34" charset="0"/>
              </a:rPr>
              <a:t>el interés por las cosas espirituales.</a:t>
            </a:r>
          </a:p>
        </p:txBody>
      </p:sp>
      <p:grpSp>
        <p:nvGrpSpPr>
          <p:cNvPr id="26630" name="Group 6"/>
          <p:cNvGrpSpPr>
            <a:grpSpLocks/>
          </p:cNvGrpSpPr>
          <p:nvPr/>
        </p:nvGrpSpPr>
        <p:grpSpPr bwMode="auto">
          <a:xfrm>
            <a:off x="3886200" y="2743200"/>
            <a:ext cx="3124200" cy="1676400"/>
            <a:chOff x="2448" y="1728"/>
            <a:chExt cx="1968" cy="1056"/>
          </a:xfrm>
        </p:grpSpPr>
        <p:sp>
          <p:nvSpPr>
            <p:cNvPr id="26631" name="AutoShape 7"/>
            <p:cNvSpPr>
              <a:spLocks noChangeArrowheads="1"/>
            </p:cNvSpPr>
            <p:nvPr/>
          </p:nvSpPr>
          <p:spPr bwMode="auto">
            <a:xfrm>
              <a:off x="2448" y="1728"/>
              <a:ext cx="1968" cy="1056"/>
            </a:xfrm>
            <a:prstGeom prst="wedgeEllipseCallout">
              <a:avLst>
                <a:gd name="adj1" fmla="val -53606"/>
                <a:gd name="adj2" fmla="val 36458"/>
              </a:avLst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s-MX"/>
            </a:p>
          </p:txBody>
        </p:sp>
        <p:sp>
          <p:nvSpPr>
            <p:cNvPr id="26632" name="Text Box 8"/>
            <p:cNvSpPr txBox="1">
              <a:spLocks noChangeArrowheads="1"/>
            </p:cNvSpPr>
            <p:nvPr/>
          </p:nvSpPr>
          <p:spPr bwMode="auto">
            <a:xfrm>
              <a:off x="2592" y="2016"/>
              <a:ext cx="1728" cy="365"/>
            </a:xfrm>
            <a:prstGeom prst="rect">
              <a:avLst/>
            </a:prstGeom>
            <a:solidFill>
              <a:srgbClr val="CCFF9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3200" b="1">
                  <a:latin typeface="Tahoma" pitchFamily="34" charset="0"/>
                </a:rPr>
                <a:t>¿Qué hacer?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utoUpdateAnimBg="0"/>
      <p:bldP spid="2662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CC99"/>
              </a:gs>
              <a:gs pos="100000">
                <a:srgbClr val="FF6600"/>
              </a:gs>
            </a:gsLst>
            <a:path path="rect">
              <a:fillToRect l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38200" y="762000"/>
            <a:ext cx="49530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_tradnl" sz="3200" b="1">
                <a:latin typeface="Tahoma" pitchFamily="34" charset="0"/>
              </a:rPr>
              <a:t>Atender y organizar las Divisiones Infantiles con profesores consagrados  que amen a los niños.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762000" y="4724400"/>
            <a:ext cx="655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200" b="1">
                <a:latin typeface="Tahoma" pitchFamily="34" charset="0"/>
              </a:rPr>
              <a:t>“Debe darse mucho cuidado y atención a los menores”</a:t>
            </a:r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4953000" y="1752600"/>
          <a:ext cx="2895600" cy="2765425"/>
        </p:xfrm>
        <a:graphic>
          <a:graphicData uri="http://schemas.openxmlformats.org/presentationml/2006/ole">
            <p:oleObj spid="_x0000_s28677" name="CorelDRAW" r:id="rId3" imgW="2200680" imgH="2102040" progId="CorelDraw.Graphic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1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utoUpdateAnimBg="0"/>
      <p:bldP spid="2867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rgbClr val="A50021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_tradnl" sz="400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Kabel Ult BT" pitchFamily="34" charset="0"/>
              </a:rPr>
              <a:t>MIEMBROS DE LA ESCUELA SABÁTICA</a:t>
            </a:r>
            <a:endParaRPr lang="es-ES_tradnl" sz="3500">
              <a:solidFill>
                <a:srgbClr val="CC0000"/>
              </a:solidFill>
              <a:latin typeface="Kabel Ult BT" pitchFamily="34" charset="0"/>
            </a:endParaRP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57200" y="1981200"/>
            <a:ext cx="495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4400" b="1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II. ¿QUÉ HACER?</a:t>
            </a:r>
            <a:endParaRPr lang="es-ES_tradnl" sz="4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14400" y="2971800"/>
            <a:ext cx="4724400" cy="138271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74650" indent="-374650">
              <a:spcBef>
                <a:spcPct val="50000"/>
              </a:spcBef>
            </a:pPr>
            <a:r>
              <a:rPr lang="es-ES_tradnl" sz="2800" b="1"/>
              <a:t>1. Preparar profesores para atender las necesidades de los alumnos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914400" y="4648200"/>
            <a:ext cx="4724400" cy="180975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74650" indent="-374650">
              <a:spcBef>
                <a:spcPct val="50000"/>
              </a:spcBef>
            </a:pPr>
            <a:r>
              <a:rPr lang="es-ES_tradnl" sz="2800" b="1"/>
              <a:t>2. Ellos deben inspirar y llevar a los alumnos a participar de las actividades de la clase.</a:t>
            </a:r>
            <a:endParaRPr lang="es-ES_tradnl" sz="3200" b="1"/>
          </a:p>
        </p:txBody>
      </p:sp>
      <p:pic>
        <p:nvPicPr>
          <p:cNvPr id="6151" name="Picture 7" descr="G:\Aprender\h.lee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2057400"/>
            <a:ext cx="2298700" cy="426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13500000" algn="ctr" rotWithShape="0">
              <a:schemeClr val="tx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  <p:bldP spid="6148" grpId="0" build="p" autoUpdateAnimBg="0"/>
      <p:bldP spid="6149" grpId="0" animBg="1" autoUpdateAnimBg="0"/>
      <p:bldP spid="615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102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66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endParaRPr lang="es-MX"/>
          </a:p>
        </p:txBody>
      </p:sp>
      <p:sp>
        <p:nvSpPr>
          <p:cNvPr id="10244" name="Text Box 1028"/>
          <p:cNvSpPr txBox="1">
            <a:spLocks noChangeArrowheads="1"/>
          </p:cNvSpPr>
          <p:nvPr/>
        </p:nvSpPr>
        <p:spPr bwMode="auto">
          <a:xfrm>
            <a:off x="914400" y="533400"/>
            <a:ext cx="4800600" cy="15636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61645" dir="135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</a:pPr>
            <a:r>
              <a:rPr lang="es-ES_tradnl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3. Organizar la iglesia en pequeñas unidades de acción de 6 a 10 alumnos</a:t>
            </a:r>
          </a:p>
        </p:txBody>
      </p:sp>
      <p:graphicFrame>
        <p:nvGraphicFramePr>
          <p:cNvPr id="31744" name="Object 1024"/>
          <p:cNvGraphicFramePr>
            <a:graphicFrameLocks noChangeAspect="1"/>
          </p:cNvGraphicFramePr>
          <p:nvPr/>
        </p:nvGraphicFramePr>
        <p:xfrm>
          <a:off x="6324600" y="1600200"/>
          <a:ext cx="2287588" cy="1630363"/>
        </p:xfrm>
        <a:graphic>
          <a:graphicData uri="http://schemas.openxmlformats.org/presentationml/2006/ole">
            <p:oleObj spid="_x0000_s31744" name="Imagen" r:id="rId5" imgW="2287080" imgH="1631160" progId="MS_ClipArt_Gallery.2">
              <p:embed/>
            </p:oleObj>
          </a:graphicData>
        </a:graphic>
      </p:graphicFrame>
      <p:sp>
        <p:nvSpPr>
          <p:cNvPr id="10246" name="Text Box 1030"/>
          <p:cNvSpPr txBox="1">
            <a:spLocks noChangeArrowheads="1"/>
          </p:cNvSpPr>
          <p:nvPr/>
        </p:nvSpPr>
        <p:spPr bwMode="auto">
          <a:xfrm>
            <a:off x="857250" y="3429000"/>
            <a:ext cx="7448550" cy="650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tx2"/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4.</a:t>
            </a:r>
            <a:r>
              <a:rPr lang="es-ES_tradnl" sz="360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s-ES_tradnl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Desarrollar la confraternización</a:t>
            </a:r>
            <a:endParaRPr lang="es-ES_tradnl" sz="3600" b="1"/>
          </a:p>
        </p:txBody>
      </p:sp>
      <p:sp>
        <p:nvSpPr>
          <p:cNvPr id="10247" name="Text Box 1031"/>
          <p:cNvSpPr txBox="1">
            <a:spLocks noChangeArrowheads="1"/>
          </p:cNvSpPr>
          <p:nvPr/>
        </p:nvSpPr>
        <p:spPr bwMode="auto">
          <a:xfrm>
            <a:off x="609600" y="4648200"/>
            <a:ext cx="6934200" cy="17494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sy="50000" kx="-2453608" rotWithShape="0">
              <a:schemeClr val="tx2"/>
            </a:outerShdw>
          </a:effectLst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</a:pPr>
            <a:r>
              <a:rPr lang="es-ES_tradnl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5. Crear un clima de inspiración y amistad necesarios para traer de regreso a los ausentes</a:t>
            </a:r>
            <a:r>
              <a:rPr lang="es-ES_tradnl" sz="2800" b="1"/>
              <a:t>.</a:t>
            </a:r>
            <a:endParaRPr lang="es-ES_tradnl"/>
          </a:p>
        </p:txBody>
      </p:sp>
      <p:sp>
        <p:nvSpPr>
          <p:cNvPr id="10250" name="AutoShape 1034"/>
          <p:cNvSpPr>
            <a:spLocks noChangeArrowheads="1"/>
          </p:cNvSpPr>
          <p:nvPr/>
        </p:nvSpPr>
        <p:spPr bwMode="auto">
          <a:xfrm rot="5400000">
            <a:off x="4762500" y="2095500"/>
            <a:ext cx="1143000" cy="1219200"/>
          </a:xfrm>
          <a:custGeom>
            <a:avLst/>
            <a:gdLst>
              <a:gd name="G0" fmla="+- 9779 0 0"/>
              <a:gd name="G1" fmla="+- 18514 0 0"/>
              <a:gd name="G2" fmla="+- 7200 0 0"/>
              <a:gd name="G3" fmla="*/ 9779 1 2"/>
              <a:gd name="G4" fmla="+- G3 10800 0"/>
              <a:gd name="G5" fmla="+- 21600 9779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690 w 21600"/>
              <a:gd name="T1" fmla="*/ 0 h 21600"/>
              <a:gd name="T2" fmla="*/ 9779 w 21600"/>
              <a:gd name="T3" fmla="*/ 7200 h 21600"/>
              <a:gd name="T4" fmla="*/ 0 w 21600"/>
              <a:gd name="T5" fmla="*/ 18305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690" y="0"/>
                </a:moveTo>
                <a:lnTo>
                  <a:pt x="9779" y="7200"/>
                </a:lnTo>
                <a:lnTo>
                  <a:pt x="12865" y="7200"/>
                </a:lnTo>
                <a:lnTo>
                  <a:pt x="12865" y="15009"/>
                </a:lnTo>
                <a:lnTo>
                  <a:pt x="0" y="15009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LID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LID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 autoUpdateAnimBg="0"/>
      <p:bldP spid="10246" grpId="0" animBg="1" autoUpdateAnimBg="0"/>
      <p:bldP spid="10247" grpId="0" animBg="1" autoUpdateAnimBg="0"/>
      <p:bldP spid="102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14400" y="1066800"/>
            <a:ext cx="7010400" cy="48768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s-MX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219200" y="1219200"/>
            <a:ext cx="67056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</a:pPr>
            <a:r>
              <a:rPr lang="es-ES_tradnl" sz="2800" b="1">
                <a:solidFill>
                  <a:schemeClr val="bg1"/>
                </a:solidFill>
              </a:rPr>
              <a:t>6. </a:t>
            </a:r>
            <a:r>
              <a:rPr lang="es-ES_tradnl" sz="3200" b="1">
                <a:solidFill>
                  <a:schemeClr val="bg1"/>
                </a:solidFill>
              </a:rPr>
              <a:t>Las experiencias y los testimonios relatados en la unidad, y las oraciones por problemas específicos, cada sábado, crearán interés por los miembros ausentes. </a:t>
            </a:r>
            <a:endParaRPr lang="es-ES_tradnl">
              <a:solidFill>
                <a:schemeClr val="bg1"/>
              </a:solidFill>
            </a:endParaRPr>
          </a:p>
        </p:txBody>
      </p:sp>
      <p:pic>
        <p:nvPicPr>
          <p:cNvPr id="8198" name="Picture 6" descr="G:\Aprender\Pai-ora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038600"/>
            <a:ext cx="2395538" cy="1719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VIS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CCCCFF"/>
              </a:gs>
              <a:gs pos="17999">
                <a:srgbClr val="99CCFF"/>
              </a:gs>
              <a:gs pos="39000">
                <a:srgbClr val="CC99FF"/>
              </a:gs>
              <a:gs pos="64000">
                <a:srgbClr val="9966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685800" y="609600"/>
            <a:ext cx="7315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39813" indent="-1039813"/>
            <a:r>
              <a:rPr lang="es-ES_tradnl" sz="3200" b="1">
                <a:sym typeface="Monotype Sorts" pitchFamily="2" charset="2"/>
              </a:rPr>
              <a:t>  7. Todo el grupo se contagia, aunque solamente sea uno el que cuente lo que Dios está haciendo por él.</a:t>
            </a:r>
            <a:endParaRPr lang="es-ES_tradnl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762000" y="4714875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52500" indent="-952500">
              <a:spcBef>
                <a:spcPct val="50000"/>
              </a:spcBef>
            </a:pPr>
            <a:r>
              <a:rPr lang="es-ES_tradnl" sz="3200" b="1">
                <a:sym typeface="Monotype Sorts" pitchFamily="2" charset="2"/>
              </a:rPr>
              <a:t>  8. El programa de Escuela Sabática debe ser dinámico e inspirador.</a:t>
            </a:r>
            <a:endParaRPr lang="es-ES_tradnl"/>
          </a:p>
        </p:txBody>
      </p:sp>
      <p:grpSp>
        <p:nvGrpSpPr>
          <p:cNvPr id="19461" name="Group 5"/>
          <p:cNvGrpSpPr>
            <a:grpSpLocks/>
          </p:cNvGrpSpPr>
          <p:nvPr/>
        </p:nvGrpSpPr>
        <p:grpSpPr bwMode="auto">
          <a:xfrm>
            <a:off x="1143000" y="2438400"/>
            <a:ext cx="6203950" cy="1885950"/>
            <a:chOff x="720" y="1536"/>
            <a:chExt cx="3908" cy="1188"/>
          </a:xfrm>
        </p:grpSpPr>
        <p:graphicFrame>
          <p:nvGraphicFramePr>
            <p:cNvPr id="19462" name="Object 6"/>
            <p:cNvGraphicFramePr>
              <a:graphicFrameLocks noChangeAspect="1"/>
            </p:cNvGraphicFramePr>
            <p:nvPr/>
          </p:nvGraphicFramePr>
          <p:xfrm>
            <a:off x="720" y="1632"/>
            <a:ext cx="567" cy="963"/>
          </p:xfrm>
          <a:graphic>
            <a:graphicData uri="http://schemas.openxmlformats.org/presentationml/2006/ole">
              <p:oleObj spid="_x0000_s19462" name="CorelDRAW" r:id="rId4" imgW="1035720" imgH="1757520" progId="CorelDraw.Graphic.7">
                <p:embed/>
              </p:oleObj>
            </a:graphicData>
          </a:graphic>
        </p:graphicFrame>
        <p:graphicFrame>
          <p:nvGraphicFramePr>
            <p:cNvPr id="19463" name="Object 7"/>
            <p:cNvGraphicFramePr>
              <a:graphicFrameLocks noChangeAspect="1"/>
            </p:cNvGraphicFramePr>
            <p:nvPr/>
          </p:nvGraphicFramePr>
          <p:xfrm>
            <a:off x="1488" y="1536"/>
            <a:ext cx="567" cy="963"/>
          </p:xfrm>
          <a:graphic>
            <a:graphicData uri="http://schemas.openxmlformats.org/presentationml/2006/ole">
              <p:oleObj spid="_x0000_s19463" name="CorelDRAW" r:id="rId5" imgW="1035720" imgH="1757520" progId="CorelDraw.Graphic.7">
                <p:embed/>
              </p:oleObj>
            </a:graphicData>
          </a:graphic>
        </p:graphicFrame>
        <p:graphicFrame>
          <p:nvGraphicFramePr>
            <p:cNvPr id="19464" name="Object 8"/>
            <p:cNvGraphicFramePr>
              <a:graphicFrameLocks noChangeAspect="1"/>
            </p:cNvGraphicFramePr>
            <p:nvPr/>
          </p:nvGraphicFramePr>
          <p:xfrm>
            <a:off x="2784" y="1632"/>
            <a:ext cx="500" cy="852"/>
          </p:xfrm>
          <a:graphic>
            <a:graphicData uri="http://schemas.openxmlformats.org/presentationml/2006/ole">
              <p:oleObj spid="_x0000_s19464" name="CorelDRAW" r:id="rId6" imgW="1410120" imgH="2401560" progId="CorelDraw.Graphic.7">
                <p:embed/>
              </p:oleObj>
            </a:graphicData>
          </a:graphic>
        </p:graphicFrame>
        <p:graphicFrame>
          <p:nvGraphicFramePr>
            <p:cNvPr id="19465" name="Object 9"/>
            <p:cNvGraphicFramePr>
              <a:graphicFrameLocks noChangeAspect="1"/>
            </p:cNvGraphicFramePr>
            <p:nvPr/>
          </p:nvGraphicFramePr>
          <p:xfrm>
            <a:off x="3408" y="1872"/>
            <a:ext cx="500" cy="852"/>
          </p:xfrm>
          <a:graphic>
            <a:graphicData uri="http://schemas.openxmlformats.org/presentationml/2006/ole">
              <p:oleObj spid="_x0000_s19465" name="CorelDRAW" r:id="rId7" imgW="1410120" imgH="2401560" progId="CorelDraw.Graphic.7">
                <p:embed/>
              </p:oleObj>
            </a:graphicData>
          </a:graphic>
        </p:graphicFrame>
        <p:graphicFrame>
          <p:nvGraphicFramePr>
            <p:cNvPr id="19466" name="Object 10"/>
            <p:cNvGraphicFramePr>
              <a:graphicFrameLocks noChangeAspect="1"/>
            </p:cNvGraphicFramePr>
            <p:nvPr/>
          </p:nvGraphicFramePr>
          <p:xfrm>
            <a:off x="4128" y="1536"/>
            <a:ext cx="500" cy="852"/>
          </p:xfrm>
          <a:graphic>
            <a:graphicData uri="http://schemas.openxmlformats.org/presentationml/2006/ole">
              <p:oleObj spid="_x0000_s19466" name="CorelDRAW" r:id="rId8" imgW="1410120" imgH="2401560" progId="CorelDraw.Graphic.7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VIS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  <p:bldP spid="1946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85800" y="2381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_tradnl" sz="4000" b="1">
                <a:solidFill>
                  <a:schemeClr val="bg1"/>
                </a:solidFill>
              </a:rPr>
              <a:t>III. Programa de Visitación</a:t>
            </a:r>
            <a:endParaRPr lang="es-ES_tradnl" sz="4400">
              <a:solidFill>
                <a:schemeClr val="tx2"/>
              </a:solidFill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533400" y="1390650"/>
            <a:ext cx="79248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</a:pPr>
            <a:r>
              <a:rPr lang="es-ES_tradnl" sz="3000" b="1">
                <a:solidFill>
                  <a:schemeClr val="bg1"/>
                </a:solidFill>
                <a:sym typeface="Monotype Sorts" pitchFamily="2" charset="2"/>
              </a:rPr>
              <a:t> 1. Cada vez que un alumno falte, el profesor debe visitarlo inmediatamente, o designar a alguien de su unidad para que lo haga.</a:t>
            </a:r>
            <a:endParaRPr lang="es-ES_tradnl" sz="3000" b="1">
              <a:solidFill>
                <a:schemeClr val="bg1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0075" y="2990850"/>
            <a:ext cx="54959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</a:pPr>
            <a:r>
              <a:rPr lang="es-ES_tradnl" sz="3000" b="1">
                <a:solidFill>
                  <a:schemeClr val="bg1"/>
                </a:solidFill>
                <a:sym typeface="Monotype Sorts" pitchFamily="2" charset="2"/>
              </a:rPr>
              <a:t> 2.  Debemos formar dentro de la unidad, parejas visitadoras para ayudar a los ausentes.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52450" y="4476750"/>
            <a:ext cx="55816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8925" indent="-288925">
              <a:spcBef>
                <a:spcPct val="50000"/>
              </a:spcBef>
            </a:pPr>
            <a:r>
              <a:rPr lang="es-ES_tradnl" sz="3000" b="1">
                <a:solidFill>
                  <a:schemeClr val="bg1"/>
                </a:solidFill>
                <a:sym typeface="Monotype Sorts" pitchFamily="2" charset="2"/>
              </a:rPr>
              <a:t> 3.  Al visitar un alumno ausente debemos manifestar una actitud alegre,  revelar comprensión y amor.</a:t>
            </a:r>
            <a:endParaRPr lang="es-ES_tradnl" sz="3000" b="1">
              <a:solidFill>
                <a:schemeClr val="bg1"/>
              </a:solidFill>
            </a:endParaRPr>
          </a:p>
        </p:txBody>
      </p:sp>
      <p:pic>
        <p:nvPicPr>
          <p:cNvPr id="20487" name="Picture 7" descr="G:\Aprender\visitan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73800" y="2819400"/>
            <a:ext cx="1693863" cy="322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4" grpId="0" autoUpdateAnimBg="0"/>
      <p:bldP spid="20485" grpId="0" autoUpdateAnimBg="0"/>
      <p:bldP spid="2048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096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_tradnl" sz="4400" b="1">
                <a:solidFill>
                  <a:schemeClr val="tx2"/>
                </a:solidFill>
                <a:latin typeface="Tahoma" pitchFamily="34" charset="0"/>
              </a:rPr>
              <a:t>4.Conversar sobre asuntos de su interés tales como:</a:t>
            </a:r>
            <a:endParaRPr lang="es-ES_tradnl" sz="4400">
              <a:solidFill>
                <a:schemeClr val="tx2"/>
              </a:solidFill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66775" y="2000250"/>
            <a:ext cx="21812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>
                <a:sym typeface="Monotype Sorts" pitchFamily="2" charset="2"/>
              </a:rPr>
              <a:t></a:t>
            </a:r>
            <a:r>
              <a:rPr lang="es-ES_tradnl" sz="2800" b="1">
                <a:sym typeface="Monotype Sorts" pitchFamily="2" charset="2"/>
              </a:rPr>
              <a:t> </a:t>
            </a:r>
            <a:r>
              <a:rPr lang="es-ES_tradnl" sz="3200" b="1">
                <a:latin typeface="Tahoma" pitchFamily="34" charset="0"/>
                <a:sym typeface="Monotype Sorts" pitchFamily="2" charset="2"/>
              </a:rPr>
              <a:t>Familia</a:t>
            </a:r>
            <a:endParaRPr lang="es-ES_tradnl" sz="3200">
              <a:latin typeface="Tahoma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28675" y="2590800"/>
            <a:ext cx="3133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>
                <a:sym typeface="Monotype Sorts" pitchFamily="2" charset="2"/>
              </a:rPr>
              <a:t></a:t>
            </a:r>
            <a:r>
              <a:rPr lang="es-ES_tradnl" sz="3200" b="1">
                <a:latin typeface="Tahoma" pitchFamily="34" charset="0"/>
                <a:sym typeface="Monotype Sorts" pitchFamily="2" charset="2"/>
              </a:rPr>
              <a:t> Ocupación</a:t>
            </a:r>
            <a:endParaRPr lang="es-ES_tradnl" sz="28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857250" y="3124200"/>
            <a:ext cx="7448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b="1">
                <a:sym typeface="Monotype Sorts" pitchFamily="2" charset="2"/>
              </a:rPr>
              <a:t> </a:t>
            </a:r>
            <a:r>
              <a:rPr lang="es-ES_tradnl" sz="3200" b="1">
                <a:latin typeface="Tahoma" pitchFamily="34" charset="0"/>
                <a:sym typeface="Monotype Sorts" pitchFamily="2" charset="2"/>
              </a:rPr>
              <a:t>¿Cómo llegó a conocer a Jesús?</a:t>
            </a:r>
            <a:endParaRPr lang="es-ES_tradnl" sz="2800" b="1">
              <a:latin typeface="Tahoma" pitchFamily="34" charset="0"/>
            </a:endParaRP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800100" y="3733800"/>
            <a:ext cx="7848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7850" indent="-577850">
              <a:spcBef>
                <a:spcPct val="50000"/>
              </a:spcBef>
            </a:pPr>
            <a:r>
              <a:rPr lang="es-ES_tradnl" sz="3200" b="1">
                <a:latin typeface="Tahoma" pitchFamily="34" charset="0"/>
                <a:sym typeface="Monotype Sorts" pitchFamily="2" charset="2"/>
              </a:rPr>
              <a:t> ¿Cuánto tiempo hace que frecuenta la iglesia? etc.</a:t>
            </a:r>
            <a:endParaRPr lang="es-ES_tradnl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800100" y="4791075"/>
            <a:ext cx="7543800" cy="1554163"/>
          </a:xfrm>
          <a:prstGeom prst="rect">
            <a:avLst/>
          </a:prstGeom>
          <a:gradFill rotWithShape="0">
            <a:gsLst>
              <a:gs pos="0">
                <a:srgbClr val="005CBF"/>
              </a:gs>
              <a:gs pos="12500">
                <a:srgbClr val="0087E6"/>
              </a:gs>
              <a:gs pos="37500">
                <a:srgbClr val="21D6E0"/>
              </a:gs>
              <a:gs pos="50000">
                <a:srgbClr val="03D4A8"/>
              </a:gs>
              <a:gs pos="62500">
                <a:srgbClr val="21D6E0"/>
              </a:gs>
              <a:gs pos="87500">
                <a:srgbClr val="0087E6"/>
              </a:gs>
              <a:gs pos="100000">
                <a:srgbClr val="005CB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90538" indent="-490538">
              <a:spcBef>
                <a:spcPct val="50000"/>
              </a:spcBef>
            </a:pPr>
            <a:r>
              <a:rPr lang="es-ES_tradnl" sz="3200" b="1">
                <a:latin typeface="Univers" pitchFamily="34" charset="0"/>
                <a:sym typeface="Monotype Sorts" pitchFamily="2" charset="2"/>
              </a:rPr>
              <a:t> 5. </a:t>
            </a:r>
            <a:r>
              <a:rPr lang="es-ES_tradnl" sz="3200" b="1">
                <a:latin typeface="Tahoma" pitchFamily="34" charset="0"/>
                <a:sym typeface="Monotype Sorts" pitchFamily="2" charset="2"/>
              </a:rPr>
              <a:t>Conocer el nombre de cada miembro de la familia y pronunciarlo correctamente.</a:t>
            </a:r>
            <a:endParaRPr lang="es-ES_tradnl" sz="3200" b="1">
              <a:latin typeface="Tahoma" pitchFamily="34" charset="0"/>
            </a:endParaRPr>
          </a:p>
        </p:txBody>
      </p:sp>
      <p:graphicFrame>
        <p:nvGraphicFramePr>
          <p:cNvPr id="32768" name="Object 1024"/>
          <p:cNvGraphicFramePr>
            <a:graphicFrameLocks noChangeAspect="1"/>
          </p:cNvGraphicFramePr>
          <p:nvPr/>
        </p:nvGraphicFramePr>
        <p:xfrm>
          <a:off x="4191000" y="1981200"/>
          <a:ext cx="2120900" cy="1219200"/>
        </p:xfrm>
        <a:graphic>
          <a:graphicData uri="http://schemas.openxmlformats.org/presentationml/2006/ole">
            <p:oleObj spid="_x0000_s32768" name="CorelDRAW" r:id="rId3" imgW="2121480" imgH="1220040" progId="CorelDraw.Graphic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2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08" grpId="0" autoUpdateAnimBg="0"/>
      <p:bldP spid="21509" grpId="0" autoUpdateAnimBg="0"/>
      <p:bldP spid="21510" grpId="0" autoUpdateAnimBg="0"/>
      <p:bldP spid="21511" grpId="0" autoUpdateAnimBg="0"/>
      <p:bldP spid="21512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FF66FF"/>
              </a:gs>
              <a:gs pos="100000">
                <a:srgbClr val="FF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619125"/>
            <a:ext cx="6477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200" b="1">
                <a:latin typeface="Tahoma" pitchFamily="34" charset="0"/>
              </a:rPr>
              <a:t>6. Presente los saludos de los alumnos de su unidad, Y...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4662488" y="1600200"/>
            <a:ext cx="3948112" cy="3808413"/>
            <a:chOff x="2937" y="1008"/>
            <a:chExt cx="2487" cy="2399"/>
          </a:xfrm>
        </p:grpSpPr>
        <p:sp>
          <p:nvSpPr>
            <p:cNvPr id="22533" name="AutoShape 5"/>
            <p:cNvSpPr>
              <a:spLocks noChangeArrowheads="1"/>
            </p:cNvSpPr>
            <p:nvPr/>
          </p:nvSpPr>
          <p:spPr bwMode="auto">
            <a:xfrm rot="3887104">
              <a:off x="2981" y="964"/>
              <a:ext cx="2399" cy="2487"/>
            </a:xfrm>
            <a:prstGeom prst="wedgeEllipseCallout">
              <a:avLst>
                <a:gd name="adj1" fmla="val -45065"/>
                <a:gd name="adj2" fmla="val 59912"/>
              </a:avLst>
            </a:prstGeom>
            <a:solidFill>
              <a:srgbClr val="FF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/>
              <a:endParaRPr lang="es-MX"/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>
              <a:off x="3381" y="1347"/>
              <a:ext cx="1755" cy="1558"/>
            </a:xfrm>
            <a:prstGeom prst="rect">
              <a:avLst/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2600" b="1"/>
                <a:t>7. Entregue una tarjeta con la firma de todos los miembros de la clase, con un pequeño mensaje.</a:t>
              </a:r>
              <a:endParaRPr lang="es-ES_tradnl" b="1"/>
            </a:p>
          </p:txBody>
        </p:sp>
      </p:grpSp>
      <p:graphicFrame>
        <p:nvGraphicFramePr>
          <p:cNvPr id="33792" name="Object 0"/>
          <p:cNvGraphicFramePr>
            <a:graphicFrameLocks noChangeAspect="1"/>
          </p:cNvGraphicFramePr>
          <p:nvPr/>
        </p:nvGraphicFramePr>
        <p:xfrm>
          <a:off x="1039813" y="2209800"/>
          <a:ext cx="3457575" cy="3810000"/>
        </p:xfrm>
        <a:graphic>
          <a:graphicData uri="http://schemas.openxmlformats.org/presentationml/2006/ole">
            <p:oleObj spid="_x0000_s33792" name="CorelDRAW" r:id="rId5" imgW="2165400" imgH="2197440" progId="CorelDraw.Graphic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VIS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33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753600" cy="6858000"/>
          </a:xfrm>
          <a:prstGeom prst="rect">
            <a:avLst/>
          </a:prstGeom>
          <a:gradFill rotWithShape="0">
            <a:gsLst>
              <a:gs pos="0">
                <a:srgbClr val="33CCCC">
                  <a:gamma/>
                  <a:shade val="46275"/>
                  <a:invGamma/>
                </a:srgbClr>
              </a:gs>
              <a:gs pos="50000">
                <a:srgbClr val="33CCCC"/>
              </a:gs>
              <a:gs pos="100000">
                <a:srgbClr val="33CCCC">
                  <a:gamma/>
                  <a:shade val="46275"/>
                  <a:invGamma/>
                </a:srgbClr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81000" y="609600"/>
            <a:ext cx="876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s-ES_tradnl" sz="3600" b="1">
                <a:solidFill>
                  <a:schemeClr val="tx2"/>
                </a:solidFill>
                <a:latin typeface="Tahoma" pitchFamily="34" charset="0"/>
              </a:rPr>
              <a:t>8. Si está pasando algún problema, escucharlo con atención, no discutir.</a:t>
            </a:r>
            <a:endParaRPr lang="es-ES_tradnl" sz="4400">
              <a:solidFill>
                <a:schemeClr val="tx2"/>
              </a:solidFill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2000" y="2552700"/>
            <a:ext cx="777240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s-ES_tradnl" sz="3600" b="1">
                <a:solidFill>
                  <a:schemeClr val="tx2"/>
                </a:solidFill>
                <a:latin typeface="Tahoma" pitchFamily="34" charset="0"/>
                <a:sym typeface="Monotype Sorts" pitchFamily="2" charset="2"/>
              </a:rPr>
              <a:t></a:t>
            </a:r>
            <a:r>
              <a:rPr lang="es-ES_tradnl" sz="3600">
                <a:solidFill>
                  <a:schemeClr val="tx2"/>
                </a:solidFill>
                <a:latin typeface="Tahoma" pitchFamily="34" charset="0"/>
                <a:sym typeface="Monotype Sorts" pitchFamily="2" charset="2"/>
              </a:rPr>
              <a:t> </a:t>
            </a:r>
            <a:r>
              <a:rPr lang="es-ES_tradnl" sz="3600" b="1">
                <a:solidFill>
                  <a:schemeClr val="tx2"/>
                </a:solidFill>
                <a:latin typeface="Tahoma" pitchFamily="34" charset="0"/>
                <a:sym typeface="Monotype Sorts" pitchFamily="2" charset="2"/>
              </a:rPr>
              <a:t>Diga: “yo entiendo”</a:t>
            </a:r>
          </a:p>
          <a:p>
            <a:pPr marL="342900" indent="-342900">
              <a:spcBef>
                <a:spcPct val="20000"/>
              </a:spcBef>
            </a:pPr>
            <a:r>
              <a:rPr lang="es-ES_tradnl" sz="3600" b="1">
                <a:solidFill>
                  <a:schemeClr val="tx2"/>
                </a:solidFill>
                <a:latin typeface="Tahoma" pitchFamily="34" charset="0"/>
                <a:sym typeface="Monotype Sorts" pitchFamily="2" charset="2"/>
              </a:rPr>
              <a:t> No argumente ni condene.</a:t>
            </a:r>
          </a:p>
          <a:p>
            <a:pPr marL="342900" indent="-342900">
              <a:spcBef>
                <a:spcPct val="20000"/>
              </a:spcBef>
            </a:pPr>
            <a:r>
              <a:rPr lang="es-ES_tradnl" sz="3600" b="1">
                <a:solidFill>
                  <a:schemeClr val="tx2"/>
                </a:solidFill>
                <a:latin typeface="Tahoma" pitchFamily="34" charset="0"/>
                <a:sym typeface="Monotype Sorts" pitchFamily="2" charset="2"/>
              </a:rPr>
              <a:t> Trate de ayudarlo en sus necesidades.</a:t>
            </a:r>
          </a:p>
          <a:p>
            <a:pPr marL="342900" indent="-342900">
              <a:spcBef>
                <a:spcPct val="20000"/>
              </a:spcBef>
            </a:pPr>
            <a:r>
              <a:rPr lang="es-ES_tradnl" sz="3600" b="1">
                <a:solidFill>
                  <a:schemeClr val="tx2"/>
                </a:solidFill>
                <a:latin typeface="Tahoma" pitchFamily="34" charset="0"/>
                <a:sym typeface="Monotype Sorts" pitchFamily="2" charset="2"/>
              </a:rPr>
              <a:t> Revele amor todo el tiempo.</a:t>
            </a:r>
            <a:endParaRPr lang="es-ES_tradnl" sz="3200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6324600" y="1905000"/>
          <a:ext cx="2438400" cy="1997075"/>
        </p:xfrm>
        <a:graphic>
          <a:graphicData uri="http://schemas.openxmlformats.org/presentationml/2006/ole">
            <p:oleObj spid="_x0000_s24581" name="CorelDRAW" r:id="rId3" imgW="2039400" imgH="1671840" progId="CorelDraw.Graphic.7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autoUpdateAnimBg="0"/>
      <p:bldP spid="24580" grpId="0" build="p" autoUpdateAnimBg="0"/>
    </p:bld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519</Words>
  <Application>Microsoft Office PowerPoint</Application>
  <PresentationFormat>Presentación en pantalla (4:3)</PresentationFormat>
  <Paragraphs>46</Paragraphs>
  <Slides>13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2" baseType="lpstr">
      <vt:lpstr>Times New Roman</vt:lpstr>
      <vt:lpstr>Kabel Ult BT</vt:lpstr>
      <vt:lpstr>Wingdings</vt:lpstr>
      <vt:lpstr>Monotype Sorts</vt:lpstr>
      <vt:lpstr>Tahoma</vt:lpstr>
      <vt:lpstr>Univers</vt:lpstr>
      <vt:lpstr>Tema de Office</vt:lpstr>
      <vt:lpstr>Galería de imágenes de Microsoft</vt:lpstr>
      <vt:lpstr>CorelDRAW 7.0 Graphic</vt:lpstr>
      <vt:lpstr>MIEMBROS DE LA ESCUELA SABÁTICA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DSA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MIEMBROS DE LA ESCUELA SABÁTICA</dc:title>
  <dc:creator>Mari</dc:creator>
  <cp:lastModifiedBy>Leo</cp:lastModifiedBy>
  <cp:revision>12</cp:revision>
  <dcterms:created xsi:type="dcterms:W3CDTF">1998-10-19T17:06:17Z</dcterms:created>
  <dcterms:modified xsi:type="dcterms:W3CDTF">2010-01-05T20:59:17Z</dcterms:modified>
</cp:coreProperties>
</file>