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8" r:id="rId5"/>
    <p:sldId id="267" r:id="rId6"/>
    <p:sldId id="270" r:id="rId7"/>
    <p:sldId id="269" r:id="rId8"/>
    <p:sldId id="271" r:id="rId9"/>
    <p:sldId id="272" r:id="rId10"/>
    <p:sldId id="273" r:id="rId11"/>
    <p:sldId id="274" r:id="rId12"/>
    <p:sldId id="275" r:id="rId13"/>
    <p:sldId id="277" r:id="rId14"/>
    <p:sldId id="276" r:id="rId15"/>
    <p:sldId id="278" r:id="rId16"/>
    <p:sldId id="279" r:id="rId17"/>
    <p:sldId id="280" r:id="rId18"/>
    <p:sldId id="281" r:id="rId19"/>
    <p:sldId id="282" r:id="rId20"/>
    <p:sldId id="258" r:id="rId21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B5A0A2-AE14-4333-80AF-F8F6B796F3A4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SV"/>
        </a:p>
      </dgm:t>
    </dgm:pt>
    <dgm:pt modelId="{C944394D-2E1A-4730-BB97-E05535F9DDBB}">
      <dgm:prSet/>
      <dgm:spPr/>
      <dgm:t>
        <a:bodyPr/>
        <a:lstStyle/>
        <a:p>
          <a:pPr rtl="0"/>
          <a:r>
            <a:rPr lang="es-SV" smtClean="0"/>
            <a:t>La llave abre las puertas cerradas.</a:t>
          </a:r>
          <a:endParaRPr lang="es-SV"/>
        </a:p>
      </dgm:t>
    </dgm:pt>
    <dgm:pt modelId="{68841481-ADE2-4717-8218-DC986CFD6299}" type="parTrans" cxnId="{597D4DA8-E6FE-4AD8-AD8C-32945F82F323}">
      <dgm:prSet/>
      <dgm:spPr/>
      <dgm:t>
        <a:bodyPr/>
        <a:lstStyle/>
        <a:p>
          <a:endParaRPr lang="es-SV"/>
        </a:p>
      </dgm:t>
    </dgm:pt>
    <dgm:pt modelId="{28101771-A5F6-4803-9AA5-80666F909113}" type="sibTrans" cxnId="{597D4DA8-E6FE-4AD8-AD8C-32945F82F323}">
      <dgm:prSet/>
      <dgm:spPr/>
      <dgm:t>
        <a:bodyPr/>
        <a:lstStyle/>
        <a:p>
          <a:endParaRPr lang="es-SV"/>
        </a:p>
      </dgm:t>
    </dgm:pt>
    <dgm:pt modelId="{A3938DE2-6CF4-4EE1-A7FC-02B80409FDBB}">
      <dgm:prSet/>
      <dgm:spPr/>
      <dgm:t>
        <a:bodyPr/>
        <a:lstStyle/>
        <a:p>
          <a:pPr rtl="0"/>
          <a:r>
            <a:rPr lang="es-SV" smtClean="0"/>
            <a:t>Una llave también cierra o asegura puertas. </a:t>
          </a:r>
          <a:endParaRPr lang="es-SV"/>
        </a:p>
      </dgm:t>
    </dgm:pt>
    <dgm:pt modelId="{5BB277C0-E8C1-47A4-A1B6-577C9978FE26}" type="parTrans" cxnId="{4B9DCB93-A11F-4618-BD58-BD39B4A5B003}">
      <dgm:prSet/>
      <dgm:spPr/>
      <dgm:t>
        <a:bodyPr/>
        <a:lstStyle/>
        <a:p>
          <a:endParaRPr lang="es-SV"/>
        </a:p>
      </dgm:t>
    </dgm:pt>
    <dgm:pt modelId="{7A13C890-B0FA-4126-A71F-C0F36C18BD9B}" type="sibTrans" cxnId="{4B9DCB93-A11F-4618-BD58-BD39B4A5B003}">
      <dgm:prSet/>
      <dgm:spPr/>
      <dgm:t>
        <a:bodyPr/>
        <a:lstStyle/>
        <a:p>
          <a:endParaRPr lang="es-SV"/>
        </a:p>
      </dgm:t>
    </dgm:pt>
    <dgm:pt modelId="{755B3B4B-E6A8-4B64-8737-C7E8B4AE492C}" type="pres">
      <dgm:prSet presAssocID="{72B5A0A2-AE14-4333-80AF-F8F6B796F3A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CF5FA6B-8FCC-431F-B611-9EF23A115BA1}" type="pres">
      <dgm:prSet presAssocID="{C944394D-2E1A-4730-BB97-E05535F9DDBB}" presName="horFlow" presStyleCnt="0"/>
      <dgm:spPr/>
    </dgm:pt>
    <dgm:pt modelId="{CE0253B4-12E5-4FA6-8220-919B160C5D34}" type="pres">
      <dgm:prSet presAssocID="{C944394D-2E1A-4730-BB97-E05535F9DDBB}" presName="bigChev" presStyleLbl="node1" presStyleIdx="0" presStyleCnt="2"/>
      <dgm:spPr/>
    </dgm:pt>
    <dgm:pt modelId="{8A358D17-A8B4-4F3E-86BE-86A344135D07}" type="pres">
      <dgm:prSet presAssocID="{C944394D-2E1A-4730-BB97-E05535F9DDBB}" presName="vSp" presStyleCnt="0"/>
      <dgm:spPr/>
    </dgm:pt>
    <dgm:pt modelId="{B30F34C2-2F6B-4CA6-B690-2B5A082FBC7A}" type="pres">
      <dgm:prSet presAssocID="{A3938DE2-6CF4-4EE1-A7FC-02B80409FDBB}" presName="horFlow" presStyleCnt="0"/>
      <dgm:spPr/>
    </dgm:pt>
    <dgm:pt modelId="{8B809345-D90D-494F-BB20-695948483352}" type="pres">
      <dgm:prSet presAssocID="{A3938DE2-6CF4-4EE1-A7FC-02B80409FDBB}" presName="bigChev" presStyleLbl="node1" presStyleIdx="1" presStyleCnt="2"/>
      <dgm:spPr/>
    </dgm:pt>
  </dgm:ptLst>
  <dgm:cxnLst>
    <dgm:cxn modelId="{C275EDFA-38A8-4F05-8C29-A0D35D7A92B0}" type="presOf" srcId="{A3938DE2-6CF4-4EE1-A7FC-02B80409FDBB}" destId="{8B809345-D90D-494F-BB20-695948483352}" srcOrd="0" destOrd="0" presId="urn:microsoft.com/office/officeart/2005/8/layout/lProcess3"/>
    <dgm:cxn modelId="{8CAA2925-470C-4D9D-A35D-19AC7867FF22}" type="presOf" srcId="{72B5A0A2-AE14-4333-80AF-F8F6B796F3A4}" destId="{755B3B4B-E6A8-4B64-8737-C7E8B4AE492C}" srcOrd="0" destOrd="0" presId="urn:microsoft.com/office/officeart/2005/8/layout/lProcess3"/>
    <dgm:cxn modelId="{597D4DA8-E6FE-4AD8-AD8C-32945F82F323}" srcId="{72B5A0A2-AE14-4333-80AF-F8F6B796F3A4}" destId="{C944394D-2E1A-4730-BB97-E05535F9DDBB}" srcOrd="0" destOrd="0" parTransId="{68841481-ADE2-4717-8218-DC986CFD6299}" sibTransId="{28101771-A5F6-4803-9AA5-80666F909113}"/>
    <dgm:cxn modelId="{4B9DCB93-A11F-4618-BD58-BD39B4A5B003}" srcId="{72B5A0A2-AE14-4333-80AF-F8F6B796F3A4}" destId="{A3938DE2-6CF4-4EE1-A7FC-02B80409FDBB}" srcOrd="1" destOrd="0" parTransId="{5BB277C0-E8C1-47A4-A1B6-577C9978FE26}" sibTransId="{7A13C890-B0FA-4126-A71F-C0F36C18BD9B}"/>
    <dgm:cxn modelId="{7B170FAF-BD06-4B5A-9FC3-A11F70D1AF4E}" type="presOf" srcId="{C944394D-2E1A-4730-BB97-E05535F9DDBB}" destId="{CE0253B4-12E5-4FA6-8220-919B160C5D34}" srcOrd="0" destOrd="0" presId="urn:microsoft.com/office/officeart/2005/8/layout/lProcess3"/>
    <dgm:cxn modelId="{82462665-EA75-4F47-8986-02280D47C5EA}" type="presParOf" srcId="{755B3B4B-E6A8-4B64-8737-C7E8B4AE492C}" destId="{4CF5FA6B-8FCC-431F-B611-9EF23A115BA1}" srcOrd="0" destOrd="0" presId="urn:microsoft.com/office/officeart/2005/8/layout/lProcess3"/>
    <dgm:cxn modelId="{D48734BD-66A6-4C19-BC8B-283A0E90C0A3}" type="presParOf" srcId="{4CF5FA6B-8FCC-431F-B611-9EF23A115BA1}" destId="{CE0253B4-12E5-4FA6-8220-919B160C5D34}" srcOrd="0" destOrd="0" presId="urn:microsoft.com/office/officeart/2005/8/layout/lProcess3"/>
    <dgm:cxn modelId="{383FFA08-887C-4881-A61C-000B06DB186A}" type="presParOf" srcId="{755B3B4B-E6A8-4B64-8737-C7E8B4AE492C}" destId="{8A358D17-A8B4-4F3E-86BE-86A344135D07}" srcOrd="1" destOrd="0" presId="urn:microsoft.com/office/officeart/2005/8/layout/lProcess3"/>
    <dgm:cxn modelId="{00989B3B-DCAC-4845-B226-7D30CABDD6C7}" type="presParOf" srcId="{755B3B4B-E6A8-4B64-8737-C7E8B4AE492C}" destId="{B30F34C2-2F6B-4CA6-B690-2B5A082FBC7A}" srcOrd="2" destOrd="0" presId="urn:microsoft.com/office/officeart/2005/8/layout/lProcess3"/>
    <dgm:cxn modelId="{B37E41F6-AE5D-4DDE-AF62-2D993DA0A71F}" type="presParOf" srcId="{B30F34C2-2F6B-4CA6-B690-2B5A082FBC7A}" destId="{8B809345-D90D-494F-BB20-69594848335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253B4-12E5-4FA6-8220-919B160C5D34}">
      <dsp:nvSpPr>
        <dsp:cNvPr id="0" name=""/>
        <dsp:cNvSpPr/>
      </dsp:nvSpPr>
      <dsp:spPr>
        <a:xfrm>
          <a:off x="0" y="484310"/>
          <a:ext cx="4549588" cy="18198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100" kern="1200" smtClean="0"/>
            <a:t>La llave abre las puertas cerradas.</a:t>
          </a:r>
          <a:endParaRPr lang="es-SV" sz="3100" kern="1200"/>
        </a:p>
      </dsp:txBody>
      <dsp:txXfrm>
        <a:off x="909918" y="484310"/>
        <a:ext cx="2729753" cy="1819835"/>
      </dsp:txXfrm>
    </dsp:sp>
    <dsp:sp modelId="{8B809345-D90D-494F-BB20-695948483352}">
      <dsp:nvSpPr>
        <dsp:cNvPr id="0" name=""/>
        <dsp:cNvSpPr/>
      </dsp:nvSpPr>
      <dsp:spPr>
        <a:xfrm>
          <a:off x="0" y="2558922"/>
          <a:ext cx="4549588" cy="1819835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100" kern="1200" smtClean="0"/>
            <a:t>Una llave también cierra o asegura puertas. </a:t>
          </a:r>
          <a:endParaRPr lang="es-SV" sz="3100" kern="1200"/>
        </a:p>
      </dsp:txBody>
      <dsp:txXfrm>
        <a:off x="909918" y="2558922"/>
        <a:ext cx="2729753" cy="1819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4931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071674"/>
            <a:ext cx="9144000" cy="11223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17/9/2016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44" y="5020985"/>
            <a:ext cx="1311761" cy="169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17/9/2016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4257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17/9/2016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31841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17/9/2016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832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17/9/2016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009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17/9/2016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573" y="4844140"/>
            <a:ext cx="426227" cy="55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8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17/9/2016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5666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17/9/2016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6444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17/9/2016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0609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17/9/2016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7111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17/9/2016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2961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17/9/2016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1641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52078" y="1"/>
            <a:ext cx="8601722" cy="114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313895"/>
            <a:ext cx="10515600" cy="4863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SV" dirty="0"/>
          </a:p>
        </p:txBody>
      </p:sp>
      <p:sp>
        <p:nvSpPr>
          <p:cNvPr id="8" name="CuadroTexto 7"/>
          <p:cNvSpPr txBox="1"/>
          <p:nvPr userDrawn="1"/>
        </p:nvSpPr>
        <p:spPr>
          <a:xfrm>
            <a:off x="7590408" y="6533965"/>
            <a:ext cx="4601592" cy="28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dirty="0" smtClean="0">
                <a:solidFill>
                  <a:schemeClr val="bg1"/>
                </a:solidFill>
                <a:latin typeface="+mj-lt"/>
              </a:rPr>
              <a:t>NUEVOS HORIZONTES</a:t>
            </a:r>
            <a:r>
              <a:rPr lang="es-SV" sz="1200" baseline="0" dirty="0" smtClean="0">
                <a:solidFill>
                  <a:schemeClr val="bg1"/>
                </a:solidFill>
                <a:latin typeface="+mj-lt"/>
              </a:rPr>
              <a:t> PARA LA ENSEÑANZA EN LA ESCUELA SABÁTICA</a:t>
            </a:r>
            <a:endParaRPr lang="es-SV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72" y="5521909"/>
            <a:ext cx="581056" cy="75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6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"/>
            <a:ext cx="12197425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527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SV" sz="2800" dirty="0"/>
              <a:t>Los mejores consejos sobre la obra de la Escuela Sabática, cap. 30, p. 218.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33405" y="1144589"/>
            <a:ext cx="7081560" cy="528310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“Al Maestro le ha sido confiada una obra muy importante, una obra a la cual no debe dedicarse sin una preparación cuidadosa y cabal. Debe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sentir </a:t>
            </a: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carácter sagrado de su vocación, y dedicarse a ella con celo y devoción”</a:t>
            </a:r>
          </a:p>
        </p:txBody>
      </p:sp>
      <p:pic>
        <p:nvPicPr>
          <p:cNvPr id="3074" name="Picture 2" descr="https://pixabay.com/static/uploads/photo/2012/04/13/21/35/quill-33730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0541"/>
            <a:ext cx="2833405" cy="14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8857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SV" sz="2800" dirty="0"/>
              <a:t>Los mejores consejos sobre la obra de la Escuela Sabática, cap. 30, p. </a:t>
            </a:r>
            <a:r>
              <a:rPr lang="es-SV" sz="2800" dirty="0" smtClean="0"/>
              <a:t>224.</a:t>
            </a:r>
            <a:endParaRPr lang="es-SV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52078" y="1144589"/>
            <a:ext cx="7467687" cy="528310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“Al maestro ha sido confiada una gran obra, una obra para la cual, en su propia fuerza, es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completamente </a:t>
            </a: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insuficiente. Sin embargo, si,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comprendiendo </a:t>
            </a: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propia debilidad, se aferra a Jesús,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llegará </a:t>
            </a: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ser fuerte en el Todopoderoso. Aplicará a su difícil tarea la paciencia, la tolerancia y la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amabilidad </a:t>
            </a: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Cristo. Su corazón estará inflamado del mismo amor que indujo al Señor de vida y gloria a morir por un mundo perdido. La paciencia y la perseverancia no dejarán de tener su recompensa. Los mejores esfuerzos del maestro fiel resultarán a veces inútiles, y sin embargo él verá el fruto de su labor. Caracteres nobles y vidas útiles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recompensarán </a:t>
            </a: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ricamente sus afanes y trabajos”</a:t>
            </a:r>
            <a:endParaRPr lang="es-SV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pixabay.com/static/uploads/photo/2012/04/13/21/35/quill-33730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0541"/>
            <a:ext cx="2833405" cy="14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4755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Indicaciones de que el maestro es la «clave» y la «llave»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63687910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2871" y="1"/>
            <a:ext cx="8780929" cy="1144588"/>
          </a:xfrm>
        </p:spPr>
        <p:txBody>
          <a:bodyPr>
            <a:normAutofit/>
          </a:bodyPr>
          <a:lstStyle/>
          <a:p>
            <a:pPr algn="r"/>
            <a:r>
              <a:rPr lang="es-SV" sz="2800" dirty="0"/>
              <a:t>J. R. C. </a:t>
            </a:r>
            <a:r>
              <a:rPr lang="es-SV" sz="2800" dirty="0" err="1"/>
              <a:t>Perkin</a:t>
            </a:r>
            <a:r>
              <a:rPr lang="es-SV" sz="2800" dirty="0"/>
              <a:t> en: Phi Delta </a:t>
            </a:r>
            <a:r>
              <a:rPr lang="es-SV" sz="2800" dirty="0" err="1"/>
              <a:t>Kappan</a:t>
            </a:r>
            <a:r>
              <a:rPr lang="es-SV" sz="2800" dirty="0"/>
              <a:t>, mayo de </a:t>
            </a:r>
            <a:r>
              <a:rPr lang="es-SV" sz="2800" dirty="0" smtClean="0"/>
              <a:t>1979,</a:t>
            </a:r>
            <a:br>
              <a:rPr lang="es-SV" sz="2800" dirty="0" smtClean="0"/>
            </a:br>
            <a:r>
              <a:rPr lang="es-SV" sz="2800" dirty="0" smtClean="0"/>
              <a:t>p</a:t>
            </a:r>
            <a:r>
              <a:rPr lang="es-SV" sz="2800" dirty="0"/>
              <a:t>. 655</a:t>
            </a:r>
            <a:endParaRPr lang="es-SV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75647" y="1470212"/>
            <a:ext cx="7727577" cy="4706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S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“De todas las imágenes utilizadas para </a:t>
            </a:r>
            <a:r>
              <a:rPr lang="es-S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representar </a:t>
            </a:r>
            <a:r>
              <a:rPr lang="es-S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maestro, la que emplea una llave o clave es la más útil y significativa. Quizá su diversidad y amplitud de significados es la razón para que la misma sea tan rica”</a:t>
            </a:r>
            <a:endParaRPr lang="es-SV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353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9381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La llave es la contraparte de una cerradura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411715"/>
              </p:ext>
            </p:extLst>
          </p:nvPr>
        </p:nvGraphicFramePr>
        <p:xfrm>
          <a:off x="838201" y="1313895"/>
          <a:ext cx="4549588" cy="486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key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3601" y="1568824"/>
            <a:ext cx="5684810" cy="376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4816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La clave es necesaria para la armonía musical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26776" y="1837765"/>
            <a:ext cx="3908611" cy="4365810"/>
          </a:xfrm>
        </p:spPr>
        <p:txBody>
          <a:bodyPr/>
          <a:lstStyle/>
          <a:p>
            <a:pPr marL="0" indent="0" algn="ctr">
              <a:buNone/>
            </a:pPr>
            <a:r>
              <a:rPr lang="es-SV" dirty="0"/>
              <a:t>El maestro es la clave que permite que sus </a:t>
            </a:r>
            <a:r>
              <a:rPr lang="es-SV" dirty="0" smtClean="0"/>
              <a:t>alumnos </a:t>
            </a:r>
            <a:r>
              <a:rPr lang="es-SV" dirty="0"/>
              <a:t>mantengan un equilibrio entre lo </a:t>
            </a:r>
            <a:r>
              <a:rPr lang="es-SV" dirty="0" smtClean="0"/>
              <a:t>cognitivo y </a:t>
            </a:r>
            <a:r>
              <a:rPr lang="es-SV" dirty="0"/>
              <a:t>lo afectivo; entre el conocimiento y los valores </a:t>
            </a:r>
            <a:r>
              <a:rPr lang="es-SV" dirty="0" smtClean="0"/>
              <a:t>y creencias</a:t>
            </a:r>
            <a:r>
              <a:rPr lang="es-SV" dirty="0"/>
              <a:t>. Él o ella no debe descuidar la </a:t>
            </a:r>
            <a:r>
              <a:rPr lang="es-SV" dirty="0" smtClean="0"/>
              <a:t>edificación </a:t>
            </a:r>
            <a:r>
              <a:rPr lang="es-SV" dirty="0"/>
              <a:t>del carácter</a:t>
            </a:r>
            <a:r>
              <a:rPr lang="es-SV" dirty="0" smtClean="0"/>
              <a:t>.</a:t>
            </a:r>
            <a:endParaRPr lang="es-SV" dirty="0"/>
          </a:p>
        </p:txBody>
      </p:sp>
      <p:pic>
        <p:nvPicPr>
          <p:cNvPr id="2050" name="Picture 2" descr="Resultado de imagen para clave músic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35272" y="1275815"/>
            <a:ext cx="3316940" cy="504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091066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2871" y="1"/>
            <a:ext cx="8780929" cy="1144588"/>
          </a:xfrm>
        </p:spPr>
        <p:txBody>
          <a:bodyPr>
            <a:normAutofit/>
          </a:bodyPr>
          <a:lstStyle/>
          <a:p>
            <a:pPr algn="r"/>
            <a:r>
              <a:rPr lang="es-SV" sz="2800" dirty="0"/>
              <a:t>J. R. C. </a:t>
            </a:r>
            <a:r>
              <a:rPr lang="es-SV" sz="2800" dirty="0" err="1"/>
              <a:t>Perkin</a:t>
            </a:r>
            <a:r>
              <a:rPr lang="es-SV" sz="2800" dirty="0"/>
              <a:t> en: Phi Delta </a:t>
            </a:r>
            <a:r>
              <a:rPr lang="es-SV" sz="2800" dirty="0" err="1"/>
              <a:t>Kappan</a:t>
            </a:r>
            <a:r>
              <a:rPr lang="es-SV" sz="2800" dirty="0"/>
              <a:t>, mayo de </a:t>
            </a:r>
            <a:r>
              <a:rPr lang="es-SV" sz="2800" dirty="0" smtClean="0"/>
              <a:t>1979,</a:t>
            </a:r>
            <a:br>
              <a:rPr lang="es-SV" sz="2800" dirty="0" smtClean="0"/>
            </a:br>
            <a:r>
              <a:rPr lang="es-SV" sz="2800" dirty="0" smtClean="0"/>
              <a:t>p</a:t>
            </a:r>
            <a:r>
              <a:rPr lang="es-SV" sz="2800" dirty="0"/>
              <a:t>. </a:t>
            </a:r>
            <a:r>
              <a:rPr lang="es-SV" sz="2800" dirty="0" smtClean="0"/>
              <a:t>658</a:t>
            </a:r>
            <a:endParaRPr lang="es-SV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75647" y="1344706"/>
            <a:ext cx="7727577" cy="4706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S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“El maestro producirá una hermosa melodía, </a:t>
            </a:r>
            <a:r>
              <a:rPr lang="es-S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un </a:t>
            </a:r>
            <a:r>
              <a:rPr lang="es-S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ruido desentonado; tiene la capacidad de </a:t>
            </a:r>
            <a:r>
              <a:rPr lang="es-S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crear la </a:t>
            </a:r>
            <a:r>
              <a:rPr lang="es-S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magnífica armonía, o la áspera </a:t>
            </a:r>
            <a:r>
              <a:rPr lang="es-S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discordancia; determina </a:t>
            </a:r>
            <a:r>
              <a:rPr lang="es-S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la experiencia de la enseñanza </a:t>
            </a:r>
            <a:r>
              <a:rPr lang="es-S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queda como </a:t>
            </a:r>
            <a:r>
              <a:rPr lang="es-S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interrupción, o si llega a ser una </a:t>
            </a:r>
            <a:r>
              <a:rPr lang="es-S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satisfactoria </a:t>
            </a:r>
            <a:r>
              <a:rPr lang="es-S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conclusión”</a:t>
            </a:r>
            <a:endParaRPr lang="es-SV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353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91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La clave ayuda a identificar símbolos en un mapa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13895"/>
            <a:ext cx="5535706" cy="4863068"/>
          </a:xfrm>
        </p:spPr>
        <p:txBody>
          <a:bodyPr>
            <a:normAutofit lnSpcReduction="10000"/>
          </a:bodyPr>
          <a:lstStyle/>
          <a:p>
            <a:r>
              <a:rPr lang="es-SV" dirty="0" smtClean="0"/>
              <a:t>Los </a:t>
            </a:r>
            <a:r>
              <a:rPr lang="es-SV" dirty="0"/>
              <a:t>símbolos en un mapa confunden al </a:t>
            </a:r>
            <a:r>
              <a:rPr lang="es-SV" dirty="0" smtClean="0"/>
              <a:t>que lo </a:t>
            </a:r>
            <a:r>
              <a:rPr lang="es-SV" dirty="0"/>
              <a:t>mira, hasta que él o ella consulta la </a:t>
            </a:r>
            <a:r>
              <a:rPr lang="es-SV" dirty="0" smtClean="0"/>
              <a:t>clave correspondiente</a:t>
            </a:r>
            <a:r>
              <a:rPr lang="es-SV" dirty="0"/>
              <a:t>.</a:t>
            </a:r>
          </a:p>
          <a:p>
            <a:r>
              <a:rPr lang="es-SV" dirty="0" smtClean="0"/>
              <a:t>La </a:t>
            </a:r>
            <a:r>
              <a:rPr lang="es-SV" dirty="0"/>
              <a:t>vida es como un mapa lleno de símbolos.</a:t>
            </a:r>
          </a:p>
          <a:p>
            <a:r>
              <a:rPr lang="es-SV" dirty="0" smtClean="0"/>
              <a:t>Si </a:t>
            </a:r>
            <a:r>
              <a:rPr lang="es-SV" dirty="0"/>
              <a:t>el maestro ha de cumplir con su papel </a:t>
            </a:r>
            <a:r>
              <a:rPr lang="es-SV" dirty="0" smtClean="0"/>
              <a:t>como la </a:t>
            </a:r>
            <a:r>
              <a:rPr lang="es-SV" dirty="0"/>
              <a:t>clave para este complejo mapa de la vida, </a:t>
            </a:r>
            <a:r>
              <a:rPr lang="es-SV" dirty="0" smtClean="0"/>
              <a:t>él o </a:t>
            </a:r>
            <a:r>
              <a:rPr lang="es-SV" dirty="0"/>
              <a:t>ella debe ayudar a sus alumnos a identificar </a:t>
            </a:r>
            <a:r>
              <a:rPr lang="es-SV" dirty="0" smtClean="0"/>
              <a:t>y descifrar </a:t>
            </a:r>
            <a:r>
              <a:rPr lang="es-SV" dirty="0"/>
              <a:t>los símbolos de la vida.</a:t>
            </a:r>
          </a:p>
          <a:p>
            <a:endParaRPr lang="es-SV" dirty="0"/>
          </a:p>
        </p:txBody>
      </p:sp>
      <p:pic>
        <p:nvPicPr>
          <p:cNvPr id="3074" name="Picture 2" descr="Resultado de imagen para mapa usulutá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3906" y="1479177"/>
            <a:ext cx="488576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95352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El maestro es la piedra </a:t>
            </a:r>
            <a:r>
              <a:rPr lang="es-SV" dirty="0" smtClean="0"/>
              <a:t>clave que </a:t>
            </a:r>
            <a:r>
              <a:rPr lang="es-SV" dirty="0"/>
              <a:t>completa el </a:t>
            </a:r>
            <a:r>
              <a:rPr lang="es-SV" dirty="0" smtClean="0"/>
              <a:t>arco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13895"/>
            <a:ext cx="4926106" cy="4863068"/>
          </a:xfrm>
        </p:spPr>
        <p:txBody>
          <a:bodyPr>
            <a:normAutofit fontScale="85000" lnSpcReduction="20000"/>
          </a:bodyPr>
          <a:lstStyle/>
          <a:p>
            <a:r>
              <a:rPr lang="es-SV" dirty="0"/>
              <a:t>La piedra clave combina dos columnas, </a:t>
            </a:r>
            <a:r>
              <a:rPr lang="es-SV" dirty="0" smtClean="0"/>
              <a:t>transformándolas </a:t>
            </a:r>
            <a:r>
              <a:rPr lang="es-SV" dirty="0"/>
              <a:t>en un arco. Absorbe las </a:t>
            </a:r>
            <a:r>
              <a:rPr lang="es-SV" dirty="0" smtClean="0"/>
              <a:t>presiones de </a:t>
            </a:r>
            <a:r>
              <a:rPr lang="es-SV" dirty="0"/>
              <a:t>ambos lados. Si no encaja bien, el arco </a:t>
            </a:r>
            <a:r>
              <a:rPr lang="es-SV" dirty="0" smtClean="0"/>
              <a:t>se desplomará</a:t>
            </a:r>
            <a:r>
              <a:rPr lang="es-SV" dirty="0"/>
              <a:t>.</a:t>
            </a:r>
          </a:p>
          <a:p>
            <a:r>
              <a:rPr lang="es-SV" dirty="0" smtClean="0"/>
              <a:t>El </a:t>
            </a:r>
            <a:r>
              <a:rPr lang="es-SV" dirty="0"/>
              <a:t>maestro es la piedra clave que une las </a:t>
            </a:r>
            <a:r>
              <a:rPr lang="es-SV" dirty="0" smtClean="0"/>
              <a:t>columnas </a:t>
            </a:r>
            <a:r>
              <a:rPr lang="es-SV" dirty="0"/>
              <a:t>del hogar y de la Escuela Sabática.</a:t>
            </a:r>
          </a:p>
          <a:p>
            <a:r>
              <a:rPr lang="es-SV" dirty="0" smtClean="0"/>
              <a:t>Por </a:t>
            </a:r>
            <a:r>
              <a:rPr lang="es-SV" dirty="0"/>
              <a:t>tanto, él o ella ha de asegurarse de que </a:t>
            </a:r>
            <a:r>
              <a:rPr lang="es-SV" dirty="0" smtClean="0"/>
              <a:t>sus enseñanzas </a:t>
            </a:r>
            <a:r>
              <a:rPr lang="es-SV" dirty="0"/>
              <a:t>son presentadas de forma tal que beneficien a sus alumnos; </a:t>
            </a:r>
            <a:r>
              <a:rPr lang="es-SV" dirty="0" smtClean="0"/>
              <a:t>que acepta </a:t>
            </a:r>
            <a:r>
              <a:rPr lang="es-SV" dirty="0"/>
              <a:t>a sus alumnos sin reservas; </a:t>
            </a:r>
            <a:r>
              <a:rPr lang="es-SV" dirty="0" smtClean="0"/>
              <a:t>que </a:t>
            </a:r>
            <a:r>
              <a:rPr lang="es-SV" dirty="0"/>
              <a:t>los respeta y se </a:t>
            </a:r>
            <a:r>
              <a:rPr lang="es-SV" dirty="0" smtClean="0"/>
              <a:t>esfuerza </a:t>
            </a:r>
            <a:r>
              <a:rPr lang="es-SV" dirty="0"/>
              <a:t>por desarrollar en ellos una autoestima </a:t>
            </a:r>
            <a:r>
              <a:rPr lang="es-SV" dirty="0" smtClean="0"/>
              <a:t>equilibrada</a:t>
            </a:r>
            <a:r>
              <a:rPr lang="es-SV" dirty="0"/>
              <a:t>.</a:t>
            </a:r>
          </a:p>
        </p:txBody>
      </p:sp>
      <p:pic>
        <p:nvPicPr>
          <p:cNvPr id="4098" name="Picture 2" descr="Resultado de imagen para arco arquitectonico cl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572" y="1739154"/>
            <a:ext cx="4605761" cy="353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256077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SV" sz="2800" dirty="0"/>
              <a:t>Los mejores consejos sobre la obra de la Escuela </a:t>
            </a:r>
            <a:r>
              <a:rPr lang="es-SV" sz="2800" dirty="0" smtClean="0"/>
              <a:t>Sabática, </a:t>
            </a:r>
            <a:r>
              <a:rPr lang="es-SV" sz="2800" dirty="0" smtClean="0"/>
              <a:t>sec</a:t>
            </a:r>
            <a:r>
              <a:rPr lang="es-SV" sz="2800" dirty="0"/>
              <a:t>. 4, p. 114.</a:t>
            </a:r>
            <a:endParaRPr lang="es-SV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49388" y="1144589"/>
            <a:ext cx="6920753" cy="528310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“Nuestro cerebro debería ser como un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almacén </a:t>
            </a: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lleno de valiosas y abundantes provisiones. En el pulpito, en la Escuela Sabática, en el culto de oración y en todas las reuniones, deberíamos tener temas nuevos con que impartir luz a otros.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Deberíamos </a:t>
            </a: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seguir el ejemplo de Jesús, el Maestro perfecto. Él educó a la gente, revelándole el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carácter </a:t>
            </a: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Dios vivo. Dijo: «Y esta es la vida eterna: que te conozcan a ti, el único Dios verdadero, y a Jesucristo, a quien has enviado» (Juan 17: 3). Este es el tema fundamental que debe grabarse en la mente de los jóvenes porque necesitan tener un conocimiento del carácter paternal de Dios, para ser inducidos a subordinar los intereses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temporales </a:t>
            </a: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los eternos. Al contemplar el carácter de Dios, se creará en el corazón de ellos un intenso deseo de comunicar a otros la hermosura y el poder de la verdad”</a:t>
            </a:r>
            <a:endParaRPr lang="es-SV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pixabay.com/static/uploads/photo/2012/04/13/21/35/quill-33730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0541"/>
            <a:ext cx="2833405" cy="14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8106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6194">
            <a:off x="352951" y="1777594"/>
            <a:ext cx="2342095" cy="303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495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"/>
            <a:ext cx="12197425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015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SV" sz="8800" b="1" dirty="0" smtClean="0"/>
              <a:t>Capítulo 2</a:t>
            </a:r>
            <a:endParaRPr lang="es-SV" sz="8800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SV" sz="4000" b="1" dirty="0" smtClean="0"/>
              <a:t>El maestro es la clave</a:t>
            </a:r>
            <a:endParaRPr lang="es-SV" sz="4000" b="1" dirty="0"/>
          </a:p>
        </p:txBody>
      </p:sp>
    </p:spTree>
    <p:extLst>
      <p:ext uri="{BB962C8B-B14F-4D97-AF65-F5344CB8AC3E}">
        <p14:creationId xmlns:p14="http://schemas.microsoft.com/office/powerpoint/2010/main" val="4855979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2871" y="1"/>
            <a:ext cx="8780929" cy="1144588"/>
          </a:xfrm>
        </p:spPr>
        <p:txBody>
          <a:bodyPr>
            <a:normAutofit/>
          </a:bodyPr>
          <a:lstStyle/>
          <a:p>
            <a:pPr algn="r"/>
            <a:r>
              <a:rPr lang="es-SV" sz="2800" dirty="0"/>
              <a:t>Manual de Escuela </a:t>
            </a:r>
            <a:r>
              <a:rPr lang="es-SV" sz="2800" dirty="0" smtClean="0"/>
              <a:t>Sabática,</a:t>
            </a:r>
            <a:br>
              <a:rPr lang="es-SV" sz="2800" dirty="0" smtClean="0"/>
            </a:br>
            <a:r>
              <a:rPr lang="es-SV" sz="2800" dirty="0" smtClean="0"/>
              <a:t>p</a:t>
            </a:r>
            <a:r>
              <a:rPr lang="es-SV" sz="2800" dirty="0"/>
              <a:t>. </a:t>
            </a:r>
            <a:r>
              <a:rPr lang="es-SV" sz="2800" dirty="0" smtClean="0"/>
              <a:t>125.</a:t>
            </a:r>
            <a:endParaRPr lang="es-SV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33404" y="1380565"/>
            <a:ext cx="7269820" cy="4796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SV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</a:t>
            </a:r>
            <a:r>
              <a:rPr lang="es-SV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maestro tiene una posición clave en todo el plan de la Escuela Sabática; el destino de las almas depende de sus </a:t>
            </a:r>
            <a:r>
              <a:rPr lang="es-SV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esfuerzos”</a:t>
            </a:r>
            <a:endParaRPr lang="es-SV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353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5685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SV" sz="2800" dirty="0"/>
              <a:t>Los mejores consejos sobre la obra de la Escuela Sabática, sec. 3, p. 76.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33405" y="1144589"/>
            <a:ext cx="7081560" cy="528310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“Por amor de Cristo, sean los maestros y los dirigentes de sus Escuelas Sabáticas, hombres y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mujeres </a:t>
            </a: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amen y teman a Dios;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hombres </a:t>
            </a: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mujeres que reconozcan la responsabilidad de su posición, como quienes velan por las almas y tienen que dar cuenta a Dios por la influencia que ejercen sobre los que están a su cargo”</a:t>
            </a:r>
          </a:p>
        </p:txBody>
      </p:sp>
      <p:pic>
        <p:nvPicPr>
          <p:cNvPr id="3074" name="Picture 2" descr="https://pixabay.com/static/uploads/photo/2012/04/13/21/35/quill-33730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0541"/>
            <a:ext cx="2833405" cy="14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069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El elevado llamamiento del maestro de Escuela Sabática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4071963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2871" y="1"/>
            <a:ext cx="8780929" cy="1144588"/>
          </a:xfrm>
        </p:spPr>
        <p:txBody>
          <a:bodyPr>
            <a:normAutofit/>
          </a:bodyPr>
          <a:lstStyle/>
          <a:p>
            <a:pPr algn="r"/>
            <a:r>
              <a:rPr lang="es-SV" sz="2800" dirty="0" err="1"/>
              <a:t>Teach</a:t>
            </a:r>
            <a:r>
              <a:rPr lang="es-SV" sz="2800" dirty="0"/>
              <a:t>, </a:t>
            </a:r>
            <a:r>
              <a:rPr lang="es-SV" sz="2800" dirty="0" smtClean="0"/>
              <a:t/>
            </a:r>
            <a:br>
              <a:rPr lang="es-SV" sz="2800" dirty="0" smtClean="0"/>
            </a:br>
            <a:r>
              <a:rPr lang="es-SV" sz="2800" dirty="0" smtClean="0"/>
              <a:t>p</a:t>
            </a:r>
            <a:r>
              <a:rPr lang="es-SV" sz="2800" dirty="0"/>
              <a:t>. </a:t>
            </a:r>
            <a:r>
              <a:rPr lang="es-SV" sz="2800" dirty="0" smtClean="0"/>
              <a:t>27.</a:t>
            </a:r>
            <a:endParaRPr lang="es-SV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33404" y="1380565"/>
            <a:ext cx="7269820" cy="4796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SV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“El </a:t>
            </a:r>
            <a:r>
              <a:rPr lang="es-SV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maestro </a:t>
            </a:r>
            <a:r>
              <a:rPr lang="es-SV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el verdadero eje de la Escuela Sabática; y el corazón de su enseñanza ha de ser el Cristo de la Biblia”</a:t>
            </a:r>
            <a:endParaRPr lang="es-SV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353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7514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SV" sz="2800" dirty="0"/>
              <a:t>Los mejores consejos sobre la obra de la Escuela Sabática, sec. 4, p. 127.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33405" y="1936376"/>
            <a:ext cx="7081560" cy="44913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SV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“Las obligaciones del </a:t>
            </a:r>
            <a:r>
              <a:rPr lang="es-SV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maestro </a:t>
            </a:r>
            <a:r>
              <a:rPr lang="es-SV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valiosas y santas”</a:t>
            </a:r>
          </a:p>
        </p:txBody>
      </p:sp>
      <p:pic>
        <p:nvPicPr>
          <p:cNvPr id="3074" name="Picture 2" descr="https://pixabay.com/static/uploads/photo/2012/04/13/21/35/quill-33730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0541"/>
            <a:ext cx="2833405" cy="14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4374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2871" y="1"/>
            <a:ext cx="8780929" cy="1144588"/>
          </a:xfrm>
        </p:spPr>
        <p:txBody>
          <a:bodyPr>
            <a:normAutofit/>
          </a:bodyPr>
          <a:lstStyle/>
          <a:p>
            <a:pPr algn="r"/>
            <a:r>
              <a:rPr lang="es-SV" sz="2800" dirty="0" err="1"/>
              <a:t>Teach</a:t>
            </a:r>
            <a:r>
              <a:rPr lang="es-SV" sz="2800" dirty="0"/>
              <a:t>, </a:t>
            </a:r>
            <a:r>
              <a:rPr lang="es-SV" sz="2800" dirty="0" smtClean="0"/>
              <a:t/>
            </a:r>
            <a:br>
              <a:rPr lang="es-SV" sz="2800" dirty="0" smtClean="0"/>
            </a:br>
            <a:r>
              <a:rPr lang="es-SV" sz="2800" dirty="0" smtClean="0"/>
              <a:t>p</a:t>
            </a:r>
            <a:r>
              <a:rPr lang="es-SV" sz="2800" dirty="0"/>
              <a:t>. </a:t>
            </a:r>
            <a:r>
              <a:rPr lang="es-SV" sz="2800" dirty="0" smtClean="0"/>
              <a:t>29.</a:t>
            </a:r>
            <a:endParaRPr lang="es-SV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33404" y="1308847"/>
            <a:ext cx="7269820" cy="48681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S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“La obra de ustedes es sagrada debido a que pueden cooperar con el Espíritu Santo, quien en forma constante obra en jóvenes y adultos. </a:t>
            </a:r>
            <a:r>
              <a:rPr lang="es-S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Mientras </a:t>
            </a:r>
            <a:r>
              <a:rPr lang="es-S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el Espíritu los atrae, usted podría atraerlos con delicadeza y amor, invitándolos a entregar sus corazones a Dios”</a:t>
            </a:r>
            <a:endParaRPr lang="es-SV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353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751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4770</TotalTime>
  <Words>1038</Words>
  <Application>Microsoft Office PowerPoint</Application>
  <PresentationFormat>Panorámica</PresentationFormat>
  <Paragraphs>37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Capítulo 2</vt:lpstr>
      <vt:lpstr>Manual de Escuela Sabática, p. 125.</vt:lpstr>
      <vt:lpstr>Los mejores consejos sobre la obra de la Escuela Sabática, sec. 3, p. 76.</vt:lpstr>
      <vt:lpstr>El elevado llamamiento del maestro de Escuela Sabática</vt:lpstr>
      <vt:lpstr>Teach,  p. 27.</vt:lpstr>
      <vt:lpstr>Los mejores consejos sobre la obra de la Escuela Sabática, sec. 4, p. 127.</vt:lpstr>
      <vt:lpstr>Teach,  p. 29.</vt:lpstr>
      <vt:lpstr>Los mejores consejos sobre la obra de la Escuela Sabática, cap. 30, p. 218.</vt:lpstr>
      <vt:lpstr>Los mejores consejos sobre la obra de la Escuela Sabática, cap. 30, p. 224.</vt:lpstr>
      <vt:lpstr>Indicaciones de que el maestro es la «clave» y la «llave»</vt:lpstr>
      <vt:lpstr>J. R. C. Perkin en: Phi Delta Kappan, mayo de 1979, p. 655</vt:lpstr>
      <vt:lpstr>La llave es la contraparte de una cerradura</vt:lpstr>
      <vt:lpstr>La clave es necesaria para la armonía musical</vt:lpstr>
      <vt:lpstr>J. R. C. Perkin en: Phi Delta Kappan, mayo de 1979, p. 658</vt:lpstr>
      <vt:lpstr>La clave ayuda a identificar símbolos en un mapa</vt:lpstr>
      <vt:lpstr>El maestro es la piedra clave que completa el arco</vt:lpstr>
      <vt:lpstr>Los mejores consejos sobre la obra de la Escuela Sabática, sec. 4, p. 114.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VICENTE NAFRI MACHADO AREVALO</dc:creator>
  <cp:lastModifiedBy>VICENTE NAFRI MACHADO AREVALO</cp:lastModifiedBy>
  <cp:revision>58</cp:revision>
  <dcterms:created xsi:type="dcterms:W3CDTF">2016-06-30T17:13:58Z</dcterms:created>
  <dcterms:modified xsi:type="dcterms:W3CDTF">2016-09-17T14:59:10Z</dcterms:modified>
</cp:coreProperties>
</file>