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354" r:id="rId26"/>
    <p:sldId id="283" r:id="rId27"/>
    <p:sldId id="355" r:id="rId28"/>
    <p:sldId id="284" r:id="rId29"/>
    <p:sldId id="285" r:id="rId30"/>
    <p:sldId id="286" r:id="rId31"/>
    <p:sldId id="287" r:id="rId32"/>
    <p:sldId id="288" r:id="rId33"/>
    <p:sldId id="356" r:id="rId34"/>
    <p:sldId id="290" r:id="rId35"/>
    <p:sldId id="291" r:id="rId36"/>
    <p:sldId id="293" r:id="rId37"/>
    <p:sldId id="294" r:id="rId38"/>
    <p:sldId id="295" r:id="rId39"/>
    <p:sldId id="296" r:id="rId40"/>
    <p:sldId id="297" r:id="rId41"/>
    <p:sldId id="298" r:id="rId42"/>
    <p:sldId id="299" r:id="rId43"/>
    <p:sldId id="300" r:id="rId44"/>
    <p:sldId id="301"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3" r:id="rId64"/>
    <p:sldId id="321" r:id="rId65"/>
    <p:sldId id="322" r:id="rId66"/>
    <p:sldId id="357" r:id="rId67"/>
    <p:sldId id="324" r:id="rId68"/>
    <p:sldId id="325" r:id="rId69"/>
    <p:sldId id="326" r:id="rId70"/>
    <p:sldId id="327" r:id="rId71"/>
    <p:sldId id="347" r:id="rId72"/>
    <p:sldId id="348" r:id="rId73"/>
    <p:sldId id="349" r:id="rId74"/>
    <p:sldId id="350" r:id="rId75"/>
    <p:sldId id="351"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53" r:id="rId90"/>
    <p:sldId id="358" r:id="rId91"/>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21" autoAdjust="0"/>
    <p:restoredTop sz="94660"/>
  </p:normalViewPr>
  <p:slideViewPr>
    <p:cSldViewPr>
      <p:cViewPr varScale="1">
        <p:scale>
          <a:sx n="68" d="100"/>
          <a:sy n="68" d="100"/>
        </p:scale>
        <p:origin x="84" y="7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4247E2-BEDD-4E1F-BD18-9693B7969321}" type="datetimeFigureOut">
              <a:rPr lang="pt-BR" smtClean="0"/>
              <a:pPr/>
              <a:t>19/01/2023</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0AC398-DF7A-4CE1-92C6-608A8C2C866A}" type="slidenum">
              <a:rPr lang="pt-BR" smtClean="0"/>
              <a:pPr/>
              <a:t>‹Nº›</a:t>
            </a:fld>
            <a:endParaRPr lang="pt-B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1</a:t>
            </a:fld>
            <a:endParaRPr lang="pt-B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10</a:t>
            </a:fld>
            <a:endParaRPr lang="pt-B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11</a:t>
            </a:fld>
            <a:endParaRPr lang="pt-B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12</a:t>
            </a:fld>
            <a:endParaRPr lang="pt-B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13</a:t>
            </a:fld>
            <a:endParaRPr lang="pt-B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14</a:t>
            </a:fld>
            <a:endParaRPr lang="pt-B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15</a:t>
            </a:fld>
            <a:endParaRPr lang="pt-B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16</a:t>
            </a:fld>
            <a:endParaRPr lang="pt-B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17</a:t>
            </a:fld>
            <a:endParaRPr lang="pt-B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18</a:t>
            </a:fld>
            <a:endParaRPr lang="pt-B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19</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2</a:t>
            </a:fld>
            <a:endParaRPr lang="pt-B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20</a:t>
            </a:fld>
            <a:endParaRPr lang="pt-B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21</a:t>
            </a:fld>
            <a:endParaRPr lang="pt-B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22</a:t>
            </a:fld>
            <a:endParaRPr lang="pt-B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23</a:t>
            </a:fld>
            <a:endParaRPr lang="pt-B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24</a:t>
            </a:fld>
            <a:endParaRPr lang="pt-B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25</a:t>
            </a:fld>
            <a:endParaRPr lang="pt-BR"/>
          </a:p>
        </p:txBody>
      </p:sp>
    </p:spTree>
    <p:extLst>
      <p:ext uri="{BB962C8B-B14F-4D97-AF65-F5344CB8AC3E}">
        <p14:creationId xmlns:p14="http://schemas.microsoft.com/office/powerpoint/2010/main" val="13885728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26</a:t>
            </a:fld>
            <a:endParaRPr lang="pt-B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27</a:t>
            </a:fld>
            <a:endParaRPr lang="pt-BR"/>
          </a:p>
        </p:txBody>
      </p:sp>
    </p:spTree>
    <p:extLst>
      <p:ext uri="{BB962C8B-B14F-4D97-AF65-F5344CB8AC3E}">
        <p14:creationId xmlns:p14="http://schemas.microsoft.com/office/powerpoint/2010/main" val="3843797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28</a:t>
            </a:fld>
            <a:endParaRPr lang="pt-B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29</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3</a:t>
            </a:fld>
            <a:endParaRPr lang="pt-B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30</a:t>
            </a:fld>
            <a:endParaRPr lang="pt-B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31</a:t>
            </a:fld>
            <a:endParaRPr lang="pt-B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32</a:t>
            </a:fld>
            <a:endParaRPr lang="pt-B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33</a:t>
            </a:fld>
            <a:endParaRPr lang="pt-BR"/>
          </a:p>
        </p:txBody>
      </p:sp>
    </p:spTree>
    <p:extLst>
      <p:ext uri="{BB962C8B-B14F-4D97-AF65-F5344CB8AC3E}">
        <p14:creationId xmlns:p14="http://schemas.microsoft.com/office/powerpoint/2010/main" val="38710143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34</a:t>
            </a:fld>
            <a:endParaRPr lang="pt-B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35</a:t>
            </a:fld>
            <a:endParaRPr lang="pt-B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36</a:t>
            </a:fld>
            <a:endParaRPr lang="pt-B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37</a:t>
            </a:fld>
            <a:endParaRPr lang="pt-B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38</a:t>
            </a:fld>
            <a:endParaRPr lang="pt-B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39</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4</a:t>
            </a:fld>
            <a:endParaRPr lang="pt-B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40</a:t>
            </a:fld>
            <a:endParaRPr lang="pt-B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41</a:t>
            </a:fld>
            <a:endParaRPr lang="pt-B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42</a:t>
            </a:fld>
            <a:endParaRPr lang="pt-B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43</a:t>
            </a:fld>
            <a:endParaRPr lang="pt-B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44</a:t>
            </a:fld>
            <a:endParaRPr lang="pt-B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45</a:t>
            </a:fld>
            <a:endParaRPr lang="pt-B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46</a:t>
            </a:fld>
            <a:endParaRPr lang="pt-B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47</a:t>
            </a:fld>
            <a:endParaRPr lang="pt-B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48</a:t>
            </a:fld>
            <a:endParaRPr lang="pt-B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49</a:t>
            </a:fld>
            <a:endParaRPr 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5</a:t>
            </a:fld>
            <a:endParaRPr lang="pt-B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50</a:t>
            </a:fld>
            <a:endParaRPr lang="pt-B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51</a:t>
            </a:fld>
            <a:endParaRPr lang="pt-B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52</a:t>
            </a:fld>
            <a:endParaRPr lang="pt-B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53</a:t>
            </a:fld>
            <a:endParaRPr lang="pt-B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54</a:t>
            </a:fld>
            <a:endParaRPr lang="pt-B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55</a:t>
            </a:fld>
            <a:endParaRPr lang="pt-B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56</a:t>
            </a:fld>
            <a:endParaRPr lang="pt-B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57</a:t>
            </a:fld>
            <a:endParaRPr lang="pt-B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58</a:t>
            </a:fld>
            <a:endParaRPr lang="pt-B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59</a:t>
            </a:fld>
            <a:endParaRPr 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6</a:t>
            </a:fld>
            <a:endParaRPr lang="pt-B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60</a:t>
            </a:fld>
            <a:endParaRPr lang="pt-B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61</a:t>
            </a:fld>
            <a:endParaRPr lang="pt-B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62</a:t>
            </a:fld>
            <a:endParaRPr lang="pt-B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63</a:t>
            </a:fld>
            <a:endParaRPr lang="pt-B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64</a:t>
            </a:fld>
            <a:endParaRPr lang="pt-B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65</a:t>
            </a:fld>
            <a:endParaRPr lang="pt-B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66</a:t>
            </a:fld>
            <a:endParaRPr lang="pt-BR"/>
          </a:p>
        </p:txBody>
      </p:sp>
    </p:spTree>
    <p:extLst>
      <p:ext uri="{BB962C8B-B14F-4D97-AF65-F5344CB8AC3E}">
        <p14:creationId xmlns:p14="http://schemas.microsoft.com/office/powerpoint/2010/main" val="9048613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67</a:t>
            </a:fld>
            <a:endParaRPr lang="pt-B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68</a:t>
            </a:fld>
            <a:endParaRPr lang="pt-B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69</a:t>
            </a:fld>
            <a:endParaRPr lang="pt-B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7</a:t>
            </a:fld>
            <a:endParaRPr lang="pt-B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70</a:t>
            </a:fld>
            <a:endParaRPr lang="pt-B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71</a:t>
            </a:fld>
            <a:endParaRPr lang="pt-B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72</a:t>
            </a:fld>
            <a:endParaRPr lang="pt-B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73</a:t>
            </a:fld>
            <a:endParaRPr lang="pt-B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74</a:t>
            </a:fld>
            <a:endParaRPr lang="pt-B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75</a:t>
            </a:fld>
            <a:endParaRPr lang="pt-B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76</a:t>
            </a:fld>
            <a:endParaRPr lang="pt-B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77</a:t>
            </a:fld>
            <a:endParaRPr lang="pt-B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78</a:t>
            </a:fld>
            <a:endParaRPr lang="pt-B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79</a:t>
            </a:fld>
            <a:endParaRPr lang="pt-B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8</a:t>
            </a:fld>
            <a:endParaRPr lang="pt-B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80</a:t>
            </a:fld>
            <a:endParaRPr lang="pt-B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81</a:t>
            </a:fld>
            <a:endParaRPr lang="pt-B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82</a:t>
            </a:fld>
            <a:endParaRPr lang="pt-B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83</a:t>
            </a:fld>
            <a:endParaRPr lang="pt-B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84</a:t>
            </a:fld>
            <a:endParaRPr lang="pt-B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85</a:t>
            </a:fld>
            <a:endParaRPr lang="pt-B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86</a:t>
            </a:fld>
            <a:endParaRPr lang="pt-B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87</a:t>
            </a:fld>
            <a:endParaRPr lang="pt-B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88</a:t>
            </a:fld>
            <a:endParaRPr lang="pt-B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89</a:t>
            </a:fld>
            <a:endParaRPr lang="pt-B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C10AC398-DF7A-4CE1-92C6-608A8C2C866A}" type="slidenum">
              <a:rPr lang="pt-BR" smtClean="0"/>
              <a:pPr/>
              <a:t>9</a:t>
            </a:fld>
            <a:endParaRPr lang="pt-B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03901253-2894-4A98-BE33-6728FA8DC665}" type="slidenum">
              <a:rPr lang="pt-BR" smtClean="0"/>
              <a:pPr/>
              <a:t>90</a:t>
            </a:fld>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7581941A-F537-433E-B51B-0A509577B6FB}" type="datetimeFigureOut">
              <a:rPr lang="pt-BR" smtClean="0"/>
              <a:pPr/>
              <a:t>19/01/2023</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C2DCABEF-E921-476D-9907-BEE311D97D6D}" type="slidenum">
              <a:rPr lang="pt-BR" smtClean="0"/>
              <a:pPr/>
              <a:t>‹Nº›</a:t>
            </a:fld>
            <a:endParaRPr lang="pt-B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581941A-F537-433E-B51B-0A509577B6FB}" type="datetimeFigureOut">
              <a:rPr lang="pt-BR" smtClean="0"/>
              <a:pPr/>
              <a:t>19/01/2023</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C2DCABEF-E921-476D-9907-BEE311D97D6D}" type="slidenum">
              <a:rPr lang="pt-BR" smtClean="0"/>
              <a:pPr/>
              <a:t>‹Nº›</a:t>
            </a:fld>
            <a:endParaRPr lang="pt-B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581941A-F537-433E-B51B-0A509577B6FB}" type="datetimeFigureOut">
              <a:rPr lang="pt-BR" smtClean="0"/>
              <a:pPr/>
              <a:t>19/01/2023</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C2DCABEF-E921-476D-9907-BEE311D97D6D}" type="slidenum">
              <a:rPr lang="pt-BR" smtClean="0"/>
              <a:pPr/>
              <a:t>‹Nº›</a:t>
            </a:fld>
            <a:endParaRPr lang="pt-B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581941A-F537-433E-B51B-0A509577B6FB}" type="datetimeFigureOut">
              <a:rPr lang="pt-BR" smtClean="0"/>
              <a:pPr/>
              <a:t>19/01/2023</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C2DCABEF-E921-476D-9907-BEE311D97D6D}" type="slidenum">
              <a:rPr lang="pt-BR" smtClean="0"/>
              <a:pPr/>
              <a:t>‹Nº›</a:t>
            </a:fld>
            <a:endParaRPr lang="pt-B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p>
            <a:fld id="{7581941A-F537-433E-B51B-0A509577B6FB}" type="datetimeFigureOut">
              <a:rPr lang="pt-BR" smtClean="0"/>
              <a:pPr/>
              <a:t>19/01/2023</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C2DCABEF-E921-476D-9907-BEE311D97D6D}" type="slidenum">
              <a:rPr lang="pt-BR" smtClean="0"/>
              <a:pPr/>
              <a:t>‹Nº›</a:t>
            </a:fld>
            <a:endParaRPr lang="pt-B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7581941A-F537-433E-B51B-0A509577B6FB}" type="datetimeFigureOut">
              <a:rPr lang="pt-BR" smtClean="0"/>
              <a:pPr/>
              <a:t>19/01/2023</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C2DCABEF-E921-476D-9907-BEE311D97D6D}" type="slidenum">
              <a:rPr lang="pt-BR" smtClean="0"/>
              <a:pPr/>
              <a:t>‹Nº›</a:t>
            </a:fld>
            <a:endParaRPr lang="pt-B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7581941A-F537-433E-B51B-0A509577B6FB}" type="datetimeFigureOut">
              <a:rPr lang="pt-BR" smtClean="0"/>
              <a:pPr/>
              <a:t>19/01/2023</a:t>
            </a:fld>
            <a:endParaRPr lang="pt-BR" dirty="0"/>
          </a:p>
        </p:txBody>
      </p:sp>
      <p:sp>
        <p:nvSpPr>
          <p:cNvPr id="8" name="Espaço Reservado para Rodapé 7"/>
          <p:cNvSpPr>
            <a:spLocks noGrp="1"/>
          </p:cNvSpPr>
          <p:nvPr>
            <p:ph type="ftr" sz="quarter" idx="11"/>
          </p:nvPr>
        </p:nvSpPr>
        <p:spPr/>
        <p:txBody>
          <a:bodyPr/>
          <a:lstStyle/>
          <a:p>
            <a:endParaRPr lang="pt-BR" dirty="0"/>
          </a:p>
        </p:txBody>
      </p:sp>
      <p:sp>
        <p:nvSpPr>
          <p:cNvPr id="9" name="Espaço Reservado para Número de Slide 8"/>
          <p:cNvSpPr>
            <a:spLocks noGrp="1"/>
          </p:cNvSpPr>
          <p:nvPr>
            <p:ph type="sldNum" sz="quarter" idx="12"/>
          </p:nvPr>
        </p:nvSpPr>
        <p:spPr/>
        <p:txBody>
          <a:bodyPr/>
          <a:lstStyle/>
          <a:p>
            <a:fld id="{C2DCABEF-E921-476D-9907-BEE311D97D6D}" type="slidenum">
              <a:rPr lang="pt-BR" smtClean="0"/>
              <a:pPr/>
              <a:t>‹Nº›</a:t>
            </a:fld>
            <a:endParaRPr lang="pt-B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2"/>
          <p:cNvSpPr>
            <a:spLocks noGrp="1"/>
          </p:cNvSpPr>
          <p:nvPr>
            <p:ph type="dt" sz="half" idx="10"/>
          </p:nvPr>
        </p:nvSpPr>
        <p:spPr/>
        <p:txBody>
          <a:bodyPr/>
          <a:lstStyle/>
          <a:p>
            <a:fld id="{7581941A-F537-433E-B51B-0A509577B6FB}" type="datetimeFigureOut">
              <a:rPr lang="pt-BR" smtClean="0"/>
              <a:pPr/>
              <a:t>19/01/2023</a:t>
            </a:fld>
            <a:endParaRPr lang="pt-BR" dirty="0"/>
          </a:p>
        </p:txBody>
      </p:sp>
      <p:sp>
        <p:nvSpPr>
          <p:cNvPr id="4" name="Espaço Reservado para Rodapé 3"/>
          <p:cNvSpPr>
            <a:spLocks noGrp="1"/>
          </p:cNvSpPr>
          <p:nvPr>
            <p:ph type="ftr" sz="quarter" idx="11"/>
          </p:nvPr>
        </p:nvSpPr>
        <p:spPr/>
        <p:txBody>
          <a:bodyPr/>
          <a:lstStyle/>
          <a:p>
            <a:endParaRPr lang="pt-BR" dirty="0"/>
          </a:p>
        </p:txBody>
      </p:sp>
      <p:sp>
        <p:nvSpPr>
          <p:cNvPr id="5" name="Espaço Reservado para Número de Slide 4"/>
          <p:cNvSpPr>
            <a:spLocks noGrp="1"/>
          </p:cNvSpPr>
          <p:nvPr>
            <p:ph type="sldNum" sz="quarter" idx="12"/>
          </p:nvPr>
        </p:nvSpPr>
        <p:spPr/>
        <p:txBody>
          <a:bodyPr/>
          <a:lstStyle/>
          <a:p>
            <a:fld id="{C2DCABEF-E921-476D-9907-BEE311D97D6D}" type="slidenum">
              <a:rPr lang="pt-BR" smtClean="0"/>
              <a:pPr/>
              <a:t>‹Nº›</a:t>
            </a:fld>
            <a:endParaRPr lang="pt-B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7581941A-F537-433E-B51B-0A509577B6FB}" type="datetimeFigureOut">
              <a:rPr lang="pt-BR" smtClean="0"/>
              <a:pPr/>
              <a:t>19/01/2023</a:t>
            </a:fld>
            <a:endParaRPr lang="pt-BR" dirty="0"/>
          </a:p>
        </p:txBody>
      </p:sp>
      <p:sp>
        <p:nvSpPr>
          <p:cNvPr id="3" name="Espaço Reservado para Rodapé 2"/>
          <p:cNvSpPr>
            <a:spLocks noGrp="1"/>
          </p:cNvSpPr>
          <p:nvPr>
            <p:ph type="ftr" sz="quarter" idx="11"/>
          </p:nvPr>
        </p:nvSpPr>
        <p:spPr/>
        <p:txBody>
          <a:bodyPr/>
          <a:lstStyle/>
          <a:p>
            <a:endParaRPr lang="pt-BR" dirty="0"/>
          </a:p>
        </p:txBody>
      </p:sp>
      <p:sp>
        <p:nvSpPr>
          <p:cNvPr id="4" name="Espaço Reservado para Número de Slide 3"/>
          <p:cNvSpPr>
            <a:spLocks noGrp="1"/>
          </p:cNvSpPr>
          <p:nvPr>
            <p:ph type="sldNum" sz="quarter" idx="12"/>
          </p:nvPr>
        </p:nvSpPr>
        <p:spPr/>
        <p:txBody>
          <a:bodyPr/>
          <a:lstStyle/>
          <a:p>
            <a:fld id="{C2DCABEF-E921-476D-9907-BEE311D97D6D}" type="slidenum">
              <a:rPr lang="pt-BR" smtClean="0"/>
              <a:pPr/>
              <a:t>‹Nº›</a:t>
            </a:fld>
            <a:endParaRPr lang="pt-B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7581941A-F537-433E-B51B-0A509577B6FB}" type="datetimeFigureOut">
              <a:rPr lang="pt-BR" smtClean="0"/>
              <a:pPr/>
              <a:t>19/01/2023</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C2DCABEF-E921-476D-9907-BEE311D97D6D}" type="slidenum">
              <a:rPr lang="pt-BR" smtClean="0"/>
              <a:pPr/>
              <a:t>‹Nº›</a:t>
            </a:fld>
            <a:endParaRPr lang="pt-B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7581941A-F537-433E-B51B-0A509577B6FB}" type="datetimeFigureOut">
              <a:rPr lang="pt-BR" smtClean="0"/>
              <a:pPr/>
              <a:t>19/01/2023</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C2DCABEF-E921-476D-9907-BEE311D97D6D}" type="slidenum">
              <a:rPr lang="pt-BR" smtClean="0"/>
              <a:pPr/>
              <a:t>‹Nº›</a:t>
            </a:fld>
            <a:endParaRPr lang="pt-B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estilo do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81941A-F537-433E-B51B-0A509577B6FB}" type="datetimeFigureOut">
              <a:rPr lang="pt-BR" smtClean="0"/>
              <a:pPr/>
              <a:t>19/01/2023</a:t>
            </a:fld>
            <a:endParaRPr lang="pt-BR" dirty="0"/>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dirty="0"/>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DCABEF-E921-476D-9907-BEE311D97D6D}" type="slidenum">
              <a:rPr lang="pt-BR" smtClean="0"/>
              <a:pPr/>
              <a:t>‹Nº›</a:t>
            </a:fld>
            <a:endParaRPr lang="pt-B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6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a estrella roja&#10;&#10;Descripción generada automáticamente con confianza media">
            <a:extLst>
              <a:ext uri="{FF2B5EF4-FFF2-40B4-BE49-F238E27FC236}">
                <a16:creationId xmlns:a16="http://schemas.microsoft.com/office/drawing/2014/main" id="{8873A46C-9DA6-E911-9A36-43A7DD94C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186D3315-A98C-B06E-EC44-EA1C152A0E9D}"/>
              </a:ext>
            </a:extLst>
          </p:cNvPr>
          <p:cNvSpPr txBox="1"/>
          <p:nvPr/>
        </p:nvSpPr>
        <p:spPr>
          <a:xfrm>
            <a:off x="528967" y="2153850"/>
            <a:ext cx="7704857" cy="1446550"/>
          </a:xfrm>
          <a:prstGeom prst="rect">
            <a:avLst/>
          </a:prstGeom>
          <a:noFill/>
        </p:spPr>
        <p:txBody>
          <a:bodyPr wrap="square" rtlCol="0">
            <a:spAutoFit/>
          </a:bodyPr>
          <a:lstStyle/>
          <a:p>
            <a:r>
              <a:rPr lang="es-CO" sz="4400" dirty="0">
                <a:solidFill>
                  <a:schemeClr val="bg1"/>
                </a:solidFill>
                <a:latin typeface="Noto Sans Blk" panose="020B0A02040504020204" pitchFamily="34"/>
                <a:ea typeface="Noto Sans Blk" panose="020B0A02040504020204" pitchFamily="34"/>
                <a:cs typeface="Noto Sans Blk" panose="020B0A02040504020204" pitchFamily="34"/>
              </a:rPr>
              <a:t>EL DILUVIO DE GÉNESIS: </a:t>
            </a:r>
          </a:p>
          <a:p>
            <a:r>
              <a:rPr lang="es-CO" sz="4400" dirty="0">
                <a:solidFill>
                  <a:schemeClr val="bg1"/>
                </a:solidFill>
                <a:latin typeface="Noto Sans Blk" panose="020B0A02040504020204" pitchFamily="34"/>
                <a:ea typeface="Noto Sans Blk" panose="020B0A02040504020204" pitchFamily="34"/>
                <a:cs typeface="Noto Sans Blk" panose="020B0A02040504020204" pitchFamily="34"/>
              </a:rPr>
              <a:t>¿LEYENDA O REALIDAD?</a:t>
            </a:r>
          </a:p>
        </p:txBody>
      </p:sp>
      <p:sp>
        <p:nvSpPr>
          <p:cNvPr id="2" name="CuadroTexto 1">
            <a:extLst>
              <a:ext uri="{FF2B5EF4-FFF2-40B4-BE49-F238E27FC236}">
                <a16:creationId xmlns:a16="http://schemas.microsoft.com/office/drawing/2014/main" id="{A3D636EB-E870-5F33-DB90-BC339CDBFD5A}"/>
              </a:ext>
            </a:extLst>
          </p:cNvPr>
          <p:cNvSpPr txBox="1"/>
          <p:nvPr/>
        </p:nvSpPr>
        <p:spPr>
          <a:xfrm>
            <a:off x="539552" y="3890372"/>
            <a:ext cx="8064896" cy="1938992"/>
          </a:xfrm>
          <a:prstGeom prst="rect">
            <a:avLst/>
          </a:prstGeom>
          <a:noFill/>
        </p:spPr>
        <p:txBody>
          <a:bodyPr wrap="square" rtlCol="0">
            <a:spAutoFit/>
          </a:bodyPr>
          <a:lstStyle/>
          <a:p>
            <a:r>
              <a:rPr lang="es-MX" sz="2400" dirty="0">
                <a:solidFill>
                  <a:schemeClr val="bg1"/>
                </a:solidFill>
                <a:latin typeface="Noto Serif" panose="02020600060500020200" pitchFamily="18" charset="0"/>
                <a:ea typeface="Noto Serif" panose="02020600060500020200" pitchFamily="18" charset="0"/>
                <a:cs typeface="Noto Serif" panose="02020600060500020200" pitchFamily="18" charset="0"/>
              </a:rPr>
              <a:t>“Usa su poder y sabiduría y con ellos vence al mar; […]Con un soplo de su boca deja el cielo despejado. Esto es apenas un murmullo que alcanzamos a escuchar; es tan sólo una muestra del gran poder de Dios.” Job 26:12- 14 TLA</a:t>
            </a:r>
            <a:endParaRPr lang="es-CO" sz="24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atrón de fondo&#10;&#10;Descripción generada automáticamente">
            <a:extLst>
              <a:ext uri="{FF2B5EF4-FFF2-40B4-BE49-F238E27FC236}">
                <a16:creationId xmlns:a16="http://schemas.microsoft.com/office/drawing/2014/main" id="{40487E05-9D31-6B50-42B7-3670970A6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4119D301-B489-F69C-D100-013E86CFCDAF}"/>
              </a:ext>
            </a:extLst>
          </p:cNvPr>
          <p:cNvSpPr txBox="1"/>
          <p:nvPr/>
        </p:nvSpPr>
        <p:spPr>
          <a:xfrm>
            <a:off x="251520" y="1484784"/>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El mundo antediluviano</a:t>
            </a:r>
          </a:p>
        </p:txBody>
      </p:sp>
      <p:sp>
        <p:nvSpPr>
          <p:cNvPr id="6" name="CuadroTexto 5">
            <a:extLst>
              <a:ext uri="{FF2B5EF4-FFF2-40B4-BE49-F238E27FC236}">
                <a16:creationId xmlns:a16="http://schemas.microsoft.com/office/drawing/2014/main" id="{3921822B-6523-4409-565A-BF653473C9E5}"/>
              </a:ext>
            </a:extLst>
          </p:cNvPr>
          <p:cNvSpPr txBox="1"/>
          <p:nvPr/>
        </p:nvSpPr>
        <p:spPr>
          <a:xfrm>
            <a:off x="611560" y="2492896"/>
            <a:ext cx="8136904" cy="2677656"/>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El ingeniero Henry Morris, en su libro </a:t>
            </a:r>
            <a:r>
              <a:rPr lang="es-MX"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rPr>
              <a:t>O </a:t>
            </a:r>
            <a:r>
              <a:rPr lang="pt-BR"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rPr>
              <a:t>Enigma das Origens: A Resposta</a:t>
            </a:r>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 detalla un poco más este ambiente antediluviano: “En la superficie del mundo primitivo, se postula, había una intrincada red de mares y vías fluviales estrechas...</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atrón de fondo&#10;&#10;Descripción generada automáticamente">
            <a:extLst>
              <a:ext uri="{FF2B5EF4-FFF2-40B4-BE49-F238E27FC236}">
                <a16:creationId xmlns:a16="http://schemas.microsoft.com/office/drawing/2014/main" id="{054BA76D-2937-C22F-38DC-7FDFFB40C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29576BDE-A433-57FA-3EDD-7B697912D7C1}"/>
              </a:ext>
            </a:extLst>
          </p:cNvPr>
          <p:cNvSpPr txBox="1"/>
          <p:nvPr/>
        </p:nvSpPr>
        <p:spPr>
          <a:xfrm>
            <a:off x="251520" y="1484784"/>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El mundo antediluviano</a:t>
            </a:r>
          </a:p>
        </p:txBody>
      </p:sp>
      <p:sp>
        <p:nvSpPr>
          <p:cNvPr id="6" name="CuadroTexto 5">
            <a:extLst>
              <a:ext uri="{FF2B5EF4-FFF2-40B4-BE49-F238E27FC236}">
                <a16:creationId xmlns:a16="http://schemas.microsoft.com/office/drawing/2014/main" id="{7277D2FC-024F-10F0-1854-7AB2C72C0D9D}"/>
              </a:ext>
            </a:extLst>
          </p:cNvPr>
          <p:cNvSpPr txBox="1"/>
          <p:nvPr/>
        </p:nvSpPr>
        <p:spPr>
          <a:xfrm>
            <a:off x="611560" y="2492896"/>
            <a:ext cx="8136904" cy="2677656"/>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“Aunque el clima uniforme inhibiría los movimientos de las masas de aire, así como las tormentas y las fuertes lluvias, un ciclo diario de evaporación y condensación local mantendría la misma humedad en todo momento. ...</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exterior, verde, frente, parado&#10;&#10;Descripción generada automáticamente">
            <a:extLst>
              <a:ext uri="{FF2B5EF4-FFF2-40B4-BE49-F238E27FC236}">
                <a16:creationId xmlns:a16="http://schemas.microsoft.com/office/drawing/2014/main" id="{0BEB0A13-ABE1-E2F8-5737-98A1309308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CC645B28-E692-D59C-F699-3D2BCAB91F67}"/>
              </a:ext>
            </a:extLst>
          </p:cNvPr>
          <p:cNvSpPr txBox="1"/>
          <p:nvPr/>
        </p:nvSpPr>
        <p:spPr>
          <a:xfrm>
            <a:off x="251520" y="1484784"/>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El mundo antediluviano</a:t>
            </a:r>
          </a:p>
        </p:txBody>
      </p:sp>
      <p:sp>
        <p:nvSpPr>
          <p:cNvPr id="6" name="CuadroTexto 5">
            <a:extLst>
              <a:ext uri="{FF2B5EF4-FFF2-40B4-BE49-F238E27FC236}">
                <a16:creationId xmlns:a16="http://schemas.microsoft.com/office/drawing/2014/main" id="{F4875D62-4B8F-A1E4-FAE3-25B9B55D7362}"/>
              </a:ext>
            </a:extLst>
          </p:cNvPr>
          <p:cNvSpPr txBox="1"/>
          <p:nvPr/>
        </p:nvSpPr>
        <p:spPr>
          <a:xfrm>
            <a:off x="611560" y="2492896"/>
            <a:ext cx="8136904" cy="2677656"/>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“El clima favorable, ayudado por el filtro de radiación altamente eficiente provisto; por el 'toldo' del vapor de agua, favorecería la abundancia de vida animal y vegetal y el crecimiento de grandes organismos animales.” p. 124</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estrella&#10;&#10;Descripción generada automáticamente">
            <a:extLst>
              <a:ext uri="{FF2B5EF4-FFF2-40B4-BE49-F238E27FC236}">
                <a16:creationId xmlns:a16="http://schemas.microsoft.com/office/drawing/2014/main" id="{7831D0DA-99F3-C6A5-BDBD-5D095CEB7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BB31ABD5-0AB7-D533-B6A0-1E379A66A6E2}"/>
              </a:ext>
            </a:extLst>
          </p:cNvPr>
          <p:cNvSpPr txBox="1"/>
          <p:nvPr/>
        </p:nvSpPr>
        <p:spPr>
          <a:xfrm>
            <a:off x="251520" y="1484784"/>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Seres gigantes</a:t>
            </a:r>
          </a:p>
        </p:txBody>
      </p:sp>
      <p:sp>
        <p:nvSpPr>
          <p:cNvPr id="6" name="CuadroTexto 5">
            <a:extLst>
              <a:ext uri="{FF2B5EF4-FFF2-40B4-BE49-F238E27FC236}">
                <a16:creationId xmlns:a16="http://schemas.microsoft.com/office/drawing/2014/main" id="{2E54A2B8-F7D3-44E9-F07F-EDA2FAC2C4AE}"/>
              </a:ext>
            </a:extLst>
          </p:cNvPr>
          <p:cNvSpPr txBox="1"/>
          <p:nvPr/>
        </p:nvSpPr>
        <p:spPr>
          <a:xfrm>
            <a:off x="611560" y="2492896"/>
            <a:ext cx="8136904" cy="1815882"/>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Los arqueólogos han descubierto en Siria los restos fosilizados de una especie desconocida de camello gigante que vivió, según ellos, hace 100 mil años. ...</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estrella&#10;&#10;Descripción generada automáticamente">
            <a:extLst>
              <a:ext uri="{FF2B5EF4-FFF2-40B4-BE49-F238E27FC236}">
                <a16:creationId xmlns:a16="http://schemas.microsoft.com/office/drawing/2014/main" id="{04C972A0-DB97-AB94-76AE-4EE06630C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858C1CC7-BA22-ED7D-E7B0-99279DBF9F19}"/>
              </a:ext>
            </a:extLst>
          </p:cNvPr>
          <p:cNvSpPr txBox="1"/>
          <p:nvPr/>
        </p:nvSpPr>
        <p:spPr>
          <a:xfrm>
            <a:off x="251520" y="1484784"/>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Seres gigantes</a:t>
            </a:r>
          </a:p>
        </p:txBody>
      </p:sp>
      <p:sp>
        <p:nvSpPr>
          <p:cNvPr id="6" name="CuadroTexto 5">
            <a:extLst>
              <a:ext uri="{FF2B5EF4-FFF2-40B4-BE49-F238E27FC236}">
                <a16:creationId xmlns:a16="http://schemas.microsoft.com/office/drawing/2014/main" id="{7E0D2975-870E-2733-D550-A5EAC1221979}"/>
              </a:ext>
            </a:extLst>
          </p:cNvPr>
          <p:cNvSpPr txBox="1"/>
          <p:nvPr/>
        </p:nvSpPr>
        <p:spPr>
          <a:xfrm>
            <a:off x="611560" y="2492896"/>
            <a:ext cx="8136904" cy="1815882"/>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Los huesos del animal fueron descubiertos por un equipo de científicos suizos y sirios cerca del pueblo de El </a:t>
            </a:r>
            <a:r>
              <a:rPr lang="es-MX" sz="2800" dirty="0" err="1">
                <a:solidFill>
                  <a:schemeClr val="bg1"/>
                </a:solidFill>
                <a:latin typeface="Noto Serif" panose="02020600060500020200" pitchFamily="18" charset="0"/>
                <a:ea typeface="Noto Serif" panose="02020600060500020200" pitchFamily="18" charset="0"/>
                <a:cs typeface="Noto Serif" panose="02020600060500020200" pitchFamily="18" charset="0"/>
              </a:rPr>
              <a:t>Kowm</a:t>
            </a:r>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 en la parte central del país. ...</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calle, parado, estrella&#10;&#10;Descripción generada automáticamente">
            <a:extLst>
              <a:ext uri="{FF2B5EF4-FFF2-40B4-BE49-F238E27FC236}">
                <a16:creationId xmlns:a16="http://schemas.microsoft.com/office/drawing/2014/main" id="{14BED98E-FD57-5DFE-0A91-4F56EFC34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F069132C-070B-D423-2C25-886E1A27A0AC}"/>
              </a:ext>
            </a:extLst>
          </p:cNvPr>
          <p:cNvSpPr txBox="1"/>
          <p:nvPr/>
        </p:nvSpPr>
        <p:spPr>
          <a:xfrm>
            <a:off x="251520" y="1136293"/>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Seres gigantes</a:t>
            </a:r>
          </a:p>
        </p:txBody>
      </p:sp>
      <p:sp>
        <p:nvSpPr>
          <p:cNvPr id="6" name="CuadroTexto 5">
            <a:extLst>
              <a:ext uri="{FF2B5EF4-FFF2-40B4-BE49-F238E27FC236}">
                <a16:creationId xmlns:a16="http://schemas.microsoft.com/office/drawing/2014/main" id="{1E7B4BDA-331C-FDE1-A6A7-82A74139AB6B}"/>
              </a:ext>
            </a:extLst>
          </p:cNvPr>
          <p:cNvSpPr txBox="1"/>
          <p:nvPr/>
        </p:nvSpPr>
        <p:spPr>
          <a:xfrm>
            <a:off x="277855" y="1832532"/>
            <a:ext cx="4798201" cy="4401205"/>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El camello sería el doble del tamaño de una especie actual. La altura total del animal podría alcanzar los cuatro metros, como una jirafa o un elefante. Entre 2005 y 2006, el equipo encontró más de 40 fragmentos de huesos de camellos gigantes.</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atrón de fondo&#10;&#10;Descripción generada automáticamente">
            <a:extLst>
              <a:ext uri="{FF2B5EF4-FFF2-40B4-BE49-F238E27FC236}">
                <a16:creationId xmlns:a16="http://schemas.microsoft.com/office/drawing/2014/main" id="{9838EEC6-EBEA-A395-6983-91DF59AD5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uadroTexto 3">
            <a:extLst>
              <a:ext uri="{FF2B5EF4-FFF2-40B4-BE49-F238E27FC236}">
                <a16:creationId xmlns:a16="http://schemas.microsoft.com/office/drawing/2014/main" id="{8CE0A6BA-21FE-6D40-E5C3-E6C353A9AC83}"/>
              </a:ext>
            </a:extLst>
          </p:cNvPr>
          <p:cNvSpPr txBox="1"/>
          <p:nvPr/>
        </p:nvSpPr>
        <p:spPr>
          <a:xfrm>
            <a:off x="251520" y="1484784"/>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Seres gigantes</a:t>
            </a:r>
          </a:p>
        </p:txBody>
      </p:sp>
      <p:sp>
        <p:nvSpPr>
          <p:cNvPr id="5" name="CuadroTexto 4">
            <a:extLst>
              <a:ext uri="{FF2B5EF4-FFF2-40B4-BE49-F238E27FC236}">
                <a16:creationId xmlns:a16="http://schemas.microsoft.com/office/drawing/2014/main" id="{2AA1E189-B07A-01C9-4A26-D5835C5F9E65}"/>
              </a:ext>
            </a:extLst>
          </p:cNvPr>
          <p:cNvSpPr txBox="1"/>
          <p:nvPr/>
        </p:nvSpPr>
        <p:spPr>
          <a:xfrm>
            <a:off x="611560" y="2492896"/>
            <a:ext cx="8136904" cy="3970318"/>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La fauna y la flora gigantes se predicen en el modelo del mundo antediluviano. La Biblia incluso hace referencia a grandes seres humanos: léase, por ejemplo, Génesis 6:4 (referencia a los gigantes antediluvianos). Lea también Números 13:33 y Deuteronomio 3:11. En este último pasaje se dan las medidas del lecho de </a:t>
            </a:r>
            <a:r>
              <a:rPr lang="es-MX" sz="2800" dirty="0" err="1">
                <a:solidFill>
                  <a:schemeClr val="bg1"/>
                </a:solidFill>
                <a:latin typeface="Noto Serif" panose="02020600060500020200" pitchFamily="18" charset="0"/>
                <a:ea typeface="Noto Serif" panose="02020600060500020200" pitchFamily="18" charset="0"/>
                <a:cs typeface="Noto Serif" panose="02020600060500020200" pitchFamily="18" charset="0"/>
              </a:rPr>
              <a:t>Og</a:t>
            </a:r>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 rey de </a:t>
            </a:r>
            <a:r>
              <a:rPr lang="es-MX" sz="2800" dirty="0" err="1">
                <a:solidFill>
                  <a:schemeClr val="bg1"/>
                </a:solidFill>
                <a:latin typeface="Noto Serif" panose="02020600060500020200" pitchFamily="18" charset="0"/>
                <a:ea typeface="Noto Serif" panose="02020600060500020200" pitchFamily="18" charset="0"/>
                <a:cs typeface="Noto Serif" panose="02020600060500020200" pitchFamily="18" charset="0"/>
              </a:rPr>
              <a:t>Basán</a:t>
            </a:r>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 y último de los gigantes </a:t>
            </a:r>
            <a:r>
              <a:rPr lang="es-MX" sz="2800" dirty="0" err="1">
                <a:solidFill>
                  <a:schemeClr val="bg1"/>
                </a:solidFill>
                <a:latin typeface="Noto Serif" panose="02020600060500020200" pitchFamily="18" charset="0"/>
                <a:ea typeface="Noto Serif" panose="02020600060500020200" pitchFamily="18" charset="0"/>
                <a:cs typeface="Noto Serif" panose="02020600060500020200" pitchFamily="18" charset="0"/>
              </a:rPr>
              <a:t>refaím</a:t>
            </a:r>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 4 m x 2,5 m.</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Un par de personas de pie&#10;&#10;Descripción generada automáticamente con confianza media">
            <a:extLst>
              <a:ext uri="{FF2B5EF4-FFF2-40B4-BE49-F238E27FC236}">
                <a16:creationId xmlns:a16="http://schemas.microsoft.com/office/drawing/2014/main" id="{8D13C41D-D0C6-7010-EA6B-9EB2EF7E23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42537D96-4D96-5ABC-8B92-B96B48A72D9C}"/>
              </a:ext>
            </a:extLst>
          </p:cNvPr>
          <p:cNvSpPr txBox="1"/>
          <p:nvPr/>
        </p:nvSpPr>
        <p:spPr>
          <a:xfrm>
            <a:off x="215516" y="836712"/>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Seres gigantes</a:t>
            </a:r>
          </a:p>
        </p:txBody>
      </p:sp>
      <p:sp>
        <p:nvSpPr>
          <p:cNvPr id="6" name="CuadroTexto 5">
            <a:extLst>
              <a:ext uri="{FF2B5EF4-FFF2-40B4-BE49-F238E27FC236}">
                <a16:creationId xmlns:a16="http://schemas.microsoft.com/office/drawing/2014/main" id="{10B3E63E-DD6D-5F96-1D7A-70902968C0CD}"/>
              </a:ext>
            </a:extLst>
          </p:cNvPr>
          <p:cNvSpPr txBox="1"/>
          <p:nvPr/>
        </p:nvSpPr>
        <p:spPr>
          <a:xfrm>
            <a:off x="395536" y="1676942"/>
            <a:ext cx="5688632" cy="3970318"/>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Algunos creacionistas sostienen que Adán y Eva deberían tener alrededor de 4 a 5 metros de altura. Si pensamos en términos de proporcionalidad en comparación con el ser humano actual, Adam podría llegar a pesar una tonelada. ¡Y Eva sería una top </a:t>
            </a:r>
            <a:r>
              <a:rPr lang="es-MX" sz="2800" dirty="0" err="1">
                <a:solidFill>
                  <a:schemeClr val="bg1"/>
                </a:solidFill>
                <a:latin typeface="Noto Serif" panose="02020600060500020200" pitchFamily="18" charset="0"/>
                <a:ea typeface="Noto Serif" panose="02020600060500020200" pitchFamily="18" charset="0"/>
                <a:cs typeface="Noto Serif" panose="02020600060500020200" pitchFamily="18" charset="0"/>
              </a:rPr>
              <a:t>model</a:t>
            </a:r>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 de unos 700 kg!</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Un dibujo de una persona&#10;&#10;Descripción generada automáticamente con confianza baja">
            <a:extLst>
              <a:ext uri="{FF2B5EF4-FFF2-40B4-BE49-F238E27FC236}">
                <a16:creationId xmlns:a16="http://schemas.microsoft.com/office/drawing/2014/main" id="{007253F0-8F81-8CBB-5291-E2B469816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7B9A63E9-C259-FC54-7D7B-317F090585AD}"/>
              </a:ext>
            </a:extLst>
          </p:cNvPr>
          <p:cNvSpPr txBox="1"/>
          <p:nvPr/>
        </p:nvSpPr>
        <p:spPr>
          <a:xfrm>
            <a:off x="238913" y="980728"/>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Seres gigantes</a:t>
            </a:r>
          </a:p>
        </p:txBody>
      </p:sp>
      <p:sp>
        <p:nvSpPr>
          <p:cNvPr id="6" name="CuadroTexto 5">
            <a:extLst>
              <a:ext uri="{FF2B5EF4-FFF2-40B4-BE49-F238E27FC236}">
                <a16:creationId xmlns:a16="http://schemas.microsoft.com/office/drawing/2014/main" id="{ED27E49A-E2CE-2511-D431-DF73132BBBC4}"/>
              </a:ext>
            </a:extLst>
          </p:cNvPr>
          <p:cNvSpPr txBox="1"/>
          <p:nvPr/>
        </p:nvSpPr>
        <p:spPr>
          <a:xfrm>
            <a:off x="418933" y="1780317"/>
            <a:ext cx="6156684" cy="3970318"/>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“Es cierto que las huellas encontradas en la tierra atestiguan la existencia del hombre, animales y plantas mucho más grandes que los que se conocen hoy. Estos se consideran como prueba de la existencia de vida vegetal y animal antes del tiempo mencionado en el relato mosaico. ...</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Un dibujo de una persona&#10;&#10;Descripción generada automáticamente con confianza baja">
            <a:extLst>
              <a:ext uri="{FF2B5EF4-FFF2-40B4-BE49-F238E27FC236}">
                <a16:creationId xmlns:a16="http://schemas.microsoft.com/office/drawing/2014/main" id="{9810118B-D05D-B7FD-777C-4F13EE23B9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6D3728B1-4EA8-795B-3F7E-AE94E51BF3F7}"/>
              </a:ext>
            </a:extLst>
          </p:cNvPr>
          <p:cNvSpPr txBox="1"/>
          <p:nvPr/>
        </p:nvSpPr>
        <p:spPr>
          <a:xfrm>
            <a:off x="251520" y="1484784"/>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Seres gigantes</a:t>
            </a:r>
          </a:p>
        </p:txBody>
      </p:sp>
      <p:sp>
        <p:nvSpPr>
          <p:cNvPr id="6" name="CuadroTexto 5">
            <a:extLst>
              <a:ext uri="{FF2B5EF4-FFF2-40B4-BE49-F238E27FC236}">
                <a16:creationId xmlns:a16="http://schemas.microsoft.com/office/drawing/2014/main" id="{713DD887-4073-74B8-B83D-6BD4E41F8381}"/>
              </a:ext>
            </a:extLst>
          </p:cNvPr>
          <p:cNvSpPr txBox="1"/>
          <p:nvPr/>
        </p:nvSpPr>
        <p:spPr>
          <a:xfrm>
            <a:off x="539552" y="2247788"/>
            <a:ext cx="5544616" cy="4401205"/>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“Pero con referencia a estas cosas la historia bíblica proporciona amplia explicación. Antes del Diluvio, el desarrollo de la vida vegetal y animal era superior a lo que se ha conocido desde entonces. Con motivo del diluvio, la superficie de la Tierra se fragmentó,...</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a estrella roja&#10;&#10;Descripción generada automáticamente con confianza media">
            <a:extLst>
              <a:ext uri="{FF2B5EF4-FFF2-40B4-BE49-F238E27FC236}">
                <a16:creationId xmlns:a16="http://schemas.microsoft.com/office/drawing/2014/main" id="{2BC4FAC9-BB2E-4EAF-CABA-2C78E4A47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CuadroTexto 6">
            <a:extLst>
              <a:ext uri="{FF2B5EF4-FFF2-40B4-BE49-F238E27FC236}">
                <a16:creationId xmlns:a16="http://schemas.microsoft.com/office/drawing/2014/main" id="{33897B96-8F76-89E3-D238-CCC098F48887}"/>
              </a:ext>
            </a:extLst>
          </p:cNvPr>
          <p:cNvSpPr txBox="1"/>
          <p:nvPr/>
        </p:nvSpPr>
        <p:spPr>
          <a:xfrm>
            <a:off x="251520" y="1484784"/>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El mundo antediluviano</a:t>
            </a:r>
          </a:p>
        </p:txBody>
      </p:sp>
      <p:sp>
        <p:nvSpPr>
          <p:cNvPr id="8" name="CuadroTexto 7">
            <a:extLst>
              <a:ext uri="{FF2B5EF4-FFF2-40B4-BE49-F238E27FC236}">
                <a16:creationId xmlns:a16="http://schemas.microsoft.com/office/drawing/2014/main" id="{EE0B6292-871F-75F3-80AE-B37E29725125}"/>
              </a:ext>
            </a:extLst>
          </p:cNvPr>
          <p:cNvSpPr txBox="1"/>
          <p:nvPr/>
        </p:nvSpPr>
        <p:spPr>
          <a:xfrm>
            <a:off x="611560" y="2492896"/>
            <a:ext cx="8064896" cy="3539430"/>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En el libro bíblico del Génesis (6:11-22 y 8:1-1 se registra la conocida historia del diluvio Lo qué le pasó al planeta después de esto ya lo sabemos, basta con mirar a nuestro alrededor. Pero sólo podemos tener una idea aproximada de cómo fue este acontecimiento (la Biblia no da muchas detalles) y cómo era el mundo antes de el.</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Un dibujo de una persona&#10;&#10;Descripción generada automáticamente con confianza baja">
            <a:extLst>
              <a:ext uri="{FF2B5EF4-FFF2-40B4-BE49-F238E27FC236}">
                <a16:creationId xmlns:a16="http://schemas.microsoft.com/office/drawing/2014/main" id="{FC032D23-1117-60CE-29F9-0B6A981E6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3D0C5CA5-6F7D-3A13-DF09-5B205EEDD4AE}"/>
              </a:ext>
            </a:extLst>
          </p:cNvPr>
          <p:cNvSpPr txBox="1"/>
          <p:nvPr/>
        </p:nvSpPr>
        <p:spPr>
          <a:xfrm>
            <a:off x="251520" y="1484784"/>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Seres gigantes</a:t>
            </a:r>
          </a:p>
        </p:txBody>
      </p:sp>
      <p:sp>
        <p:nvSpPr>
          <p:cNvPr id="6" name="CuadroTexto 5">
            <a:extLst>
              <a:ext uri="{FF2B5EF4-FFF2-40B4-BE49-F238E27FC236}">
                <a16:creationId xmlns:a16="http://schemas.microsoft.com/office/drawing/2014/main" id="{EEC6CA40-189E-34EE-9699-AEEFB859B9DF}"/>
              </a:ext>
            </a:extLst>
          </p:cNvPr>
          <p:cNvSpPr txBox="1"/>
          <p:nvPr/>
        </p:nvSpPr>
        <p:spPr>
          <a:xfrm>
            <a:off x="467544" y="2274575"/>
            <a:ext cx="5544616" cy="4401205"/>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“...se han producido cambios notables, y en la remodelación de la corteza terrestre se ha conservado mucha evidencia de vida previamente existente. Los vastos bosques enterrados en la tierra en el momento de la inundación, y desde entonces convertidos en carbón,...</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atrón de fondo&#10;&#10;Descripción generada automáticamente">
            <a:extLst>
              <a:ext uri="{FF2B5EF4-FFF2-40B4-BE49-F238E27FC236}">
                <a16:creationId xmlns:a16="http://schemas.microsoft.com/office/drawing/2014/main" id="{E497E45B-6A5D-4822-9C1B-3FB7D2F30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uadroTexto 3">
            <a:extLst>
              <a:ext uri="{FF2B5EF4-FFF2-40B4-BE49-F238E27FC236}">
                <a16:creationId xmlns:a16="http://schemas.microsoft.com/office/drawing/2014/main" id="{AE45ECFE-3946-3E39-ADC8-21546C0C88DD}"/>
              </a:ext>
            </a:extLst>
          </p:cNvPr>
          <p:cNvSpPr txBox="1"/>
          <p:nvPr/>
        </p:nvSpPr>
        <p:spPr>
          <a:xfrm>
            <a:off x="251520" y="1484784"/>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Seres gigantes</a:t>
            </a:r>
          </a:p>
        </p:txBody>
      </p:sp>
      <p:sp>
        <p:nvSpPr>
          <p:cNvPr id="5" name="CuadroTexto 4">
            <a:extLst>
              <a:ext uri="{FF2B5EF4-FFF2-40B4-BE49-F238E27FC236}">
                <a16:creationId xmlns:a16="http://schemas.microsoft.com/office/drawing/2014/main" id="{B3AA6F57-BFED-9137-3BDC-91864F7BEFD5}"/>
              </a:ext>
            </a:extLst>
          </p:cNvPr>
          <p:cNvSpPr txBox="1"/>
          <p:nvPr/>
        </p:nvSpPr>
        <p:spPr>
          <a:xfrm>
            <a:off x="611560" y="2492896"/>
            <a:ext cx="8136904" cy="3108543"/>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“...forman los extensos territorios carboníferos, y hacen el suministro de petróleo que sirve a nuestra comodidad y conveniencia hoy. Estas cosas, al ser descubiertas, son otros tantos testigos mudos de la veracidad de la Palabra de Dios.” </a:t>
            </a:r>
            <a:r>
              <a:rPr lang="es-MX"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rPr>
              <a:t>Elena G. de White, Educación, pág. 129</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atrón de fondo&#10;&#10;Descripción generada automáticamente">
            <a:extLst>
              <a:ext uri="{FF2B5EF4-FFF2-40B4-BE49-F238E27FC236}">
                <a16:creationId xmlns:a16="http://schemas.microsoft.com/office/drawing/2014/main" id="{D2C703F4-AC28-4D90-B8DB-66C04A2F06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uadroTexto 3">
            <a:extLst>
              <a:ext uri="{FF2B5EF4-FFF2-40B4-BE49-F238E27FC236}">
                <a16:creationId xmlns:a16="http://schemas.microsoft.com/office/drawing/2014/main" id="{4B9481C2-FC47-2956-7708-4FF64B6A1FFC}"/>
              </a:ext>
            </a:extLst>
          </p:cNvPr>
          <p:cNvSpPr txBox="1"/>
          <p:nvPr/>
        </p:nvSpPr>
        <p:spPr>
          <a:xfrm>
            <a:off x="251520" y="1484784"/>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Seres gigantes</a:t>
            </a:r>
          </a:p>
        </p:txBody>
      </p:sp>
      <p:sp>
        <p:nvSpPr>
          <p:cNvPr id="5" name="CuadroTexto 4">
            <a:extLst>
              <a:ext uri="{FF2B5EF4-FFF2-40B4-BE49-F238E27FC236}">
                <a16:creationId xmlns:a16="http://schemas.microsoft.com/office/drawing/2014/main" id="{2E6F4ED3-7F31-3A63-82F1-50C3AE7267F6}"/>
              </a:ext>
            </a:extLst>
          </p:cNvPr>
          <p:cNvSpPr txBox="1"/>
          <p:nvPr/>
        </p:nvSpPr>
        <p:spPr>
          <a:xfrm>
            <a:off x="611560" y="2492896"/>
            <a:ext cx="7632848" cy="3970318"/>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Las condiciones favorables del mundo antes de la catástrofe, combinadas con la tremenda vitalidad de los antediluvianos y su dieta vegetariana (todo indica que Dios autorizó el uso de la carne como alimento debido a la situación de emergencia posdiluviana; cf. </a:t>
            </a:r>
            <a:r>
              <a:rPr lang="es-MX" sz="2800" dirty="0" err="1">
                <a:solidFill>
                  <a:schemeClr val="bg1"/>
                </a:solidFill>
                <a:latin typeface="Noto Serif" panose="02020600060500020200" pitchFamily="18" charset="0"/>
                <a:ea typeface="Noto Serif" panose="02020600060500020200" pitchFamily="18" charset="0"/>
                <a:cs typeface="Noto Serif" panose="02020600060500020200" pitchFamily="18" charset="0"/>
              </a:rPr>
              <a:t>Gn</a:t>
            </a:r>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 9:1 , 3, 4 ), justifican no sólo el tamaño, sino la longevidad de estos seres.</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atrón de fondo&#10;&#10;Descripción generada automáticamente">
            <a:extLst>
              <a:ext uri="{FF2B5EF4-FFF2-40B4-BE49-F238E27FC236}">
                <a16:creationId xmlns:a16="http://schemas.microsoft.com/office/drawing/2014/main" id="{B4D519AC-953B-0534-3BCD-807DEA543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uadroTexto 3">
            <a:extLst>
              <a:ext uri="{FF2B5EF4-FFF2-40B4-BE49-F238E27FC236}">
                <a16:creationId xmlns:a16="http://schemas.microsoft.com/office/drawing/2014/main" id="{A59BCC78-B3C3-91A1-F2BE-99B4D3C77FD2}"/>
              </a:ext>
            </a:extLst>
          </p:cNvPr>
          <p:cNvSpPr txBox="1"/>
          <p:nvPr/>
        </p:nvSpPr>
        <p:spPr>
          <a:xfrm>
            <a:off x="251520" y="1484784"/>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Seres gigantes</a:t>
            </a:r>
          </a:p>
        </p:txBody>
      </p:sp>
      <p:sp>
        <p:nvSpPr>
          <p:cNvPr id="5" name="CuadroTexto 4">
            <a:extLst>
              <a:ext uri="{FF2B5EF4-FFF2-40B4-BE49-F238E27FC236}">
                <a16:creationId xmlns:a16="http://schemas.microsoft.com/office/drawing/2014/main" id="{79BF3C2B-F94E-E40A-54AD-DCE1A32E266A}"/>
              </a:ext>
            </a:extLst>
          </p:cNvPr>
          <p:cNvSpPr txBox="1"/>
          <p:nvPr/>
        </p:nvSpPr>
        <p:spPr>
          <a:xfrm>
            <a:off x="611560" y="2492896"/>
            <a:ext cx="8136904" cy="2246769"/>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La vegetación, como no podía ser de otra manera, también era gigantesca. En abril de 2007, los científicos encontraron los restos fosilizados de lo que creen que es una de las primeras selvas tropicales del mundo. </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atrón de fondo&#10;&#10;Descripción generada automáticamente">
            <a:extLst>
              <a:ext uri="{FF2B5EF4-FFF2-40B4-BE49-F238E27FC236}">
                <a16:creationId xmlns:a16="http://schemas.microsoft.com/office/drawing/2014/main" id="{B8C2FA0A-9D00-7645-C9A1-B40916CE6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uadroTexto 3">
            <a:extLst>
              <a:ext uri="{FF2B5EF4-FFF2-40B4-BE49-F238E27FC236}">
                <a16:creationId xmlns:a16="http://schemas.microsoft.com/office/drawing/2014/main" id="{1A5C3066-4137-7B25-6AFE-812FBA5C6B18}"/>
              </a:ext>
            </a:extLst>
          </p:cNvPr>
          <p:cNvSpPr txBox="1"/>
          <p:nvPr/>
        </p:nvSpPr>
        <p:spPr>
          <a:xfrm>
            <a:off x="251520" y="1484784"/>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Seres gigantes</a:t>
            </a:r>
          </a:p>
        </p:txBody>
      </p:sp>
      <p:sp>
        <p:nvSpPr>
          <p:cNvPr id="5" name="CuadroTexto 4">
            <a:extLst>
              <a:ext uri="{FF2B5EF4-FFF2-40B4-BE49-F238E27FC236}">
                <a16:creationId xmlns:a16="http://schemas.microsoft.com/office/drawing/2014/main" id="{33BB66E3-E9F5-2CB6-BB17-16213E9EABA7}"/>
              </a:ext>
            </a:extLst>
          </p:cNvPr>
          <p:cNvSpPr txBox="1"/>
          <p:nvPr/>
        </p:nvSpPr>
        <p:spPr>
          <a:xfrm>
            <a:off x="611560" y="2492896"/>
            <a:ext cx="8136904" cy="3539430"/>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El descubrimiento fue realizado en una mina de carbón, en el estado estadounidense de Illinois, por científicos estadounidenses y británicos. Creen que el bosque se conservó a causa de un fuerte terremoto que habría hecho colapsar toda la región bajo el nivel del mar, donde el bosque quedó sepultado por el lodo, conservándose hasta el día de hoy.</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027.jpg">
            <a:extLst>
              <a:ext uri="{FF2B5EF4-FFF2-40B4-BE49-F238E27FC236}">
                <a16:creationId xmlns:a16="http://schemas.microsoft.com/office/drawing/2014/main" id="{8177C3DA-1E03-9328-CF83-DAD39792C14D}"/>
              </a:ext>
            </a:extLst>
          </p:cNvPr>
          <p:cNvPicPr>
            <a:picLocks noChangeAspect="1"/>
          </p:cNvPicPr>
          <p:nvPr/>
        </p:nvPicPr>
        <p:blipFill>
          <a:blip r:embed="rId3"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477710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Una estrella roja&#10;&#10;Descripción generada automáticamente con confianza media">
            <a:extLst>
              <a:ext uri="{FF2B5EF4-FFF2-40B4-BE49-F238E27FC236}">
                <a16:creationId xmlns:a16="http://schemas.microsoft.com/office/drawing/2014/main" id="{9DE864F6-F945-A078-F098-54C5934D2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Imagen 5">
            <a:extLst>
              <a:ext uri="{FF2B5EF4-FFF2-40B4-BE49-F238E27FC236}">
                <a16:creationId xmlns:a16="http://schemas.microsoft.com/office/drawing/2014/main" id="{240F9A6C-B4EF-CAFB-97C9-537EA7AF2F54}"/>
              </a:ext>
            </a:extLst>
          </p:cNvPr>
          <p:cNvPicPr>
            <a:picLocks noChangeAspect="1"/>
          </p:cNvPicPr>
          <p:nvPr/>
        </p:nvPicPr>
        <p:blipFill>
          <a:blip r:embed="rId4"/>
          <a:stretch>
            <a:fillRect/>
          </a:stretch>
        </p:blipFill>
        <p:spPr>
          <a:xfrm>
            <a:off x="1389579" y="403094"/>
            <a:ext cx="5990733" cy="645490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Una estrella roja&#10;&#10;Descripción generada automáticamente con confianza media">
            <a:extLst>
              <a:ext uri="{FF2B5EF4-FFF2-40B4-BE49-F238E27FC236}">
                <a16:creationId xmlns:a16="http://schemas.microsoft.com/office/drawing/2014/main" id="{9DE864F6-F945-A078-F098-54C5934D2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CuadroTexto 1">
            <a:extLst>
              <a:ext uri="{FF2B5EF4-FFF2-40B4-BE49-F238E27FC236}">
                <a16:creationId xmlns:a16="http://schemas.microsoft.com/office/drawing/2014/main" id="{23069BD8-35DD-E45C-534A-540BD717F3CB}"/>
              </a:ext>
            </a:extLst>
          </p:cNvPr>
          <p:cNvSpPr txBox="1"/>
          <p:nvPr/>
        </p:nvSpPr>
        <p:spPr>
          <a:xfrm>
            <a:off x="251520" y="1268760"/>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Modelo diluviano</a:t>
            </a:r>
          </a:p>
        </p:txBody>
      </p:sp>
      <p:sp>
        <p:nvSpPr>
          <p:cNvPr id="3" name="CuadroTexto 2">
            <a:extLst>
              <a:ext uri="{FF2B5EF4-FFF2-40B4-BE49-F238E27FC236}">
                <a16:creationId xmlns:a16="http://schemas.microsoft.com/office/drawing/2014/main" id="{EB2710DB-AF9C-811D-CA3C-7501FA804BA0}"/>
              </a:ext>
            </a:extLst>
          </p:cNvPr>
          <p:cNvSpPr txBox="1"/>
          <p:nvPr/>
        </p:nvSpPr>
        <p:spPr>
          <a:xfrm>
            <a:off x="503548" y="2060848"/>
            <a:ext cx="5832648" cy="3970318"/>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Estudiar y comprender el modelo diluviano de Génesis ayuda a resolver algunos problemas en geología. “Una catástrofe mundial por agua daría lugar a una gran erosión, la formación de capas de sedimentos y el enterramiento de organismos. …</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extLst>
      <p:ext uri="{BB962C8B-B14F-4D97-AF65-F5344CB8AC3E}">
        <p14:creationId xmlns:p14="http://schemas.microsoft.com/office/powerpoint/2010/main" val="162976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Una estrella roja&#10;&#10;Descripción generada automáticamente con confianza media">
            <a:extLst>
              <a:ext uri="{FF2B5EF4-FFF2-40B4-BE49-F238E27FC236}">
                <a16:creationId xmlns:a16="http://schemas.microsoft.com/office/drawing/2014/main" id="{D6A4A12F-8B9D-9A96-3789-6C55A05C5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4F1C2301-EC82-F1A5-9E09-3BBB50A7BF81}"/>
              </a:ext>
            </a:extLst>
          </p:cNvPr>
          <p:cNvSpPr txBox="1"/>
          <p:nvPr/>
        </p:nvSpPr>
        <p:spPr>
          <a:xfrm>
            <a:off x="251520" y="1268760"/>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Modelo diluviano</a:t>
            </a:r>
          </a:p>
        </p:txBody>
      </p:sp>
      <p:sp>
        <p:nvSpPr>
          <p:cNvPr id="6" name="CuadroTexto 5">
            <a:extLst>
              <a:ext uri="{FF2B5EF4-FFF2-40B4-BE49-F238E27FC236}">
                <a16:creationId xmlns:a16="http://schemas.microsoft.com/office/drawing/2014/main" id="{4EB7739D-E900-29ED-1BAC-B61B89075BFA}"/>
              </a:ext>
            </a:extLst>
          </p:cNvPr>
          <p:cNvSpPr txBox="1"/>
          <p:nvPr/>
        </p:nvSpPr>
        <p:spPr>
          <a:xfrm>
            <a:off x="503548" y="2060848"/>
            <a:ext cx="6876764" cy="2123658"/>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"Proporciona el único mecanismo capaz de causar rápidamente lo que de otro modo no ocurriría ni siquiera en millones de años". </a:t>
            </a:r>
            <a:r>
              <a:rPr lang="es-MX" sz="2000" i="1" dirty="0">
                <a:solidFill>
                  <a:schemeClr val="bg1"/>
                </a:solidFill>
                <a:latin typeface="Noto Serif" panose="02020600060500020200" pitchFamily="18" charset="0"/>
                <a:ea typeface="Noto Serif" panose="02020600060500020200" pitchFamily="18" charset="0"/>
                <a:cs typeface="Noto Serif" panose="02020600060500020200" pitchFamily="18" charset="0"/>
              </a:rPr>
              <a:t>Harold G. </a:t>
            </a:r>
            <a:r>
              <a:rPr lang="es-MX" sz="2000" i="1" dirty="0" err="1">
                <a:solidFill>
                  <a:schemeClr val="bg1"/>
                </a:solidFill>
                <a:latin typeface="Noto Serif" panose="02020600060500020200" pitchFamily="18" charset="0"/>
                <a:ea typeface="Noto Serif" panose="02020600060500020200" pitchFamily="18" charset="0"/>
                <a:cs typeface="Noto Serif" panose="02020600060500020200" pitchFamily="18" charset="0"/>
              </a:rPr>
              <a:t>Coffin</a:t>
            </a:r>
            <a:r>
              <a:rPr lang="es-MX" sz="2000" i="1" dirty="0">
                <a:solidFill>
                  <a:schemeClr val="bg1"/>
                </a:solidFill>
                <a:latin typeface="Noto Serif" panose="02020600060500020200" pitchFamily="18" charset="0"/>
                <a:ea typeface="Noto Serif" panose="02020600060500020200" pitchFamily="18" charset="0"/>
                <a:cs typeface="Noto Serif" panose="02020600060500020200" pitchFamily="18" charset="0"/>
              </a:rPr>
              <a:t>, Robert H. Brown y L. James Gibson, </a:t>
            </a:r>
            <a:r>
              <a:rPr lang="es-MX" sz="2000" i="1" dirty="0" err="1">
                <a:solidFill>
                  <a:schemeClr val="bg1"/>
                </a:solidFill>
                <a:latin typeface="Noto Serif" panose="02020600060500020200" pitchFamily="18" charset="0"/>
                <a:ea typeface="Noto Serif" panose="02020600060500020200" pitchFamily="18" charset="0"/>
                <a:cs typeface="Noto Serif" panose="02020600060500020200" pitchFamily="18" charset="0"/>
              </a:rPr>
              <a:t>Origin</a:t>
            </a:r>
            <a:r>
              <a:rPr lang="es-MX" sz="2000" i="1" dirty="0">
                <a:solidFill>
                  <a:schemeClr val="bg1"/>
                </a:solidFill>
                <a:latin typeface="Noto Serif" panose="02020600060500020200" pitchFamily="18" charset="0"/>
                <a:ea typeface="Noto Serif" panose="02020600060500020200" pitchFamily="18" charset="0"/>
                <a:cs typeface="Noto Serif" panose="02020600060500020200" pitchFamily="18" charset="0"/>
              </a:rPr>
              <a:t> </a:t>
            </a:r>
            <a:r>
              <a:rPr lang="es-MX" sz="2000" i="1" dirty="0" err="1">
                <a:solidFill>
                  <a:schemeClr val="bg1"/>
                </a:solidFill>
                <a:latin typeface="Noto Serif" panose="02020600060500020200" pitchFamily="18" charset="0"/>
                <a:ea typeface="Noto Serif" panose="02020600060500020200" pitchFamily="18" charset="0"/>
                <a:cs typeface="Noto Serif" panose="02020600060500020200" pitchFamily="18" charset="0"/>
              </a:rPr>
              <a:t>by</a:t>
            </a:r>
            <a:r>
              <a:rPr lang="es-MX" sz="2000" i="1" dirty="0">
                <a:solidFill>
                  <a:schemeClr val="bg1"/>
                </a:solidFill>
                <a:latin typeface="Noto Serif" panose="02020600060500020200" pitchFamily="18" charset="0"/>
                <a:ea typeface="Noto Serif" panose="02020600060500020200" pitchFamily="18" charset="0"/>
                <a:cs typeface="Noto Serif" panose="02020600060500020200" pitchFamily="18" charset="0"/>
              </a:rPr>
              <a:t> </a:t>
            </a:r>
            <a:r>
              <a:rPr lang="es-MX" sz="2000" i="1" dirty="0" err="1">
                <a:solidFill>
                  <a:schemeClr val="bg1"/>
                </a:solidFill>
                <a:latin typeface="Noto Serif" panose="02020600060500020200" pitchFamily="18" charset="0"/>
                <a:ea typeface="Noto Serif" panose="02020600060500020200" pitchFamily="18" charset="0"/>
                <a:cs typeface="Noto Serif" panose="02020600060500020200" pitchFamily="18" charset="0"/>
              </a:rPr>
              <a:t>Design</a:t>
            </a:r>
            <a:r>
              <a:rPr lang="es-MX" sz="2000" i="1" dirty="0">
                <a:solidFill>
                  <a:schemeClr val="bg1"/>
                </a:solidFill>
                <a:latin typeface="Noto Serif" panose="02020600060500020200" pitchFamily="18" charset="0"/>
                <a:ea typeface="Noto Serif" panose="02020600060500020200" pitchFamily="18" charset="0"/>
                <a:cs typeface="Noto Serif" panose="02020600060500020200" pitchFamily="18" charset="0"/>
              </a:rPr>
              <a:t>, pág. 42</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030.jpg"/>
          <p:cNvPicPr>
            <a:picLocks noChangeAspect="1"/>
          </p:cNvPicPr>
          <p:nvPr/>
        </p:nvPicPr>
        <p:blipFill>
          <a:blip r:embed="rId3" cstate="print"/>
          <a:stretch>
            <a:fillRect/>
          </a:stretch>
        </p:blipFill>
        <p:spPr>
          <a:xfrm>
            <a:off x="0" y="0"/>
            <a:ext cx="9144000" cy="6858000"/>
          </a:xfrm>
          <a:prstGeom prst="rect">
            <a:avLst/>
          </a:prstGeom>
        </p:spPr>
      </p:pic>
      <p:sp>
        <p:nvSpPr>
          <p:cNvPr id="3" name="CuadroTexto 2">
            <a:extLst>
              <a:ext uri="{FF2B5EF4-FFF2-40B4-BE49-F238E27FC236}">
                <a16:creationId xmlns:a16="http://schemas.microsoft.com/office/drawing/2014/main" id="{0AE96AF5-D243-2EB1-B849-FA129D9C9C5E}"/>
              </a:ext>
            </a:extLst>
          </p:cNvPr>
          <p:cNvSpPr txBox="1"/>
          <p:nvPr/>
        </p:nvSpPr>
        <p:spPr>
          <a:xfrm>
            <a:off x="467544" y="1412776"/>
            <a:ext cx="6840760" cy="553998"/>
          </a:xfrm>
          <a:prstGeom prst="rect">
            <a:avLst/>
          </a:prstGeom>
          <a:solidFill>
            <a:schemeClr val="tx1"/>
          </a:solid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Arca de Noé: ingeniería náutica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Una estrella roja&#10;&#10;Descripción generada automáticamente con confianza media">
            <a:extLst>
              <a:ext uri="{FF2B5EF4-FFF2-40B4-BE49-F238E27FC236}">
                <a16:creationId xmlns:a16="http://schemas.microsoft.com/office/drawing/2014/main" id="{C00D7226-9427-5AAF-FD47-6EAF67BEA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BF68B961-0C70-C5A7-AC5F-F6420DCD61D8}"/>
              </a:ext>
            </a:extLst>
          </p:cNvPr>
          <p:cNvSpPr txBox="1"/>
          <p:nvPr/>
        </p:nvSpPr>
        <p:spPr>
          <a:xfrm>
            <a:off x="251520" y="1484784"/>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El mundo antediluviano</a:t>
            </a:r>
          </a:p>
        </p:txBody>
      </p:sp>
      <p:sp>
        <p:nvSpPr>
          <p:cNvPr id="6" name="CuadroTexto 5">
            <a:extLst>
              <a:ext uri="{FF2B5EF4-FFF2-40B4-BE49-F238E27FC236}">
                <a16:creationId xmlns:a16="http://schemas.microsoft.com/office/drawing/2014/main" id="{71FFF1F5-CE86-6F8F-6A7C-F4393E77CFE8}"/>
              </a:ext>
            </a:extLst>
          </p:cNvPr>
          <p:cNvSpPr txBox="1"/>
          <p:nvPr/>
        </p:nvSpPr>
        <p:spPr>
          <a:xfrm>
            <a:off x="611560" y="2492896"/>
            <a:ext cx="8064896" cy="2677656"/>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Los investigadores creacionistas suelen estar de acuerdo en tres puntos:</a:t>
            </a:r>
          </a:p>
          <a:p>
            <a:endPar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 1. No hubo lluvias antes del Diluvio (lo que llevó a los coterráneos de Noé a descreer de la predicción de la catástrofe).</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031.jpg"/>
          <p:cNvPicPr>
            <a:picLocks noChangeAspect="1"/>
          </p:cNvPicPr>
          <p:nvPr/>
        </p:nvPicPr>
        <p:blipFill>
          <a:blip r:embed="rId3" cstate="print"/>
          <a:stretch>
            <a:fillRect/>
          </a:stretch>
        </p:blipFill>
        <p:spPr>
          <a:xfrm>
            <a:off x="0" y="0"/>
            <a:ext cx="9144000" cy="6858000"/>
          </a:xfrm>
          <a:prstGeom prst="rect">
            <a:avLst/>
          </a:prstGeom>
        </p:spPr>
      </p:pic>
      <p:sp>
        <p:nvSpPr>
          <p:cNvPr id="2" name="CuadroTexto 1">
            <a:extLst>
              <a:ext uri="{FF2B5EF4-FFF2-40B4-BE49-F238E27FC236}">
                <a16:creationId xmlns:a16="http://schemas.microsoft.com/office/drawing/2014/main" id="{667CC527-A6B4-72D9-DE2D-B6FB2254220C}"/>
              </a:ext>
            </a:extLst>
          </p:cNvPr>
          <p:cNvSpPr txBox="1"/>
          <p:nvPr/>
        </p:nvSpPr>
        <p:spPr>
          <a:xfrm>
            <a:off x="467544" y="1412776"/>
            <a:ext cx="6840760" cy="553998"/>
          </a:xfrm>
          <a:prstGeom prst="rect">
            <a:avLst/>
          </a:prstGeom>
          <a:solidFill>
            <a:schemeClr val="tx1"/>
          </a:solid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Arca de Noé: ingeniería náutica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032.jpg"/>
          <p:cNvPicPr>
            <a:picLocks noChangeAspect="1"/>
          </p:cNvPicPr>
          <p:nvPr/>
        </p:nvPicPr>
        <p:blipFill>
          <a:blip r:embed="rId3" cstate="print"/>
          <a:stretch>
            <a:fillRect/>
          </a:stretch>
        </p:blipFill>
        <p:spPr>
          <a:xfrm>
            <a:off x="0" y="0"/>
            <a:ext cx="9144000" cy="6858000"/>
          </a:xfrm>
          <a:prstGeom prst="rect">
            <a:avLst/>
          </a:prstGeom>
        </p:spPr>
      </p:pic>
      <p:sp>
        <p:nvSpPr>
          <p:cNvPr id="3" name="CuadroTexto 2">
            <a:extLst>
              <a:ext uri="{FF2B5EF4-FFF2-40B4-BE49-F238E27FC236}">
                <a16:creationId xmlns:a16="http://schemas.microsoft.com/office/drawing/2014/main" id="{E35B0AC7-EC24-86DE-6D72-ABD5C8DAB300}"/>
              </a:ext>
            </a:extLst>
          </p:cNvPr>
          <p:cNvSpPr txBox="1"/>
          <p:nvPr/>
        </p:nvSpPr>
        <p:spPr>
          <a:xfrm>
            <a:off x="467544" y="1412776"/>
            <a:ext cx="6840760" cy="553998"/>
          </a:xfrm>
          <a:prstGeom prst="rect">
            <a:avLst/>
          </a:prstGeom>
          <a:solidFill>
            <a:schemeClr val="tx1"/>
          </a:solid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Arca de Noé: ingeniería náutica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033.jpg"/>
          <p:cNvPicPr>
            <a:picLocks noChangeAspect="1"/>
          </p:cNvPicPr>
          <p:nvPr/>
        </p:nvPicPr>
        <p:blipFill>
          <a:blip r:embed="rId3" cstate="print"/>
          <a:stretch>
            <a:fillRect/>
          </a:stretch>
        </p:blipFill>
        <p:spPr>
          <a:xfrm>
            <a:off x="0" y="0"/>
            <a:ext cx="9144000" cy="6858000"/>
          </a:xfrm>
          <a:prstGeom prst="rect">
            <a:avLst/>
          </a:prstGeom>
        </p:spPr>
      </p:pic>
      <p:sp>
        <p:nvSpPr>
          <p:cNvPr id="3" name="CuadroTexto 2">
            <a:extLst>
              <a:ext uri="{FF2B5EF4-FFF2-40B4-BE49-F238E27FC236}">
                <a16:creationId xmlns:a16="http://schemas.microsoft.com/office/drawing/2014/main" id="{CDBC92D0-C66E-2DBE-DC26-93A9BD318A81}"/>
              </a:ext>
            </a:extLst>
          </p:cNvPr>
          <p:cNvSpPr txBox="1"/>
          <p:nvPr/>
        </p:nvSpPr>
        <p:spPr>
          <a:xfrm>
            <a:off x="467544" y="1412776"/>
            <a:ext cx="6840760" cy="553998"/>
          </a:xfrm>
          <a:prstGeom prst="rect">
            <a:avLst/>
          </a:prstGeom>
          <a:solidFill>
            <a:schemeClr val="tx1"/>
          </a:solid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Arca de Noé: ingeniería náutica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Una estrella roja&#10;&#10;Descripción generada automáticamente con confianza media">
            <a:extLst>
              <a:ext uri="{FF2B5EF4-FFF2-40B4-BE49-F238E27FC236}">
                <a16:creationId xmlns:a16="http://schemas.microsoft.com/office/drawing/2014/main" id="{C5BE7A7D-63F6-469C-A17F-BB5D7FD29E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uadroTexto 2">
            <a:extLst>
              <a:ext uri="{FF2B5EF4-FFF2-40B4-BE49-F238E27FC236}">
                <a16:creationId xmlns:a16="http://schemas.microsoft.com/office/drawing/2014/main" id="{9320E468-B19A-47D2-78A7-E57633CD7081}"/>
              </a:ext>
            </a:extLst>
          </p:cNvPr>
          <p:cNvSpPr txBox="1"/>
          <p:nvPr/>
        </p:nvSpPr>
        <p:spPr>
          <a:xfrm>
            <a:off x="395536" y="836712"/>
            <a:ext cx="7288286" cy="553998"/>
          </a:xfrm>
          <a:prstGeom prst="rect">
            <a:avLst/>
          </a:prstGeom>
          <a:solidFill>
            <a:schemeClr val="tx1"/>
          </a:solid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Arca de Noé: ingeniería náutica</a:t>
            </a:r>
          </a:p>
        </p:txBody>
      </p:sp>
      <p:sp>
        <p:nvSpPr>
          <p:cNvPr id="4" name="CuadroTexto 3">
            <a:extLst>
              <a:ext uri="{FF2B5EF4-FFF2-40B4-BE49-F238E27FC236}">
                <a16:creationId xmlns:a16="http://schemas.microsoft.com/office/drawing/2014/main" id="{9B41111D-6F50-5EA5-4A3C-280960E36D66}"/>
              </a:ext>
            </a:extLst>
          </p:cNvPr>
          <p:cNvSpPr txBox="1"/>
          <p:nvPr/>
        </p:nvSpPr>
        <p:spPr>
          <a:xfrm>
            <a:off x="611560" y="1791107"/>
            <a:ext cx="8208912" cy="4401205"/>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Los estudios sobre las medidas de las pirámides egipcias llevaron a los arqueólogos a creer que el codo, en la época en que se construyeron las pirámides, medía unos 57 centímetros. Moisés fue educado en las escuelas de Egipto, y es posible que tuviera presente esta medida cuando escribió el Génesis. Así, tendríamos para el arca una medida de 170 metros de largo, 28 metros de ancho y 18 metros de alto.</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extLst>
      <p:ext uri="{BB962C8B-B14F-4D97-AF65-F5344CB8AC3E}">
        <p14:creationId xmlns:p14="http://schemas.microsoft.com/office/powerpoint/2010/main" val="7143253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naranja, luz, oscuro, tabla&#10;&#10;Descripción generada automáticamente">
            <a:extLst>
              <a:ext uri="{FF2B5EF4-FFF2-40B4-BE49-F238E27FC236}">
                <a16:creationId xmlns:a16="http://schemas.microsoft.com/office/drawing/2014/main" id="{8D4643E7-11B8-295C-B05A-C6667C79F6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AD99B631-8F8A-3B58-FE49-6F3B649610F6}"/>
              </a:ext>
            </a:extLst>
          </p:cNvPr>
          <p:cNvSpPr txBox="1"/>
          <p:nvPr/>
        </p:nvSpPr>
        <p:spPr>
          <a:xfrm>
            <a:off x="395536" y="836712"/>
            <a:ext cx="7288286" cy="553998"/>
          </a:xfrm>
          <a:prstGeom prst="rect">
            <a:avLst/>
          </a:prstGeom>
          <a:solidFill>
            <a:schemeClr val="tx1"/>
          </a:solid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Arca de Noé: ingeniería náutica</a:t>
            </a:r>
          </a:p>
        </p:txBody>
      </p:sp>
      <p:sp>
        <p:nvSpPr>
          <p:cNvPr id="6" name="CuadroTexto 5">
            <a:extLst>
              <a:ext uri="{FF2B5EF4-FFF2-40B4-BE49-F238E27FC236}">
                <a16:creationId xmlns:a16="http://schemas.microsoft.com/office/drawing/2014/main" id="{E460B178-05FF-F431-95A6-CCD1A1855B21}"/>
              </a:ext>
            </a:extLst>
          </p:cNvPr>
          <p:cNvSpPr txBox="1"/>
          <p:nvPr/>
        </p:nvSpPr>
        <p:spPr>
          <a:xfrm>
            <a:off x="611560" y="1791107"/>
            <a:ext cx="5328592" cy="3970318"/>
          </a:xfrm>
          <a:prstGeom prst="rect">
            <a:avLst/>
          </a:prstGeom>
          <a:noFill/>
        </p:spPr>
        <p:txBody>
          <a:bodyPr wrap="square" rtlCol="0">
            <a:spAutoFit/>
          </a:bodyPr>
          <a:lstStyle/>
          <a:p>
            <a:r>
              <a:rPr lang="es-MX" sz="2800" dirty="0" err="1">
                <a:solidFill>
                  <a:schemeClr val="bg1"/>
                </a:solidFill>
                <a:latin typeface="Noto Serif" panose="02020600060500020200" pitchFamily="18" charset="0"/>
                <a:ea typeface="Noto Serif" panose="02020600060500020200" pitchFamily="18" charset="0"/>
                <a:cs typeface="Noto Serif" panose="02020600060500020200" pitchFamily="18" charset="0"/>
              </a:rPr>
              <a:t>Nimrod</a:t>
            </a:r>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 construyó una ciudad y luego la gente empezó a construir la Torre de Babel, con la intención de llegar al cielo. Tiempo después, las pirámides y las ricas ciudades de Egipto fueron construidas con gran precisión y habilidad.</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036.jpg"/>
          <p:cNvPicPr>
            <a:picLocks noChangeAspect="1"/>
          </p:cNvPicPr>
          <p:nvPr/>
        </p:nvPicPr>
        <p:blipFill>
          <a:blip r:embed="rId3" cstate="print"/>
          <a:stretch>
            <a:fillRect/>
          </a:stretch>
        </p:blipFill>
        <p:spPr>
          <a:xfrm>
            <a:off x="0" y="0"/>
            <a:ext cx="9144000" cy="6858000"/>
          </a:xfrm>
          <a:prstGeom prst="rect">
            <a:avLst/>
          </a:prstGeom>
        </p:spPr>
      </p:pic>
      <p:sp>
        <p:nvSpPr>
          <p:cNvPr id="3" name="CuadroTexto 2">
            <a:extLst>
              <a:ext uri="{FF2B5EF4-FFF2-40B4-BE49-F238E27FC236}">
                <a16:creationId xmlns:a16="http://schemas.microsoft.com/office/drawing/2014/main" id="{23D559CF-9B8E-EE30-1FB7-B332E37E7855}"/>
              </a:ext>
            </a:extLst>
          </p:cNvPr>
          <p:cNvSpPr txBox="1"/>
          <p:nvPr/>
        </p:nvSpPr>
        <p:spPr>
          <a:xfrm>
            <a:off x="395536" y="1412776"/>
            <a:ext cx="7288286" cy="553998"/>
          </a:xfrm>
          <a:prstGeom prst="rect">
            <a:avLst/>
          </a:prstGeom>
          <a:solidFill>
            <a:schemeClr val="tx1"/>
          </a:solid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Arca de Noé: ingeniería náutica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a luz del sol&#10;&#10;Descripción generada automáticamente con confianza media">
            <a:extLst>
              <a:ext uri="{FF2B5EF4-FFF2-40B4-BE49-F238E27FC236}">
                <a16:creationId xmlns:a16="http://schemas.microsoft.com/office/drawing/2014/main" id="{25CCF3CE-449A-E83F-1C71-DE74B7AB7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B20B40E4-33CD-632F-17BD-E6576AAFD9CA}"/>
              </a:ext>
            </a:extLst>
          </p:cNvPr>
          <p:cNvSpPr txBox="1"/>
          <p:nvPr/>
        </p:nvSpPr>
        <p:spPr>
          <a:xfrm>
            <a:off x="251520" y="1268760"/>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Una catástrofe global</a:t>
            </a:r>
          </a:p>
        </p:txBody>
      </p:sp>
      <p:sp>
        <p:nvSpPr>
          <p:cNvPr id="6" name="CuadroTexto 5">
            <a:extLst>
              <a:ext uri="{FF2B5EF4-FFF2-40B4-BE49-F238E27FC236}">
                <a16:creationId xmlns:a16="http://schemas.microsoft.com/office/drawing/2014/main" id="{6454492E-9F9B-C70F-F1C3-8AA70370937D}"/>
              </a:ext>
            </a:extLst>
          </p:cNvPr>
          <p:cNvSpPr txBox="1"/>
          <p:nvPr/>
        </p:nvSpPr>
        <p:spPr>
          <a:xfrm>
            <a:off x="503548" y="2060848"/>
            <a:ext cx="5868652" cy="4832092"/>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Después del diluvio, Dios prometió que no habría más “diluvio para destruir la tierra” (Génesis 9:11). Si el diluvio fuera una inundación regional, Dios habría roto esa promesa innumerables veces, ya que siempre ha habido inundaciones causadas por el mar, por lluvias prolongadas y ríos desbordados. ...</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exterior, camioneta, comida, calle&#10;&#10;Descripción generada automáticamente">
            <a:extLst>
              <a:ext uri="{FF2B5EF4-FFF2-40B4-BE49-F238E27FC236}">
                <a16:creationId xmlns:a16="http://schemas.microsoft.com/office/drawing/2014/main" id="{805327FC-94A0-4820-428D-5DF2E31D7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03F43B5C-355F-CF23-C6B9-2B823746233E}"/>
              </a:ext>
            </a:extLst>
          </p:cNvPr>
          <p:cNvSpPr txBox="1"/>
          <p:nvPr/>
        </p:nvSpPr>
        <p:spPr>
          <a:xfrm>
            <a:off x="251520" y="1268760"/>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Una catástrofe global</a:t>
            </a:r>
          </a:p>
        </p:txBody>
      </p:sp>
      <p:sp>
        <p:nvSpPr>
          <p:cNvPr id="6" name="CuadroTexto 5">
            <a:extLst>
              <a:ext uri="{FF2B5EF4-FFF2-40B4-BE49-F238E27FC236}">
                <a16:creationId xmlns:a16="http://schemas.microsoft.com/office/drawing/2014/main" id="{293EBEC0-5140-D008-37AD-1314898F628B}"/>
              </a:ext>
            </a:extLst>
          </p:cNvPr>
          <p:cNvSpPr txBox="1"/>
          <p:nvPr/>
        </p:nvSpPr>
        <p:spPr>
          <a:xfrm>
            <a:off x="503548" y="2060848"/>
            <a:ext cx="5868652" cy="2677656"/>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Además, si Dios solo tuviera en mente un diluvio local, sería suficiente para ordenarle a Noé que emigrara a una región segura y no se molestara en construir un arca.</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Una estrella roja&#10;&#10;Descripción generada automáticamente con confianza media">
            <a:extLst>
              <a:ext uri="{FF2B5EF4-FFF2-40B4-BE49-F238E27FC236}">
                <a16:creationId xmlns:a16="http://schemas.microsoft.com/office/drawing/2014/main" id="{C5BE7A7D-63F6-469C-A17F-BB5D7FD29E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uadroTexto 3">
            <a:extLst>
              <a:ext uri="{FF2B5EF4-FFF2-40B4-BE49-F238E27FC236}">
                <a16:creationId xmlns:a16="http://schemas.microsoft.com/office/drawing/2014/main" id="{6CD16083-E470-4E18-7E70-6C86FC6CA8BF}"/>
              </a:ext>
            </a:extLst>
          </p:cNvPr>
          <p:cNvSpPr txBox="1"/>
          <p:nvPr/>
        </p:nvSpPr>
        <p:spPr>
          <a:xfrm>
            <a:off x="251520" y="1268760"/>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Una catástrofe global</a:t>
            </a:r>
          </a:p>
        </p:txBody>
      </p:sp>
      <p:sp>
        <p:nvSpPr>
          <p:cNvPr id="5" name="CuadroTexto 4">
            <a:extLst>
              <a:ext uri="{FF2B5EF4-FFF2-40B4-BE49-F238E27FC236}">
                <a16:creationId xmlns:a16="http://schemas.microsoft.com/office/drawing/2014/main" id="{E7D665E9-FBA7-0F69-6BD7-602A5E5760C8}"/>
              </a:ext>
            </a:extLst>
          </p:cNvPr>
          <p:cNvSpPr txBox="1"/>
          <p:nvPr/>
        </p:nvSpPr>
        <p:spPr>
          <a:xfrm>
            <a:off x="503548" y="2060848"/>
            <a:ext cx="8100900" cy="3108543"/>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En el capítulo 7 de </a:t>
            </a:r>
            <a:r>
              <a:rPr lang="es-MX"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rPr>
              <a:t>Patriarcas y profetas</a:t>
            </a:r>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 la escritora estadounidense Ellen G. White describe vívidamente la violencia del diluvio cuando las aguas engulleron edificios, árboles, rocas y tierra, arrastrándolos en todas direcciones. La autora llegó a afirmar que “el mismo Satanás[...] temió por su existencia”.</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agua, luz, cerca, estrella&#10;&#10;Descripción generada automáticamente">
            <a:extLst>
              <a:ext uri="{FF2B5EF4-FFF2-40B4-BE49-F238E27FC236}">
                <a16:creationId xmlns:a16="http://schemas.microsoft.com/office/drawing/2014/main" id="{9FB1EF0D-96E1-A9F0-E7A2-900978319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9A1A47C7-8060-FACD-60B9-E3D6344C2F66}"/>
              </a:ext>
            </a:extLst>
          </p:cNvPr>
          <p:cNvSpPr txBox="1"/>
          <p:nvPr/>
        </p:nvSpPr>
        <p:spPr>
          <a:xfrm>
            <a:off x="251520" y="1268760"/>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Transformaciones topográficas</a:t>
            </a:r>
          </a:p>
        </p:txBody>
      </p:sp>
      <p:sp>
        <p:nvSpPr>
          <p:cNvPr id="6" name="CuadroTexto 5">
            <a:extLst>
              <a:ext uri="{FF2B5EF4-FFF2-40B4-BE49-F238E27FC236}">
                <a16:creationId xmlns:a16="http://schemas.microsoft.com/office/drawing/2014/main" id="{F36C3F4E-DAD5-56A4-A533-72312B10A02B}"/>
              </a:ext>
            </a:extLst>
          </p:cNvPr>
          <p:cNvSpPr txBox="1"/>
          <p:nvPr/>
        </p:nvSpPr>
        <p:spPr>
          <a:xfrm>
            <a:off x="503548" y="2060848"/>
            <a:ext cx="8100900" cy="2246769"/>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En 1963, la isla volcánica de </a:t>
            </a:r>
            <a:r>
              <a:rPr lang="es-MX" sz="2800" dirty="0" err="1">
                <a:solidFill>
                  <a:schemeClr val="bg1"/>
                </a:solidFill>
                <a:latin typeface="Noto Serif" panose="02020600060500020200" pitchFamily="18" charset="0"/>
                <a:ea typeface="Noto Serif" panose="02020600060500020200" pitchFamily="18" charset="0"/>
                <a:cs typeface="Noto Serif" panose="02020600060500020200" pitchFamily="18" charset="0"/>
              </a:rPr>
              <a:t>Surtsey</a:t>
            </a:r>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 ubicada en el sur de Islandia, simplemente apareció en medio del océano. En cinco días ya tenía una longitud de 600 metros, llegando luego a los dos kilómetros. ...</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naturaleza, lluvia&#10;&#10;Descripción generada automáticamente">
            <a:extLst>
              <a:ext uri="{FF2B5EF4-FFF2-40B4-BE49-F238E27FC236}">
                <a16:creationId xmlns:a16="http://schemas.microsoft.com/office/drawing/2014/main" id="{AE988837-BE3A-BEDB-3BF9-70EAEB9B6F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94C5C180-4EB4-061A-F6D0-19E132F57FFB}"/>
              </a:ext>
            </a:extLst>
          </p:cNvPr>
          <p:cNvSpPr txBox="1"/>
          <p:nvPr/>
        </p:nvSpPr>
        <p:spPr>
          <a:xfrm>
            <a:off x="251520" y="1484784"/>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El mundo antediluviano</a:t>
            </a:r>
          </a:p>
        </p:txBody>
      </p:sp>
      <p:sp>
        <p:nvSpPr>
          <p:cNvPr id="6" name="CuadroTexto 5">
            <a:extLst>
              <a:ext uri="{FF2B5EF4-FFF2-40B4-BE49-F238E27FC236}">
                <a16:creationId xmlns:a16="http://schemas.microsoft.com/office/drawing/2014/main" id="{0F8C5E13-E0FF-BD0B-2978-B0D59CBFE82A}"/>
              </a:ext>
            </a:extLst>
          </p:cNvPr>
          <p:cNvSpPr txBox="1"/>
          <p:nvPr/>
        </p:nvSpPr>
        <p:spPr>
          <a:xfrm>
            <a:off x="611560" y="2492896"/>
            <a:ext cx="8064896" cy="1815882"/>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2. El planeta estaba regado por el rocío, subordinado a la humedad, la saturación y la condensación. Hay indicios de que los vientos no soplaban a la misma proporción que hoy.</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agua, luz, cerca, estrella&#10;&#10;Descripción generada automáticamente">
            <a:extLst>
              <a:ext uri="{FF2B5EF4-FFF2-40B4-BE49-F238E27FC236}">
                <a16:creationId xmlns:a16="http://schemas.microsoft.com/office/drawing/2014/main" id="{1AA83DA2-B6E8-BC4E-D93B-84FB0EB1F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CuadroTexto 6">
            <a:extLst>
              <a:ext uri="{FF2B5EF4-FFF2-40B4-BE49-F238E27FC236}">
                <a16:creationId xmlns:a16="http://schemas.microsoft.com/office/drawing/2014/main" id="{6A0DBA15-2AF4-4376-216D-93F1E4CFC24D}"/>
              </a:ext>
            </a:extLst>
          </p:cNvPr>
          <p:cNvSpPr txBox="1"/>
          <p:nvPr/>
        </p:nvSpPr>
        <p:spPr>
          <a:xfrm>
            <a:off x="251520" y="1268760"/>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Transformaciones topográficas</a:t>
            </a:r>
          </a:p>
        </p:txBody>
      </p:sp>
      <p:sp>
        <p:nvSpPr>
          <p:cNvPr id="8" name="CuadroTexto 7">
            <a:extLst>
              <a:ext uri="{FF2B5EF4-FFF2-40B4-BE49-F238E27FC236}">
                <a16:creationId xmlns:a16="http://schemas.microsoft.com/office/drawing/2014/main" id="{E1242023-153E-8DE7-DEFA-6A86C4F39349}"/>
              </a:ext>
            </a:extLst>
          </p:cNvPr>
          <p:cNvSpPr txBox="1"/>
          <p:nvPr/>
        </p:nvSpPr>
        <p:spPr>
          <a:xfrm>
            <a:off x="503548" y="2060848"/>
            <a:ext cx="8100900" cy="1384995"/>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Cualquiera que la visitara unos días después tendría la impresión de que llevaba allí mucho tiempo.</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66BA7BA-35CF-0838-F4A6-84040E3A9B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CuadroTexto 8">
            <a:extLst>
              <a:ext uri="{FF2B5EF4-FFF2-40B4-BE49-F238E27FC236}">
                <a16:creationId xmlns:a16="http://schemas.microsoft.com/office/drawing/2014/main" id="{B9894184-2391-F5B1-48A0-11B5F6346967}"/>
              </a:ext>
            </a:extLst>
          </p:cNvPr>
          <p:cNvSpPr txBox="1"/>
          <p:nvPr/>
        </p:nvSpPr>
        <p:spPr>
          <a:xfrm>
            <a:off x="251520" y="1268760"/>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Transformaciones topográficas</a:t>
            </a:r>
          </a:p>
        </p:txBody>
      </p:sp>
      <p:sp>
        <p:nvSpPr>
          <p:cNvPr id="10" name="CuadroTexto 9">
            <a:extLst>
              <a:ext uri="{FF2B5EF4-FFF2-40B4-BE49-F238E27FC236}">
                <a16:creationId xmlns:a16="http://schemas.microsoft.com/office/drawing/2014/main" id="{81B15C93-162A-1096-8ED8-BCBD4898CEDB}"/>
              </a:ext>
            </a:extLst>
          </p:cNvPr>
          <p:cNvSpPr txBox="1"/>
          <p:nvPr/>
        </p:nvSpPr>
        <p:spPr>
          <a:xfrm>
            <a:off x="503548" y="2060848"/>
            <a:ext cx="8100900" cy="2677656"/>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El 27 de agosto de 1883, el volcán </a:t>
            </a:r>
            <a:r>
              <a:rPr lang="es-MX" sz="2800" dirty="0" err="1">
                <a:solidFill>
                  <a:schemeClr val="bg1"/>
                </a:solidFill>
                <a:latin typeface="Noto Serif" panose="02020600060500020200" pitchFamily="18" charset="0"/>
                <a:ea typeface="Noto Serif" panose="02020600060500020200" pitchFamily="18" charset="0"/>
                <a:cs typeface="Noto Serif" panose="02020600060500020200" pitchFamily="18" charset="0"/>
              </a:rPr>
              <a:t>Perbuatáo</a:t>
            </a:r>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 en la isla de Krakatoa, estalló y hundió la mayor parte de la isla, que anteriormente tenía una superficie de 40 km2, dejándola biológicamente muerta. En tan solo 50 años, toda la fauna y flora estaban recuperadas. </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Un dibujo de una persona&#10;&#10;Descripción generada automáticamente con confianza media">
            <a:extLst>
              <a:ext uri="{FF2B5EF4-FFF2-40B4-BE49-F238E27FC236}">
                <a16:creationId xmlns:a16="http://schemas.microsoft.com/office/drawing/2014/main" id="{1E48AE02-197C-EBB9-6506-1232B9866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CuadroTexto 6">
            <a:extLst>
              <a:ext uri="{FF2B5EF4-FFF2-40B4-BE49-F238E27FC236}">
                <a16:creationId xmlns:a16="http://schemas.microsoft.com/office/drawing/2014/main" id="{99B1516C-CB9E-A72D-B733-B8708A766546}"/>
              </a:ext>
            </a:extLst>
          </p:cNvPr>
          <p:cNvSpPr txBox="1"/>
          <p:nvPr/>
        </p:nvSpPr>
        <p:spPr>
          <a:xfrm>
            <a:off x="251520" y="1268760"/>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Transformaciones topográficas</a:t>
            </a:r>
          </a:p>
        </p:txBody>
      </p:sp>
      <p:sp>
        <p:nvSpPr>
          <p:cNvPr id="8" name="CuadroTexto 7">
            <a:extLst>
              <a:ext uri="{FF2B5EF4-FFF2-40B4-BE49-F238E27FC236}">
                <a16:creationId xmlns:a16="http://schemas.microsoft.com/office/drawing/2014/main" id="{8FB2F4B1-1940-7E5A-3B2B-E46845D9EFCF}"/>
              </a:ext>
            </a:extLst>
          </p:cNvPr>
          <p:cNvSpPr txBox="1"/>
          <p:nvPr/>
        </p:nvSpPr>
        <p:spPr>
          <a:xfrm>
            <a:off x="503548" y="2060848"/>
            <a:ext cx="8100900" cy="1815882"/>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En 1950, en la India, un terremoto transformó rápidamente la configuración de cadenas montañosas enteras en la región del Himalaya.</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ersonas en un escenario&#10;&#10;Descripción generada automáticamente con confianza media">
            <a:extLst>
              <a:ext uri="{FF2B5EF4-FFF2-40B4-BE49-F238E27FC236}">
                <a16:creationId xmlns:a16="http://schemas.microsoft.com/office/drawing/2014/main" id="{203625ED-790E-F65C-CD53-1052ABE30D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CuadroTexto 6">
            <a:extLst>
              <a:ext uri="{FF2B5EF4-FFF2-40B4-BE49-F238E27FC236}">
                <a16:creationId xmlns:a16="http://schemas.microsoft.com/office/drawing/2014/main" id="{310D94D9-513E-A16B-9282-74F652D4B32B}"/>
              </a:ext>
            </a:extLst>
          </p:cNvPr>
          <p:cNvSpPr txBox="1"/>
          <p:nvPr/>
        </p:nvSpPr>
        <p:spPr>
          <a:xfrm>
            <a:off x="251520" y="1268760"/>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Transformaciones topográficas</a:t>
            </a:r>
          </a:p>
        </p:txBody>
      </p:sp>
      <p:sp>
        <p:nvSpPr>
          <p:cNvPr id="8" name="CuadroTexto 7">
            <a:extLst>
              <a:ext uri="{FF2B5EF4-FFF2-40B4-BE49-F238E27FC236}">
                <a16:creationId xmlns:a16="http://schemas.microsoft.com/office/drawing/2014/main" id="{24B36187-E010-D98D-14A4-0D3C43436CCE}"/>
              </a:ext>
            </a:extLst>
          </p:cNvPr>
          <p:cNvSpPr txBox="1"/>
          <p:nvPr/>
        </p:nvSpPr>
        <p:spPr>
          <a:xfrm>
            <a:off x="503548" y="2060848"/>
            <a:ext cx="4788532" cy="3108543"/>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En diciembre de 2004, un tsunami golpeó varios países de Asia, destruyendo islas y ciudades enteras, provocando la muerte de más de 200.000 personas.</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luz, calle, frente, tabla&#10;&#10;Descripción generada automáticamente">
            <a:extLst>
              <a:ext uri="{FF2B5EF4-FFF2-40B4-BE49-F238E27FC236}">
                <a16:creationId xmlns:a16="http://schemas.microsoft.com/office/drawing/2014/main" id="{4DAC5D9A-DEC0-A275-66BE-7D9CC21B1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CuadroTexto 6">
            <a:extLst>
              <a:ext uri="{FF2B5EF4-FFF2-40B4-BE49-F238E27FC236}">
                <a16:creationId xmlns:a16="http://schemas.microsoft.com/office/drawing/2014/main" id="{3170321E-AB4B-032C-FDED-5E694CD6E2F4}"/>
              </a:ext>
            </a:extLst>
          </p:cNvPr>
          <p:cNvSpPr txBox="1"/>
          <p:nvPr/>
        </p:nvSpPr>
        <p:spPr>
          <a:xfrm>
            <a:off x="251520" y="1268760"/>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Transformaciones topográficas</a:t>
            </a:r>
          </a:p>
        </p:txBody>
      </p:sp>
      <p:sp>
        <p:nvSpPr>
          <p:cNvPr id="8" name="CuadroTexto 7">
            <a:extLst>
              <a:ext uri="{FF2B5EF4-FFF2-40B4-BE49-F238E27FC236}">
                <a16:creationId xmlns:a16="http://schemas.microsoft.com/office/drawing/2014/main" id="{14DA4520-912D-A4D3-8C52-3FAE729519BD}"/>
              </a:ext>
            </a:extLst>
          </p:cNvPr>
          <p:cNvSpPr txBox="1"/>
          <p:nvPr/>
        </p:nvSpPr>
        <p:spPr>
          <a:xfrm>
            <a:off x="503548" y="2060848"/>
            <a:ext cx="4572508" cy="2677656"/>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En enero de 2010, en instantes, un terremoto destruyó el 70% de la capital de Haití, matando a más de 200 mil personas.</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atrón de fondo&#10;&#10;Descripción generada automáticamente">
            <a:extLst>
              <a:ext uri="{FF2B5EF4-FFF2-40B4-BE49-F238E27FC236}">
                <a16:creationId xmlns:a16="http://schemas.microsoft.com/office/drawing/2014/main" id="{0D500021-9544-B395-6AC0-DFD77A889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uadroTexto 3">
            <a:extLst>
              <a:ext uri="{FF2B5EF4-FFF2-40B4-BE49-F238E27FC236}">
                <a16:creationId xmlns:a16="http://schemas.microsoft.com/office/drawing/2014/main" id="{7E612A23-F0B3-DBF5-C566-0DC14E7699B9}"/>
              </a:ext>
            </a:extLst>
          </p:cNvPr>
          <p:cNvSpPr txBox="1"/>
          <p:nvPr/>
        </p:nvSpPr>
        <p:spPr>
          <a:xfrm>
            <a:off x="251520" y="1268760"/>
            <a:ext cx="6336704" cy="553998"/>
          </a:xfrm>
          <a:prstGeom prst="rect">
            <a:avLst/>
          </a:prstGeom>
          <a:noFill/>
        </p:spPr>
        <p:txBody>
          <a:bodyPr wrap="square" rtlCol="0">
            <a:spAutoFit/>
          </a:bodyPr>
          <a:lstStyle/>
          <a:p>
            <a:r>
              <a:rPr lang="es-CO" sz="3000" dirty="0" err="1">
                <a:solidFill>
                  <a:schemeClr val="bg1"/>
                </a:solidFill>
                <a:latin typeface="Noto Sans SemBd" panose="020B0702040504020204" pitchFamily="34"/>
                <a:ea typeface="Noto Sans SemBd" panose="020B0702040504020204" pitchFamily="34"/>
                <a:cs typeface="Noto Sans SemBd" panose="020B0702040504020204" pitchFamily="34"/>
              </a:rPr>
              <a:t>Neocatastrofismo</a:t>
            </a:r>
            <a:endParaRPr lang="es-CO" sz="3000" dirty="0">
              <a:solidFill>
                <a:schemeClr val="bg1"/>
              </a:solidFill>
              <a:latin typeface="Noto Sans SemBd" panose="020B0702040504020204" pitchFamily="34"/>
              <a:ea typeface="Noto Sans SemBd" panose="020B0702040504020204" pitchFamily="34"/>
              <a:cs typeface="Noto Sans SemBd" panose="020B0702040504020204" pitchFamily="34"/>
            </a:endParaRPr>
          </a:p>
        </p:txBody>
      </p:sp>
      <p:sp>
        <p:nvSpPr>
          <p:cNvPr id="5" name="CuadroTexto 4">
            <a:extLst>
              <a:ext uri="{FF2B5EF4-FFF2-40B4-BE49-F238E27FC236}">
                <a16:creationId xmlns:a16="http://schemas.microsoft.com/office/drawing/2014/main" id="{49719BE7-FB0F-6F21-C76F-943B9DB1B25F}"/>
              </a:ext>
            </a:extLst>
          </p:cNvPr>
          <p:cNvSpPr txBox="1"/>
          <p:nvPr/>
        </p:nvSpPr>
        <p:spPr>
          <a:xfrm>
            <a:off x="503548" y="2060848"/>
            <a:ext cx="7308812" cy="3539430"/>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“Los cambios actuales en la percepción de los eventos geológicos, basados ​​en nuevos conceptos filosóficos, conducen a la interpretación de la sedimentación como resultado de eventos rápidos y de alta energía, reflejando un pensamiento </a:t>
            </a:r>
            <a:r>
              <a:rPr lang="es-MX" sz="2800" dirty="0" err="1">
                <a:solidFill>
                  <a:schemeClr val="bg1"/>
                </a:solidFill>
                <a:latin typeface="Noto Serif" panose="02020600060500020200" pitchFamily="18" charset="0"/>
                <a:ea typeface="Noto Serif" panose="02020600060500020200" pitchFamily="18" charset="0"/>
                <a:cs typeface="Noto Serif" panose="02020600060500020200" pitchFamily="18" charset="0"/>
              </a:rPr>
              <a:t>neocatastrofista</a:t>
            </a:r>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 que reemplazó al gradualismo tradicional. ...</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a estrella roja&#10;&#10;Descripción generada automáticamente con confianza media">
            <a:extLst>
              <a:ext uri="{FF2B5EF4-FFF2-40B4-BE49-F238E27FC236}">
                <a16:creationId xmlns:a16="http://schemas.microsoft.com/office/drawing/2014/main" id="{6939E29A-D0B4-EF6A-C0A8-9E4246749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uadroTexto 3">
            <a:extLst>
              <a:ext uri="{FF2B5EF4-FFF2-40B4-BE49-F238E27FC236}">
                <a16:creationId xmlns:a16="http://schemas.microsoft.com/office/drawing/2014/main" id="{60522D76-412C-F882-535D-FCAC1AA81E21}"/>
              </a:ext>
            </a:extLst>
          </p:cNvPr>
          <p:cNvSpPr txBox="1"/>
          <p:nvPr/>
        </p:nvSpPr>
        <p:spPr>
          <a:xfrm>
            <a:off x="251520" y="1268760"/>
            <a:ext cx="6336704" cy="553998"/>
          </a:xfrm>
          <a:prstGeom prst="rect">
            <a:avLst/>
          </a:prstGeom>
          <a:noFill/>
        </p:spPr>
        <p:txBody>
          <a:bodyPr wrap="square" rtlCol="0">
            <a:spAutoFit/>
          </a:bodyPr>
          <a:lstStyle/>
          <a:p>
            <a:r>
              <a:rPr lang="es-CO" sz="3000" dirty="0" err="1">
                <a:solidFill>
                  <a:schemeClr val="bg1"/>
                </a:solidFill>
                <a:latin typeface="Noto Sans SemBd" panose="020B0702040504020204" pitchFamily="34"/>
                <a:ea typeface="Noto Sans SemBd" panose="020B0702040504020204" pitchFamily="34"/>
                <a:cs typeface="Noto Sans SemBd" panose="020B0702040504020204" pitchFamily="34"/>
              </a:rPr>
              <a:t>Neocatastrofismo</a:t>
            </a:r>
            <a:endParaRPr lang="es-CO" sz="3000" dirty="0">
              <a:solidFill>
                <a:schemeClr val="bg1"/>
              </a:solidFill>
              <a:latin typeface="Noto Sans SemBd" panose="020B0702040504020204" pitchFamily="34"/>
              <a:ea typeface="Noto Sans SemBd" panose="020B0702040504020204" pitchFamily="34"/>
              <a:cs typeface="Noto Sans SemBd" panose="020B0702040504020204" pitchFamily="34"/>
            </a:endParaRPr>
          </a:p>
        </p:txBody>
      </p:sp>
      <p:sp>
        <p:nvSpPr>
          <p:cNvPr id="5" name="CuadroTexto 4">
            <a:extLst>
              <a:ext uri="{FF2B5EF4-FFF2-40B4-BE49-F238E27FC236}">
                <a16:creationId xmlns:a16="http://schemas.microsoft.com/office/drawing/2014/main" id="{5E1D7A45-175D-DAA9-04C1-51350F21E755}"/>
              </a:ext>
            </a:extLst>
          </p:cNvPr>
          <p:cNvSpPr txBox="1"/>
          <p:nvPr/>
        </p:nvSpPr>
        <p:spPr>
          <a:xfrm>
            <a:off x="503548" y="2060848"/>
            <a:ext cx="8460940" cy="4093428"/>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“Esta visión, aplicada a los yacimientos carboníferos brasileños, conduce a la proposición de un modelo deposicional no </a:t>
            </a:r>
            <a:r>
              <a:rPr lang="es-MX" sz="2800" dirty="0" err="1">
                <a:solidFill>
                  <a:schemeClr val="bg1"/>
                </a:solidFill>
                <a:latin typeface="Noto Serif" panose="02020600060500020200" pitchFamily="18" charset="0"/>
                <a:ea typeface="Noto Serif" panose="02020600060500020200" pitchFamily="18" charset="0"/>
                <a:cs typeface="Noto Serif" panose="02020600060500020200" pitchFamily="18" charset="0"/>
              </a:rPr>
              <a:t>uniformitario</a:t>
            </a:r>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 que acepta la teoría de la formación de yacimientos carboníferos a partir de materia vegetal alóctona, transportada por eventos de alta energía, en este caso, inundaciones catastróficas”</a:t>
            </a:r>
            <a:r>
              <a:rPr lang="es-MX" dirty="0">
                <a:solidFill>
                  <a:schemeClr val="bg1"/>
                </a:solidFill>
                <a:latin typeface="Noto Serif" panose="02020600060500020200" pitchFamily="18" charset="0"/>
                <a:ea typeface="Noto Serif" panose="02020600060500020200" pitchFamily="18" charset="0"/>
                <a:cs typeface="Noto Serif" panose="02020600060500020200" pitchFamily="18" charset="0"/>
              </a:rPr>
              <a:t> Romana </a:t>
            </a:r>
            <a:r>
              <a:rPr lang="es-MX" dirty="0" err="1">
                <a:solidFill>
                  <a:schemeClr val="bg1"/>
                </a:solidFill>
                <a:latin typeface="Noto Serif" panose="02020600060500020200" pitchFamily="18" charset="0"/>
                <a:ea typeface="Noto Serif" panose="02020600060500020200" pitchFamily="18" charset="0"/>
                <a:cs typeface="Noto Serif" panose="02020600060500020200" pitchFamily="18" charset="0"/>
              </a:rPr>
              <a:t>Begossi</a:t>
            </a:r>
            <a:r>
              <a:rPr lang="es-MX" dirty="0">
                <a:solidFill>
                  <a:schemeClr val="bg1"/>
                </a:solidFill>
                <a:latin typeface="Noto Serif" panose="02020600060500020200" pitchFamily="18" charset="0"/>
                <a:ea typeface="Noto Serif" panose="02020600060500020200" pitchFamily="18" charset="0"/>
                <a:cs typeface="Noto Serif" panose="02020600060500020200" pitchFamily="18" charset="0"/>
              </a:rPr>
              <a:t> (UERJ), “Inundaciones catastróficas y su relación con los depósitos de carbón de la cuenca del Paraná”</a:t>
            </a:r>
            <a:endParaRPr lang="es-CO"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atrón de fondo&#10;&#10;Descripción generada automáticamente con confianza baja">
            <a:extLst>
              <a:ext uri="{FF2B5EF4-FFF2-40B4-BE49-F238E27FC236}">
                <a16:creationId xmlns:a16="http://schemas.microsoft.com/office/drawing/2014/main" id="{7E8A5B77-C602-FB6B-BCC4-10151265A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792F4BD3-5C64-17B5-6B74-08972F6A36B9}"/>
              </a:ext>
            </a:extLst>
          </p:cNvPr>
          <p:cNvSpPr txBox="1"/>
          <p:nvPr/>
        </p:nvSpPr>
        <p:spPr>
          <a:xfrm>
            <a:off x="251520" y="1268760"/>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De donde vino tanta agua</a:t>
            </a:r>
          </a:p>
        </p:txBody>
      </p:sp>
      <p:sp>
        <p:nvSpPr>
          <p:cNvPr id="6" name="CuadroTexto 5">
            <a:extLst>
              <a:ext uri="{FF2B5EF4-FFF2-40B4-BE49-F238E27FC236}">
                <a16:creationId xmlns:a16="http://schemas.microsoft.com/office/drawing/2014/main" id="{D8EA529B-612C-620F-7147-E9F0C75D0240}"/>
              </a:ext>
            </a:extLst>
          </p:cNvPr>
          <p:cNvSpPr txBox="1"/>
          <p:nvPr/>
        </p:nvSpPr>
        <p:spPr>
          <a:xfrm>
            <a:off x="503548" y="2060848"/>
            <a:ext cx="8460940" cy="2677656"/>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En su libro </a:t>
            </a:r>
            <a:r>
              <a:rPr lang="pt-BR"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rPr>
              <a:t>Una Breve Historia da Terra</a:t>
            </a:r>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 el Dr. </a:t>
            </a:r>
            <a:r>
              <a:rPr lang="es-MX" sz="2800" dirty="0" err="1">
                <a:solidFill>
                  <a:schemeClr val="bg1"/>
                </a:solidFill>
                <a:latin typeface="Noto Serif" panose="02020600060500020200" pitchFamily="18" charset="0"/>
                <a:ea typeface="Noto Serif" panose="02020600060500020200" pitchFamily="18" charset="0"/>
                <a:cs typeface="Noto Serif" panose="02020600060500020200" pitchFamily="18" charset="0"/>
              </a:rPr>
              <a:t>Nahor</a:t>
            </a:r>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 Neves de Souza Júnior, geólogo de la USP, registra que en las seis misiones del Proyecto Apolo (1969 a 1972), desarrollado por la NASA, fueron recolectados más de 380 kg de muestras de suelo y rocas de la superficie lunar.  …</a:t>
            </a:r>
            <a:endParaRPr lang="es-CO"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atrón de fondo&#10;&#10;Descripción generada automáticamente con confianza baja">
            <a:extLst>
              <a:ext uri="{FF2B5EF4-FFF2-40B4-BE49-F238E27FC236}">
                <a16:creationId xmlns:a16="http://schemas.microsoft.com/office/drawing/2014/main" id="{F7C0AD3C-B3F5-4981-B151-85AA006CD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C51C5066-9E83-E8D8-CFF5-F27A3A6DF1B2}"/>
              </a:ext>
            </a:extLst>
          </p:cNvPr>
          <p:cNvSpPr txBox="1"/>
          <p:nvPr/>
        </p:nvSpPr>
        <p:spPr>
          <a:xfrm>
            <a:off x="251520" y="1268760"/>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De donde vino tanta agua</a:t>
            </a:r>
          </a:p>
        </p:txBody>
      </p:sp>
      <p:sp>
        <p:nvSpPr>
          <p:cNvPr id="6" name="CuadroTexto 5">
            <a:extLst>
              <a:ext uri="{FF2B5EF4-FFF2-40B4-BE49-F238E27FC236}">
                <a16:creationId xmlns:a16="http://schemas.microsoft.com/office/drawing/2014/main" id="{3F1F1A00-F6F7-64C4-A05E-DBEF3BA55AE4}"/>
              </a:ext>
            </a:extLst>
          </p:cNvPr>
          <p:cNvSpPr txBox="1"/>
          <p:nvPr/>
        </p:nvSpPr>
        <p:spPr>
          <a:xfrm>
            <a:off x="503548" y="2060848"/>
            <a:ext cx="8460940" cy="2677656"/>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Cuando los científicos analizaron las muestras tomadas de los cráteres de impacto, se dieron cuenta de que todas tenían la misma "edad". La conclusión más probable es que los impactos de meteoritos en la Luna ocurrieron prácticamente todos al mismo tiempo. ...</a:t>
            </a:r>
            <a:endParaRPr lang="es-CO"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Patrón de fondo&#10;&#10;Descripción generada automáticamente">
            <a:extLst>
              <a:ext uri="{FF2B5EF4-FFF2-40B4-BE49-F238E27FC236}">
                <a16:creationId xmlns:a16="http://schemas.microsoft.com/office/drawing/2014/main" id="{5EA99195-77B1-F14D-DE22-1EABA24BC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E3593790-34E7-AE7E-AE3D-DEDAF751C897}"/>
              </a:ext>
            </a:extLst>
          </p:cNvPr>
          <p:cNvSpPr txBox="1"/>
          <p:nvPr/>
        </p:nvSpPr>
        <p:spPr>
          <a:xfrm>
            <a:off x="251520" y="1268760"/>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De donde vino tanta agua</a:t>
            </a:r>
          </a:p>
        </p:txBody>
      </p:sp>
      <p:sp>
        <p:nvSpPr>
          <p:cNvPr id="6" name="CuadroTexto 5">
            <a:extLst>
              <a:ext uri="{FF2B5EF4-FFF2-40B4-BE49-F238E27FC236}">
                <a16:creationId xmlns:a16="http://schemas.microsoft.com/office/drawing/2014/main" id="{E03D7EB9-7DA4-F6F4-41AB-843A4FA3F91F}"/>
              </a:ext>
            </a:extLst>
          </p:cNvPr>
          <p:cNvSpPr txBox="1"/>
          <p:nvPr/>
        </p:nvSpPr>
        <p:spPr>
          <a:xfrm>
            <a:off x="503548" y="2060848"/>
            <a:ext cx="8460940" cy="1815882"/>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Es decir, la Luna fue víctima de un gigantesco y violento episodio, conocido como el “gran bombardeo”, que, de hecho, afectó a todo el Sistema Solar.</a:t>
            </a:r>
            <a:endParaRPr lang="es-CO"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Una estrella roja&#10;&#10;Descripción generada automáticamente con confianza media">
            <a:extLst>
              <a:ext uri="{FF2B5EF4-FFF2-40B4-BE49-F238E27FC236}">
                <a16:creationId xmlns:a16="http://schemas.microsoft.com/office/drawing/2014/main" id="{F1607149-3AAA-89EF-5892-42FEBCC8A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uadroTexto 3">
            <a:extLst>
              <a:ext uri="{FF2B5EF4-FFF2-40B4-BE49-F238E27FC236}">
                <a16:creationId xmlns:a16="http://schemas.microsoft.com/office/drawing/2014/main" id="{AA0E48E2-BED5-2272-1076-868165801362}"/>
              </a:ext>
            </a:extLst>
          </p:cNvPr>
          <p:cNvSpPr txBox="1"/>
          <p:nvPr/>
        </p:nvSpPr>
        <p:spPr>
          <a:xfrm>
            <a:off x="251520" y="1484784"/>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El mundo antediluviano</a:t>
            </a:r>
          </a:p>
        </p:txBody>
      </p:sp>
      <p:sp>
        <p:nvSpPr>
          <p:cNvPr id="5" name="CuadroTexto 4">
            <a:extLst>
              <a:ext uri="{FF2B5EF4-FFF2-40B4-BE49-F238E27FC236}">
                <a16:creationId xmlns:a16="http://schemas.microsoft.com/office/drawing/2014/main" id="{041E8951-4A2E-E2E0-6F04-EDBED13BD82F}"/>
              </a:ext>
            </a:extLst>
          </p:cNvPr>
          <p:cNvSpPr txBox="1"/>
          <p:nvPr/>
        </p:nvSpPr>
        <p:spPr>
          <a:xfrm>
            <a:off x="611560" y="2492896"/>
            <a:ext cx="8136904" cy="3970318"/>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3. El clima del planeta era probablemente el mismo en todas partes, quizá con ligeras variaciones (zonas desérticas como el Sáhara, el gran desierto australiano, el Atacama chileno y las regiones resecas del oeste americano fueron en antaño pantanosas y húmedas, con abundante agua. En otras regiones, ahora áridas, quedan vestigios de bosque.</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053.jpg"/>
          <p:cNvPicPr>
            <a:picLocks noChangeAspect="1"/>
          </p:cNvPicPr>
          <p:nvPr/>
        </p:nvPicPr>
        <p:blipFill>
          <a:blip r:embed="rId3" cstate="print"/>
          <a:stretch>
            <a:fillRect/>
          </a:stretch>
        </p:blipFill>
        <p:spPr>
          <a:xfrm>
            <a:off x="0" y="0"/>
            <a:ext cx="9144000" cy="6858000"/>
          </a:xfrm>
          <a:prstGeom prst="rect">
            <a:avLst/>
          </a:prstGeom>
        </p:spPr>
      </p:pic>
      <p:sp>
        <p:nvSpPr>
          <p:cNvPr id="3" name="CuadroTexto 2">
            <a:extLst>
              <a:ext uri="{FF2B5EF4-FFF2-40B4-BE49-F238E27FC236}">
                <a16:creationId xmlns:a16="http://schemas.microsoft.com/office/drawing/2014/main" id="{20139718-9472-D238-4E14-472880DC27F1}"/>
              </a:ext>
            </a:extLst>
          </p:cNvPr>
          <p:cNvSpPr txBox="1"/>
          <p:nvPr/>
        </p:nvSpPr>
        <p:spPr>
          <a:xfrm>
            <a:off x="395536" y="1484784"/>
            <a:ext cx="6336704" cy="553998"/>
          </a:xfrm>
          <a:prstGeom prst="rect">
            <a:avLst/>
          </a:prstGeom>
          <a:solidFill>
            <a:schemeClr val="tx1"/>
          </a:solid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De donde vino tanta agua</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Una estrella roja&#10;&#10;Descripción generada automáticamente con confianza media">
            <a:extLst>
              <a:ext uri="{FF2B5EF4-FFF2-40B4-BE49-F238E27FC236}">
                <a16:creationId xmlns:a16="http://schemas.microsoft.com/office/drawing/2014/main" id="{E20EA995-95D9-FF0D-36E8-24E81510F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7DEEC245-05BE-8074-2EA7-BF1E279E3A43}"/>
              </a:ext>
            </a:extLst>
          </p:cNvPr>
          <p:cNvSpPr txBox="1"/>
          <p:nvPr/>
        </p:nvSpPr>
        <p:spPr>
          <a:xfrm>
            <a:off x="251520" y="1268760"/>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De donde vino tanta agua</a:t>
            </a:r>
          </a:p>
        </p:txBody>
      </p:sp>
      <p:sp>
        <p:nvSpPr>
          <p:cNvPr id="6" name="CuadroTexto 5">
            <a:extLst>
              <a:ext uri="{FF2B5EF4-FFF2-40B4-BE49-F238E27FC236}">
                <a16:creationId xmlns:a16="http://schemas.microsoft.com/office/drawing/2014/main" id="{7D5AD4A2-A589-67C3-BC50-30FC4D2C4384}"/>
              </a:ext>
            </a:extLst>
          </p:cNvPr>
          <p:cNvSpPr txBox="1"/>
          <p:nvPr/>
        </p:nvSpPr>
        <p:spPr>
          <a:xfrm>
            <a:off x="503548" y="2060848"/>
            <a:ext cx="8460940" cy="2677656"/>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Raúl Esperante, investigador del </a:t>
            </a:r>
            <a:r>
              <a:rPr lang="es-MX" sz="2800" dirty="0" err="1">
                <a:solidFill>
                  <a:schemeClr val="bg1"/>
                </a:solidFill>
                <a:latin typeface="Noto Serif" panose="02020600060500020200" pitchFamily="18" charset="0"/>
                <a:ea typeface="Noto Serif" panose="02020600060500020200" pitchFamily="18" charset="0"/>
                <a:cs typeface="Noto Serif" panose="02020600060500020200" pitchFamily="18" charset="0"/>
              </a:rPr>
              <a:t>Geoscience</a:t>
            </a:r>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 </a:t>
            </a:r>
            <a:r>
              <a:rPr lang="es-MX" sz="2800" dirty="0" err="1">
                <a:solidFill>
                  <a:schemeClr val="bg1"/>
                </a:solidFill>
                <a:latin typeface="Noto Serif" panose="02020600060500020200" pitchFamily="18" charset="0"/>
                <a:ea typeface="Noto Serif" panose="02020600060500020200" pitchFamily="18" charset="0"/>
                <a:cs typeface="Noto Serif" panose="02020600060500020200" pitchFamily="18" charset="0"/>
              </a:rPr>
              <a:t>Research</a:t>
            </a:r>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 </a:t>
            </a:r>
            <a:r>
              <a:rPr lang="es-MX" sz="2800" dirty="0" err="1">
                <a:solidFill>
                  <a:schemeClr val="bg1"/>
                </a:solidFill>
                <a:latin typeface="Noto Serif" panose="02020600060500020200" pitchFamily="18" charset="0"/>
                <a:ea typeface="Noto Serif" panose="02020600060500020200" pitchFamily="18" charset="0"/>
                <a:cs typeface="Noto Serif" panose="02020600060500020200" pitchFamily="18" charset="0"/>
              </a:rPr>
              <a:t>Institute</a:t>
            </a:r>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 (GRI), afirma que “la idea de un meteorito impactando en la Tierra no es necesariamente incompatible con el modelo bíblico del diluvio”. Solo que en lugar de uno, podrían ser varios.</a:t>
            </a:r>
            <a:endParaRPr lang="es-CO"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tabla, monitor, oscuro, luz&#10;&#10;Descripción generada automáticamente">
            <a:extLst>
              <a:ext uri="{FF2B5EF4-FFF2-40B4-BE49-F238E27FC236}">
                <a16:creationId xmlns:a16="http://schemas.microsoft.com/office/drawing/2014/main" id="{A9B6F0E1-D274-C9CF-7F87-0AB5BC9D9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7824560D-9F52-5519-BF2E-74D787230541}"/>
              </a:ext>
            </a:extLst>
          </p:cNvPr>
          <p:cNvSpPr txBox="1"/>
          <p:nvPr/>
        </p:nvSpPr>
        <p:spPr>
          <a:xfrm>
            <a:off x="251520" y="1268760"/>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De donde vino tanta agua</a:t>
            </a:r>
          </a:p>
        </p:txBody>
      </p:sp>
      <p:sp>
        <p:nvSpPr>
          <p:cNvPr id="6" name="CuadroTexto 5">
            <a:extLst>
              <a:ext uri="{FF2B5EF4-FFF2-40B4-BE49-F238E27FC236}">
                <a16:creationId xmlns:a16="http://schemas.microsoft.com/office/drawing/2014/main" id="{017BDF73-3881-8607-9F72-5B24818B014A}"/>
              </a:ext>
            </a:extLst>
          </p:cNvPr>
          <p:cNvSpPr txBox="1"/>
          <p:nvPr/>
        </p:nvSpPr>
        <p:spPr>
          <a:xfrm>
            <a:off x="503548" y="2060848"/>
            <a:ext cx="8460940" cy="1384995"/>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Pero, ¿de dónde vinieron tantos meteoritos al mismo tiempo? ¿Recuerdas el orden de los planetas en el Sistema Solar?</a:t>
            </a:r>
            <a:endParaRPr lang="es-CO"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056.jpg"/>
          <p:cNvPicPr>
            <a:picLocks noChangeAspect="1"/>
          </p:cNvPicPr>
          <p:nvPr/>
        </p:nvPicPr>
        <p:blipFill>
          <a:blip r:embed="rId3" cstate="print"/>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344C4329-1AE9-651D-5ADA-C6635CC31BA5}"/>
              </a:ext>
            </a:extLst>
          </p:cNvPr>
          <p:cNvSpPr txBox="1"/>
          <p:nvPr/>
        </p:nvSpPr>
        <p:spPr>
          <a:xfrm>
            <a:off x="395536" y="1484784"/>
            <a:ext cx="6336704" cy="553998"/>
          </a:xfrm>
          <a:prstGeom prst="rect">
            <a:avLst/>
          </a:prstGeom>
          <a:solidFill>
            <a:schemeClr val="tx1"/>
          </a:solid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De donde vino tanta agua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Una estrella roja&#10;&#10;Descripción generada automáticamente con confianza media">
            <a:extLst>
              <a:ext uri="{FF2B5EF4-FFF2-40B4-BE49-F238E27FC236}">
                <a16:creationId xmlns:a16="http://schemas.microsoft.com/office/drawing/2014/main" id="{A883D4CA-B5C6-B45F-12B9-577586A01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uadroTexto 3">
            <a:extLst>
              <a:ext uri="{FF2B5EF4-FFF2-40B4-BE49-F238E27FC236}">
                <a16:creationId xmlns:a16="http://schemas.microsoft.com/office/drawing/2014/main" id="{F7164EC2-618D-1716-187B-4B064F215250}"/>
              </a:ext>
            </a:extLst>
          </p:cNvPr>
          <p:cNvSpPr txBox="1"/>
          <p:nvPr/>
        </p:nvSpPr>
        <p:spPr>
          <a:xfrm>
            <a:off x="251520" y="1268760"/>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De donde vino tanta agua</a:t>
            </a:r>
          </a:p>
        </p:txBody>
      </p:sp>
      <p:sp>
        <p:nvSpPr>
          <p:cNvPr id="5" name="CuadroTexto 4">
            <a:extLst>
              <a:ext uri="{FF2B5EF4-FFF2-40B4-BE49-F238E27FC236}">
                <a16:creationId xmlns:a16="http://schemas.microsoft.com/office/drawing/2014/main" id="{B7CB100F-4977-B9F3-0CAB-FABA18642B32}"/>
              </a:ext>
            </a:extLst>
          </p:cNvPr>
          <p:cNvSpPr txBox="1"/>
          <p:nvPr/>
        </p:nvSpPr>
        <p:spPr>
          <a:xfrm>
            <a:off x="503548" y="2060848"/>
            <a:ext cx="8460940" cy="3108543"/>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Hay mucha evidencia de que la Tierra también pasó por un tremendo bombardeo de meteoritos en el pasado, solo que aquí hay mal tiempo que termina enmascarando o incluso eliminando las marcas del impacto. Uno de esos famosos cráteres se encuentra en el desierto de Arizona y tiene 175 metros de profundidad.</a:t>
            </a:r>
            <a:endParaRPr lang="es-CO"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058.jpg"/>
          <p:cNvPicPr>
            <a:picLocks noChangeAspect="1"/>
          </p:cNvPicPr>
          <p:nvPr/>
        </p:nvPicPr>
        <p:blipFill>
          <a:blip r:embed="rId3" cstate="print"/>
          <a:stretch>
            <a:fillRect/>
          </a:stretch>
        </p:blipFill>
        <p:spPr>
          <a:xfrm>
            <a:off x="0" y="0"/>
            <a:ext cx="9144000" cy="6858000"/>
          </a:xfrm>
          <a:prstGeom prst="rect">
            <a:avLst/>
          </a:prstGeom>
        </p:spPr>
      </p:pic>
      <p:sp>
        <p:nvSpPr>
          <p:cNvPr id="3" name="CuadroTexto 2">
            <a:extLst>
              <a:ext uri="{FF2B5EF4-FFF2-40B4-BE49-F238E27FC236}">
                <a16:creationId xmlns:a16="http://schemas.microsoft.com/office/drawing/2014/main" id="{C2AB89D0-0FE8-DDEF-B348-1924FF0E562F}"/>
              </a:ext>
            </a:extLst>
          </p:cNvPr>
          <p:cNvSpPr txBox="1"/>
          <p:nvPr/>
        </p:nvSpPr>
        <p:spPr>
          <a:xfrm>
            <a:off x="395536" y="1484784"/>
            <a:ext cx="6336704" cy="553998"/>
          </a:xfrm>
          <a:prstGeom prst="rect">
            <a:avLst/>
          </a:prstGeom>
          <a:solidFill>
            <a:schemeClr val="tx1"/>
          </a:solid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De donde vino tanta agua</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 dibujo de una persona&#10;&#10;Descripción generada automáticamente con confianza media">
            <a:extLst>
              <a:ext uri="{FF2B5EF4-FFF2-40B4-BE49-F238E27FC236}">
                <a16:creationId xmlns:a16="http://schemas.microsoft.com/office/drawing/2014/main" id="{7B9EA1A2-0A00-BD3A-C549-3474AE208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CuadroTexto 6">
            <a:extLst>
              <a:ext uri="{FF2B5EF4-FFF2-40B4-BE49-F238E27FC236}">
                <a16:creationId xmlns:a16="http://schemas.microsoft.com/office/drawing/2014/main" id="{CB4E1337-F783-CEE8-91C9-096792CC0D89}"/>
              </a:ext>
            </a:extLst>
          </p:cNvPr>
          <p:cNvSpPr txBox="1"/>
          <p:nvPr/>
        </p:nvSpPr>
        <p:spPr>
          <a:xfrm>
            <a:off x="251520" y="1268760"/>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De donde vino tanta agua</a:t>
            </a:r>
          </a:p>
        </p:txBody>
      </p:sp>
      <p:sp>
        <p:nvSpPr>
          <p:cNvPr id="8" name="CuadroTexto 7">
            <a:extLst>
              <a:ext uri="{FF2B5EF4-FFF2-40B4-BE49-F238E27FC236}">
                <a16:creationId xmlns:a16="http://schemas.microsoft.com/office/drawing/2014/main" id="{3A5B0AFD-89B8-CE0D-94E9-3B060431A587}"/>
              </a:ext>
            </a:extLst>
          </p:cNvPr>
          <p:cNvSpPr txBox="1"/>
          <p:nvPr/>
        </p:nvSpPr>
        <p:spPr>
          <a:xfrm>
            <a:off x="503548" y="2060848"/>
            <a:ext cx="8460940" cy="2246769"/>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Entonces, piense en una lluvia de meteoritos que caen a la tierra y al mar. Los que cayeron a la tierra terminaron agrietando la corteza terrestre, dando lugar a cambios en las placas tectónicas, terremotos y flujos de lava. ...</a:t>
            </a:r>
            <a:endParaRPr lang="es-CO"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1A6700E-9459-FEAE-8168-078ECE0BAD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47FB9CF2-1E5C-7E80-6DCC-C75B6B355AC4}"/>
              </a:ext>
            </a:extLst>
          </p:cNvPr>
          <p:cNvSpPr txBox="1"/>
          <p:nvPr/>
        </p:nvSpPr>
        <p:spPr>
          <a:xfrm>
            <a:off x="251520" y="1268760"/>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De donde vino tanta agua</a:t>
            </a:r>
          </a:p>
        </p:txBody>
      </p:sp>
      <p:sp>
        <p:nvSpPr>
          <p:cNvPr id="6" name="CuadroTexto 5">
            <a:extLst>
              <a:ext uri="{FF2B5EF4-FFF2-40B4-BE49-F238E27FC236}">
                <a16:creationId xmlns:a16="http://schemas.microsoft.com/office/drawing/2014/main" id="{D261ACAF-B9BD-FF3E-ECD0-DFA362E3A6AA}"/>
              </a:ext>
            </a:extLst>
          </p:cNvPr>
          <p:cNvSpPr txBox="1"/>
          <p:nvPr/>
        </p:nvSpPr>
        <p:spPr>
          <a:xfrm>
            <a:off x="503548" y="2060848"/>
            <a:ext cx="5004556" cy="3539430"/>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Los que caían al mar podían generar tsunamis de cientos de metros de altura, arrasando los continentes y arrasando con todo lo que tenían delante, sepultando cantidades increíbles de rocas, plantas y animales.</a:t>
            </a:r>
            <a:endParaRPr lang="es-CO"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061.jpg"/>
          <p:cNvPicPr>
            <a:picLocks noChangeAspect="1"/>
          </p:cNvPicPr>
          <p:nvPr/>
        </p:nvPicPr>
        <p:blipFill>
          <a:blip r:embed="rId3" cstate="print"/>
          <a:stretch>
            <a:fillRect/>
          </a:stretch>
        </p:blipFill>
        <p:spPr>
          <a:xfrm>
            <a:off x="0" y="0"/>
            <a:ext cx="9144000" cy="6858000"/>
          </a:xfrm>
          <a:prstGeom prst="rect">
            <a:avLst/>
          </a:prstGeom>
        </p:spPr>
      </p:pic>
      <p:sp>
        <p:nvSpPr>
          <p:cNvPr id="3" name="CuadroTexto 2">
            <a:extLst>
              <a:ext uri="{FF2B5EF4-FFF2-40B4-BE49-F238E27FC236}">
                <a16:creationId xmlns:a16="http://schemas.microsoft.com/office/drawing/2014/main" id="{BFF67B79-0B59-2D09-5CC9-0D0C86B06F38}"/>
              </a:ext>
            </a:extLst>
          </p:cNvPr>
          <p:cNvSpPr txBox="1"/>
          <p:nvPr/>
        </p:nvSpPr>
        <p:spPr>
          <a:xfrm>
            <a:off x="395536" y="1484784"/>
            <a:ext cx="6336704" cy="553998"/>
          </a:xfrm>
          <a:prstGeom prst="rect">
            <a:avLst/>
          </a:prstGeom>
          <a:solidFill>
            <a:schemeClr val="tx1"/>
          </a:solid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De donde vino tanta agua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062.jpg"/>
          <p:cNvPicPr>
            <a:picLocks noChangeAspect="1"/>
          </p:cNvPicPr>
          <p:nvPr/>
        </p:nvPicPr>
        <p:blipFill>
          <a:blip r:embed="rId3" cstate="print"/>
          <a:stretch>
            <a:fillRect/>
          </a:stretch>
        </p:blipFill>
        <p:spPr>
          <a:xfrm>
            <a:off x="0" y="0"/>
            <a:ext cx="9144000" cy="6858000"/>
          </a:xfrm>
          <a:prstGeom prst="rect">
            <a:avLst/>
          </a:prstGeom>
        </p:spPr>
      </p:pic>
      <p:sp>
        <p:nvSpPr>
          <p:cNvPr id="2" name="CuadroTexto 1">
            <a:extLst>
              <a:ext uri="{FF2B5EF4-FFF2-40B4-BE49-F238E27FC236}">
                <a16:creationId xmlns:a16="http://schemas.microsoft.com/office/drawing/2014/main" id="{5495443A-95E6-48C9-703B-2B88BD724115}"/>
              </a:ext>
            </a:extLst>
          </p:cNvPr>
          <p:cNvSpPr txBox="1"/>
          <p:nvPr/>
        </p:nvSpPr>
        <p:spPr>
          <a:xfrm>
            <a:off x="395536" y="1484784"/>
            <a:ext cx="6336704" cy="553998"/>
          </a:xfrm>
          <a:prstGeom prst="rect">
            <a:avLst/>
          </a:prstGeom>
          <a:solidFill>
            <a:schemeClr val="tx1"/>
          </a:solid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De donde vino tanta agua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a estrella roja&#10;&#10;Descripción generada automáticamente con confianza media">
            <a:extLst>
              <a:ext uri="{FF2B5EF4-FFF2-40B4-BE49-F238E27FC236}">
                <a16:creationId xmlns:a16="http://schemas.microsoft.com/office/drawing/2014/main" id="{6E1C8FEA-6BD6-1BCB-F32A-43FCAB2B9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uadroTexto 3">
            <a:extLst>
              <a:ext uri="{FF2B5EF4-FFF2-40B4-BE49-F238E27FC236}">
                <a16:creationId xmlns:a16="http://schemas.microsoft.com/office/drawing/2014/main" id="{77FE06EE-F653-C901-A5AD-56D59067D018}"/>
              </a:ext>
            </a:extLst>
          </p:cNvPr>
          <p:cNvSpPr txBox="1"/>
          <p:nvPr/>
        </p:nvSpPr>
        <p:spPr>
          <a:xfrm>
            <a:off x="251520" y="1484784"/>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El mundo antediluviano</a:t>
            </a:r>
          </a:p>
        </p:txBody>
      </p:sp>
      <p:sp>
        <p:nvSpPr>
          <p:cNvPr id="5" name="CuadroTexto 4">
            <a:extLst>
              <a:ext uri="{FF2B5EF4-FFF2-40B4-BE49-F238E27FC236}">
                <a16:creationId xmlns:a16="http://schemas.microsoft.com/office/drawing/2014/main" id="{86FC00F0-5A0E-9D3F-AABE-F38D56AFA663}"/>
              </a:ext>
            </a:extLst>
          </p:cNvPr>
          <p:cNvSpPr txBox="1"/>
          <p:nvPr/>
        </p:nvSpPr>
        <p:spPr>
          <a:xfrm>
            <a:off x="611560" y="2492896"/>
            <a:ext cx="8136904" cy="1815882"/>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Pero ¿qué haría falta para que estas condiciones existieran? Alexander </a:t>
            </a:r>
            <a:r>
              <a:rPr lang="es-MX" sz="2800" dirty="0" err="1">
                <a:solidFill>
                  <a:schemeClr val="bg1"/>
                </a:solidFill>
                <a:latin typeface="Noto Serif" panose="02020600060500020200" pitchFamily="18" charset="0"/>
                <a:ea typeface="Noto Serif" panose="02020600060500020200" pitchFamily="18" charset="0"/>
                <a:cs typeface="Noto Serif" panose="02020600060500020200" pitchFamily="18" charset="0"/>
              </a:rPr>
              <a:t>vom</a:t>
            </a:r>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 Stein, en su libro </a:t>
            </a:r>
            <a:r>
              <a:rPr lang="es-MX" sz="2800" i="1" dirty="0" err="1">
                <a:solidFill>
                  <a:schemeClr val="bg1"/>
                </a:solidFill>
                <a:latin typeface="Noto Serif" panose="02020600060500020200" pitchFamily="18" charset="0"/>
                <a:ea typeface="Noto Serif" panose="02020600060500020200" pitchFamily="18" charset="0"/>
                <a:cs typeface="Noto Serif" panose="02020600060500020200" pitchFamily="18" charset="0"/>
              </a:rPr>
              <a:t>Creatio</a:t>
            </a:r>
            <a:r>
              <a:rPr lang="es-MX"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rPr>
              <a:t> - Creacionismo bíblico</a:t>
            </a:r>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 propone un escenario:</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063.jpg"/>
          <p:cNvPicPr>
            <a:picLocks noChangeAspect="1"/>
          </p:cNvPicPr>
          <p:nvPr/>
        </p:nvPicPr>
        <p:blipFill>
          <a:blip r:embed="rId3" cstate="print"/>
          <a:stretch>
            <a:fillRect/>
          </a:stretch>
        </p:blipFill>
        <p:spPr>
          <a:xfrm>
            <a:off x="0" y="0"/>
            <a:ext cx="9144000" cy="6858000"/>
          </a:xfrm>
          <a:prstGeom prst="rect">
            <a:avLst/>
          </a:prstGeom>
        </p:spPr>
      </p:pic>
      <p:sp>
        <p:nvSpPr>
          <p:cNvPr id="3" name="CuadroTexto 2">
            <a:extLst>
              <a:ext uri="{FF2B5EF4-FFF2-40B4-BE49-F238E27FC236}">
                <a16:creationId xmlns:a16="http://schemas.microsoft.com/office/drawing/2014/main" id="{8125E383-73A3-EA06-614F-1C56DDAF6A9A}"/>
              </a:ext>
            </a:extLst>
          </p:cNvPr>
          <p:cNvSpPr txBox="1"/>
          <p:nvPr/>
        </p:nvSpPr>
        <p:spPr>
          <a:xfrm>
            <a:off x="395536" y="1484784"/>
            <a:ext cx="6336704" cy="553998"/>
          </a:xfrm>
          <a:prstGeom prst="rect">
            <a:avLst/>
          </a:prstGeom>
          <a:solidFill>
            <a:schemeClr val="tx1"/>
          </a:solid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De donde vino tanta agua</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064.jpg"/>
          <p:cNvPicPr>
            <a:picLocks noChangeAspect="1"/>
          </p:cNvPicPr>
          <p:nvPr/>
        </p:nvPicPr>
        <p:blipFill>
          <a:blip r:embed="rId3" cstate="print"/>
          <a:stretch>
            <a:fillRect/>
          </a:stretch>
        </p:blipFill>
        <p:spPr>
          <a:xfrm>
            <a:off x="0" y="0"/>
            <a:ext cx="9144000" cy="6858000"/>
          </a:xfrm>
          <a:prstGeom prst="rect">
            <a:avLst/>
          </a:prstGeom>
        </p:spPr>
      </p:pic>
      <p:sp>
        <p:nvSpPr>
          <p:cNvPr id="3" name="CuadroTexto 2">
            <a:extLst>
              <a:ext uri="{FF2B5EF4-FFF2-40B4-BE49-F238E27FC236}">
                <a16:creationId xmlns:a16="http://schemas.microsoft.com/office/drawing/2014/main" id="{BCF29ECB-7A69-B0B0-138D-A1551E76E91B}"/>
              </a:ext>
            </a:extLst>
          </p:cNvPr>
          <p:cNvSpPr txBox="1"/>
          <p:nvPr/>
        </p:nvSpPr>
        <p:spPr>
          <a:xfrm>
            <a:off x="395536" y="1484784"/>
            <a:ext cx="6336704" cy="553998"/>
          </a:xfrm>
          <a:prstGeom prst="rect">
            <a:avLst/>
          </a:prstGeom>
          <a:solidFill>
            <a:schemeClr val="tx1"/>
          </a:solid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De donde vino tanta agua</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a estrella roja&#10;&#10;Descripción generada automáticamente con confianza media">
            <a:extLst>
              <a:ext uri="{FF2B5EF4-FFF2-40B4-BE49-F238E27FC236}">
                <a16:creationId xmlns:a16="http://schemas.microsoft.com/office/drawing/2014/main" id="{C5F132CB-6B2B-E016-E7A0-D3A3C5B84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uadroTexto 3">
            <a:extLst>
              <a:ext uri="{FF2B5EF4-FFF2-40B4-BE49-F238E27FC236}">
                <a16:creationId xmlns:a16="http://schemas.microsoft.com/office/drawing/2014/main" id="{9D7E00EB-7EA5-C238-F741-A7429399A070}"/>
              </a:ext>
            </a:extLst>
          </p:cNvPr>
          <p:cNvSpPr txBox="1"/>
          <p:nvPr/>
        </p:nvSpPr>
        <p:spPr>
          <a:xfrm>
            <a:off x="251520" y="1268760"/>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De donde vino tanta agua</a:t>
            </a:r>
          </a:p>
        </p:txBody>
      </p:sp>
      <p:sp>
        <p:nvSpPr>
          <p:cNvPr id="5" name="CuadroTexto 4">
            <a:extLst>
              <a:ext uri="{FF2B5EF4-FFF2-40B4-BE49-F238E27FC236}">
                <a16:creationId xmlns:a16="http://schemas.microsoft.com/office/drawing/2014/main" id="{D791F1C0-A6CA-7FAD-1CD7-59AFB120CCF9}"/>
              </a:ext>
            </a:extLst>
          </p:cNvPr>
          <p:cNvSpPr txBox="1"/>
          <p:nvPr/>
        </p:nvSpPr>
        <p:spPr>
          <a:xfrm>
            <a:off x="503548" y="2060848"/>
            <a:ext cx="8532948" cy="3970318"/>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La precipitación de agua en el diluvio podría haber ocurrido como resultado de erupciones a gran escala en la Tierra, que liberarían enormes cantidades de polvo a la atmósfera, provocando la condensación del vapor del dosel/toldo (tal vez tal evento podría estar asociado con la ruptura de “todas las fuentes del gran abismo”, antes de la precipitación del agua desde las “compuertas de los cielos” - cf. Génesis 7:11).</a:t>
            </a:r>
            <a:endParaRPr lang="es-CO"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Una estrella roja&#10;&#10;Descripción generada automáticamente con confianza media">
            <a:extLst>
              <a:ext uri="{FF2B5EF4-FFF2-40B4-BE49-F238E27FC236}">
                <a16:creationId xmlns:a16="http://schemas.microsoft.com/office/drawing/2014/main" id="{4B14CF83-A7FA-43E7-87B8-C67DC7CB5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Imagen 4">
            <a:extLst>
              <a:ext uri="{FF2B5EF4-FFF2-40B4-BE49-F238E27FC236}">
                <a16:creationId xmlns:a16="http://schemas.microsoft.com/office/drawing/2014/main" id="{D65BB43F-3E0F-6CDF-7DDF-71CC5B4F4E5C}"/>
              </a:ext>
            </a:extLst>
          </p:cNvPr>
          <p:cNvPicPr>
            <a:picLocks noChangeAspect="1"/>
          </p:cNvPicPr>
          <p:nvPr/>
        </p:nvPicPr>
        <p:blipFill>
          <a:blip r:embed="rId4"/>
          <a:stretch>
            <a:fillRect/>
          </a:stretch>
        </p:blipFill>
        <p:spPr>
          <a:xfrm>
            <a:off x="978627" y="1004302"/>
            <a:ext cx="7186745" cy="5819774"/>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agua, comida, estrella, naranja&#10;&#10;Descripción generada automáticamente">
            <a:extLst>
              <a:ext uri="{FF2B5EF4-FFF2-40B4-BE49-F238E27FC236}">
                <a16:creationId xmlns:a16="http://schemas.microsoft.com/office/drawing/2014/main" id="{815D4E6A-B643-0C82-1F3B-6BA356B74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613692C7-6610-25F8-CC55-900C31D35B28}"/>
              </a:ext>
            </a:extLst>
          </p:cNvPr>
          <p:cNvSpPr txBox="1"/>
          <p:nvPr/>
        </p:nvSpPr>
        <p:spPr>
          <a:xfrm>
            <a:off x="251520" y="1268760"/>
            <a:ext cx="7200800"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Evidencias de un diluvio universal</a:t>
            </a:r>
          </a:p>
        </p:txBody>
      </p:sp>
      <p:sp>
        <p:nvSpPr>
          <p:cNvPr id="6" name="CuadroTexto 5">
            <a:extLst>
              <a:ext uri="{FF2B5EF4-FFF2-40B4-BE49-F238E27FC236}">
                <a16:creationId xmlns:a16="http://schemas.microsoft.com/office/drawing/2014/main" id="{F8780890-EB6C-0CF1-63B9-B4644570B75A}"/>
              </a:ext>
            </a:extLst>
          </p:cNvPr>
          <p:cNvSpPr txBox="1"/>
          <p:nvPr/>
        </p:nvSpPr>
        <p:spPr>
          <a:xfrm>
            <a:off x="503548" y="2060848"/>
            <a:ext cx="8532948" cy="2246769"/>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Más o menos la mitad de los sedimentos de los continentes son de origen marino (más del 99% de los fósiles del Fanerozoico son de seres acuáticos). ¿Cómo es posible que haya tanto material marino en los continentes?</a:t>
            </a:r>
            <a:endParaRPr lang="es-CO"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Una imagen de un videojuego&#10;&#10;Descripción generada automáticamente con confianza baja">
            <a:extLst>
              <a:ext uri="{FF2B5EF4-FFF2-40B4-BE49-F238E27FC236}">
                <a16:creationId xmlns:a16="http://schemas.microsoft.com/office/drawing/2014/main" id="{7F7513AA-05C4-341B-0472-E0444149D3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FE0AF420-1A71-F3A4-C8E2-39C45CBF0730}"/>
              </a:ext>
            </a:extLst>
          </p:cNvPr>
          <p:cNvSpPr txBox="1"/>
          <p:nvPr/>
        </p:nvSpPr>
        <p:spPr>
          <a:xfrm>
            <a:off x="251520" y="1268760"/>
            <a:ext cx="7200800"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Evidencias de un diluvio universal</a:t>
            </a:r>
          </a:p>
        </p:txBody>
      </p:sp>
      <p:sp>
        <p:nvSpPr>
          <p:cNvPr id="6" name="CuadroTexto 5">
            <a:extLst>
              <a:ext uri="{FF2B5EF4-FFF2-40B4-BE49-F238E27FC236}">
                <a16:creationId xmlns:a16="http://schemas.microsoft.com/office/drawing/2014/main" id="{7A89141A-F0C6-EB32-02A6-CDEA6CE0359F}"/>
              </a:ext>
            </a:extLst>
          </p:cNvPr>
          <p:cNvSpPr txBox="1"/>
          <p:nvPr/>
        </p:nvSpPr>
        <p:spPr>
          <a:xfrm>
            <a:off x="600289" y="2521059"/>
            <a:ext cx="8532948" cy="1815882"/>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El conglomerado </a:t>
            </a:r>
            <a:r>
              <a:rPr lang="es-MX" sz="2800" dirty="0" err="1">
                <a:solidFill>
                  <a:schemeClr val="bg1"/>
                </a:solidFill>
                <a:latin typeface="Noto Serif" panose="02020600060500020200" pitchFamily="18" charset="0"/>
                <a:ea typeface="Noto Serif" panose="02020600060500020200" pitchFamily="18" charset="0"/>
                <a:cs typeface="Noto Serif" panose="02020600060500020200" pitchFamily="18" charset="0"/>
              </a:rPr>
              <a:t>Shinarump</a:t>
            </a:r>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 (roca compuesta por fragmentos de grava) en el suroeste de Estados Unidos tiene un espesor de unos 30 metros y cubre casi 260.000 km2.</a:t>
            </a:r>
            <a:endParaRPr lang="es-CO"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Una estrella roja&#10;&#10;Descripción generada automáticamente con confianza media">
            <a:extLst>
              <a:ext uri="{FF2B5EF4-FFF2-40B4-BE49-F238E27FC236}">
                <a16:creationId xmlns:a16="http://schemas.microsoft.com/office/drawing/2014/main" id="{4B14CF83-A7FA-43E7-87B8-C67DC7CB5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uadroTexto 2">
            <a:extLst>
              <a:ext uri="{FF2B5EF4-FFF2-40B4-BE49-F238E27FC236}">
                <a16:creationId xmlns:a16="http://schemas.microsoft.com/office/drawing/2014/main" id="{1F6D4356-F62E-6635-A562-15DC01517D1A}"/>
              </a:ext>
            </a:extLst>
          </p:cNvPr>
          <p:cNvSpPr txBox="1"/>
          <p:nvPr/>
        </p:nvSpPr>
        <p:spPr>
          <a:xfrm>
            <a:off x="251520" y="1268760"/>
            <a:ext cx="7200800"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Evidencias de un diluvio universal</a:t>
            </a:r>
          </a:p>
        </p:txBody>
      </p:sp>
      <p:sp>
        <p:nvSpPr>
          <p:cNvPr id="4" name="CuadroTexto 3">
            <a:extLst>
              <a:ext uri="{FF2B5EF4-FFF2-40B4-BE49-F238E27FC236}">
                <a16:creationId xmlns:a16="http://schemas.microsoft.com/office/drawing/2014/main" id="{7C61530E-C7A4-2E93-9B56-78BEE2B00C02}"/>
              </a:ext>
            </a:extLst>
          </p:cNvPr>
          <p:cNvSpPr txBox="1"/>
          <p:nvPr/>
        </p:nvSpPr>
        <p:spPr>
          <a:xfrm>
            <a:off x="503548" y="2060848"/>
            <a:ext cx="8532948" cy="3539430"/>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La Formación Morrison es otro buen ejemplo: se extiende a lo largo de 1.000.000 de km2 desde Kansas hasta Utah, y desde Canadá hasta Nuevo México, y ha sido una de las fuentes de fósiles de dinosaurios más ricas del mundo; sin embargo, las plantas son raras, especialmente donde se encuentran restos de dinosaurios. ¿Qué comían estos seres gigantes?</a:t>
            </a:r>
            <a:endParaRPr lang="es-CO"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extLst>
      <p:ext uri="{BB962C8B-B14F-4D97-AF65-F5344CB8AC3E}">
        <p14:creationId xmlns:p14="http://schemas.microsoft.com/office/powerpoint/2010/main" val="12897666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93B56E06-979F-B8B1-2847-3240338EC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CuadroTexto 6">
            <a:extLst>
              <a:ext uri="{FF2B5EF4-FFF2-40B4-BE49-F238E27FC236}">
                <a16:creationId xmlns:a16="http://schemas.microsoft.com/office/drawing/2014/main" id="{464793B5-4FF6-2162-6428-A91D5D3F7F53}"/>
              </a:ext>
            </a:extLst>
          </p:cNvPr>
          <p:cNvSpPr txBox="1"/>
          <p:nvPr/>
        </p:nvSpPr>
        <p:spPr>
          <a:xfrm>
            <a:off x="251520" y="1268760"/>
            <a:ext cx="7200800"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Evidencias de un diluvio universal</a:t>
            </a:r>
          </a:p>
        </p:txBody>
      </p:sp>
      <p:sp>
        <p:nvSpPr>
          <p:cNvPr id="8" name="CuadroTexto 7">
            <a:extLst>
              <a:ext uri="{FF2B5EF4-FFF2-40B4-BE49-F238E27FC236}">
                <a16:creationId xmlns:a16="http://schemas.microsoft.com/office/drawing/2014/main" id="{7C1C2A7B-01DE-3FC3-6E38-FEED8EBDCEC2}"/>
              </a:ext>
            </a:extLst>
          </p:cNvPr>
          <p:cNvSpPr txBox="1"/>
          <p:nvPr/>
        </p:nvSpPr>
        <p:spPr>
          <a:xfrm>
            <a:off x="503548" y="2060848"/>
            <a:ext cx="8532948" cy="954107"/>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La ausencia de erosión entre los estratos geológicos es otro gran indicio de un diluvio.</a:t>
            </a:r>
            <a:endParaRPr lang="es-CO"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tabla, pastel, tazón, luz&#10;&#10;Descripción generada automáticamente">
            <a:extLst>
              <a:ext uri="{FF2B5EF4-FFF2-40B4-BE49-F238E27FC236}">
                <a16:creationId xmlns:a16="http://schemas.microsoft.com/office/drawing/2014/main" id="{4946449E-12F1-F306-6562-2D5CFDEDD0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DE433F7A-6A0E-71E4-7E41-E2D8AFCE9D61}"/>
              </a:ext>
            </a:extLst>
          </p:cNvPr>
          <p:cNvSpPr txBox="1"/>
          <p:nvPr/>
        </p:nvSpPr>
        <p:spPr>
          <a:xfrm>
            <a:off x="251520" y="1268760"/>
            <a:ext cx="7200800"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Evidencias de un diluvio universal</a:t>
            </a:r>
          </a:p>
        </p:txBody>
      </p:sp>
      <p:sp>
        <p:nvSpPr>
          <p:cNvPr id="6" name="CuadroTexto 5">
            <a:extLst>
              <a:ext uri="{FF2B5EF4-FFF2-40B4-BE49-F238E27FC236}">
                <a16:creationId xmlns:a16="http://schemas.microsoft.com/office/drawing/2014/main" id="{E49E5EF9-F011-0230-145D-B401D3753FBF}"/>
              </a:ext>
            </a:extLst>
          </p:cNvPr>
          <p:cNvSpPr txBox="1"/>
          <p:nvPr/>
        </p:nvSpPr>
        <p:spPr>
          <a:xfrm>
            <a:off x="503548" y="2060848"/>
            <a:ext cx="8532948" cy="1815882"/>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Si tomamos un promedio de 3 metros de turba para formar 0,3 metros de carbón, se necesitarían 91 metros de turba para producir una capa de carbón de 9,1 metros de espesor. ...</a:t>
            </a:r>
            <a:endParaRPr lang="es-CO"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tabla, pastel, tazón, luz&#10;&#10;Descripción generada automáticamente">
            <a:extLst>
              <a:ext uri="{FF2B5EF4-FFF2-40B4-BE49-F238E27FC236}">
                <a16:creationId xmlns:a16="http://schemas.microsoft.com/office/drawing/2014/main" id="{BF9A5F70-D84B-096C-C9F3-A5FCAECC2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E79BE6C9-45AF-2E32-0F03-D2294C11451F}"/>
              </a:ext>
            </a:extLst>
          </p:cNvPr>
          <p:cNvSpPr txBox="1"/>
          <p:nvPr/>
        </p:nvSpPr>
        <p:spPr>
          <a:xfrm>
            <a:off x="251520" y="1268760"/>
            <a:ext cx="7200800"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Evidencias de un diluvio universal</a:t>
            </a:r>
          </a:p>
        </p:txBody>
      </p:sp>
      <p:sp>
        <p:nvSpPr>
          <p:cNvPr id="6" name="CuadroTexto 5">
            <a:extLst>
              <a:ext uri="{FF2B5EF4-FFF2-40B4-BE49-F238E27FC236}">
                <a16:creationId xmlns:a16="http://schemas.microsoft.com/office/drawing/2014/main" id="{8F462356-E537-15F6-81C5-445CCC9EE57A}"/>
              </a:ext>
            </a:extLst>
          </p:cNvPr>
          <p:cNvSpPr txBox="1"/>
          <p:nvPr/>
        </p:nvSpPr>
        <p:spPr>
          <a:xfrm>
            <a:off x="503548" y="2060848"/>
            <a:ext cx="8532948" cy="2246769"/>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Hay pocas turberas, ciénagas o pantanos en cualquier parte del mundo que alcancen una profundidad de 30 metros. ¿Cómo podrían las turberas explicar montones de carbón de 300 pies?</a:t>
            </a:r>
            <a:endParaRPr lang="es-CO"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atrón de fondo&#10;&#10;Descripción generada automáticamente">
            <a:extLst>
              <a:ext uri="{FF2B5EF4-FFF2-40B4-BE49-F238E27FC236}">
                <a16:creationId xmlns:a16="http://schemas.microsoft.com/office/drawing/2014/main" id="{6ECAD40B-C24C-2208-303B-00605C13CB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D7B6B6C2-65B2-C4E2-15D5-8D0EEF7C284C}"/>
              </a:ext>
            </a:extLst>
          </p:cNvPr>
          <p:cNvSpPr txBox="1"/>
          <p:nvPr/>
        </p:nvSpPr>
        <p:spPr>
          <a:xfrm>
            <a:off x="251520" y="1484784"/>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El mundo antediluviano</a:t>
            </a:r>
          </a:p>
        </p:txBody>
      </p:sp>
      <p:sp>
        <p:nvSpPr>
          <p:cNvPr id="6" name="CuadroTexto 5">
            <a:extLst>
              <a:ext uri="{FF2B5EF4-FFF2-40B4-BE49-F238E27FC236}">
                <a16:creationId xmlns:a16="http://schemas.microsoft.com/office/drawing/2014/main" id="{44308F7D-93A9-075F-6E69-0275419AF19B}"/>
              </a:ext>
            </a:extLst>
          </p:cNvPr>
          <p:cNvSpPr txBox="1"/>
          <p:nvPr/>
        </p:nvSpPr>
        <p:spPr>
          <a:xfrm>
            <a:off x="611560" y="2492896"/>
            <a:ext cx="8136904" cy="2677656"/>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“Si imaginamos esta cantidad de agua [se refiere a las aguas “sobre la expansión”, mencionadas en Génesis 1:6, 7] como una envoltura de vapor alrededor de la Tierra, entonces quizás podría explicarse por algunas observaciones sobre la Tierra antes del diluvio</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tabla, pastel, tazón, luz&#10;&#10;Descripción generada automáticamente">
            <a:extLst>
              <a:ext uri="{FF2B5EF4-FFF2-40B4-BE49-F238E27FC236}">
                <a16:creationId xmlns:a16="http://schemas.microsoft.com/office/drawing/2014/main" id="{8BF89B58-EEC7-3C7E-E394-5B9A47C7AA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4E716CEB-C0C4-22CC-09CB-50160E1BEE2B}"/>
              </a:ext>
            </a:extLst>
          </p:cNvPr>
          <p:cNvSpPr txBox="1"/>
          <p:nvPr/>
        </p:nvSpPr>
        <p:spPr>
          <a:xfrm>
            <a:off x="251520" y="1268760"/>
            <a:ext cx="7200800"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Evidencias de un diluvio universal</a:t>
            </a:r>
          </a:p>
        </p:txBody>
      </p:sp>
      <p:sp>
        <p:nvSpPr>
          <p:cNvPr id="6" name="CuadroTexto 5">
            <a:extLst>
              <a:ext uri="{FF2B5EF4-FFF2-40B4-BE49-F238E27FC236}">
                <a16:creationId xmlns:a16="http://schemas.microsoft.com/office/drawing/2014/main" id="{A696F122-17F4-A07F-2FD0-EFE1FDD884AD}"/>
              </a:ext>
            </a:extLst>
          </p:cNvPr>
          <p:cNvSpPr txBox="1"/>
          <p:nvPr/>
        </p:nvSpPr>
        <p:spPr>
          <a:xfrm>
            <a:off x="503548" y="2060848"/>
            <a:ext cx="8532948" cy="954107"/>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El carbón encontrado en </a:t>
            </a:r>
            <a:r>
              <a:rPr lang="es-MX" sz="2800" dirty="0" err="1">
                <a:solidFill>
                  <a:schemeClr val="bg1"/>
                </a:solidFill>
                <a:latin typeface="Noto Serif" panose="02020600060500020200" pitchFamily="18" charset="0"/>
                <a:ea typeface="Noto Serif" panose="02020600060500020200" pitchFamily="18" charset="0"/>
                <a:cs typeface="Noto Serif" panose="02020600060500020200" pitchFamily="18" charset="0"/>
              </a:rPr>
              <a:t>Morewell</a:t>
            </a:r>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 Australia, tiene 170 metros de espesor.</a:t>
            </a:r>
            <a:endParaRPr lang="es-CO"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Dibujo de una persona&#10;&#10;Descripción generada automáticamente con confianza media">
            <a:extLst>
              <a:ext uri="{FF2B5EF4-FFF2-40B4-BE49-F238E27FC236}">
                <a16:creationId xmlns:a16="http://schemas.microsoft.com/office/drawing/2014/main" id="{3374F381-B927-025F-47DC-F09BA2A062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4C476B37-BC86-B6AD-4829-940B758F6F7C}"/>
              </a:ext>
            </a:extLst>
          </p:cNvPr>
          <p:cNvSpPr txBox="1"/>
          <p:nvPr/>
        </p:nvSpPr>
        <p:spPr>
          <a:xfrm>
            <a:off x="251520" y="1268760"/>
            <a:ext cx="7200800"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Evidencias de un diluvio universal</a:t>
            </a:r>
          </a:p>
        </p:txBody>
      </p:sp>
      <p:sp>
        <p:nvSpPr>
          <p:cNvPr id="6" name="CuadroTexto 5">
            <a:extLst>
              <a:ext uri="{FF2B5EF4-FFF2-40B4-BE49-F238E27FC236}">
                <a16:creationId xmlns:a16="http://schemas.microsoft.com/office/drawing/2014/main" id="{86E1520B-82A7-555A-B05E-D799DAED2C6E}"/>
              </a:ext>
            </a:extLst>
          </p:cNvPr>
          <p:cNvSpPr txBox="1"/>
          <p:nvPr/>
        </p:nvSpPr>
        <p:spPr>
          <a:xfrm>
            <a:off x="503548" y="2060848"/>
            <a:ext cx="4572508" cy="3293209"/>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Emerson Cooper menciona que el diluvio debe haber ocurrido hace unos 4.400 años y que no hay árboles mayores de 4.400 años. </a:t>
            </a:r>
            <a:r>
              <a:rPr lang="en-US" sz="2000" i="1" dirty="0">
                <a:solidFill>
                  <a:schemeClr val="bg1"/>
                </a:solidFill>
                <a:latin typeface="Noto Serif" panose="02020600060500020200" pitchFamily="18" charset="0"/>
                <a:ea typeface="Noto Serif" panose="02020600060500020200" pitchFamily="18" charset="0"/>
                <a:cs typeface="Noto Serif" panose="02020600060500020200" pitchFamily="18" charset="0"/>
              </a:rPr>
              <a:t>Why Darwin Was Wrong - The truth about </a:t>
            </a:r>
            <a:r>
              <a:rPr lang="en-US" sz="2000" i="1" dirty="0" err="1">
                <a:solidFill>
                  <a:schemeClr val="bg1"/>
                </a:solidFill>
                <a:latin typeface="Noto Serif" panose="02020600060500020200" pitchFamily="18" charset="0"/>
                <a:ea typeface="Noto Serif" panose="02020600060500020200" pitchFamily="18" charset="0"/>
                <a:cs typeface="Noto Serif" panose="02020600060500020200" pitchFamily="18" charset="0"/>
              </a:rPr>
              <a:t>evotution</a:t>
            </a:r>
            <a:r>
              <a:rPr lang="en-US" sz="2000" i="1" dirty="0">
                <a:solidFill>
                  <a:schemeClr val="bg1"/>
                </a:solidFill>
                <a:latin typeface="Noto Serif" panose="02020600060500020200" pitchFamily="18" charset="0"/>
                <a:ea typeface="Noto Serif" panose="02020600060500020200" pitchFamily="18" charset="0"/>
                <a:cs typeface="Noto Serif" panose="02020600060500020200" pitchFamily="18" charset="0"/>
              </a:rPr>
              <a:t>, p. 51</a:t>
            </a:r>
            <a:endParaRPr lang="es-CO"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coluna1.jpg"/>
          <p:cNvPicPr>
            <a:picLocks noChangeAspect="1"/>
          </p:cNvPicPr>
          <p:nvPr/>
        </p:nvPicPr>
        <p:blipFill>
          <a:blip r:embed="rId3" cstate="print"/>
          <a:stretch>
            <a:fillRect/>
          </a:stretch>
        </p:blipFill>
        <p:spPr>
          <a:xfrm>
            <a:off x="0" y="0"/>
            <a:ext cx="9144000" cy="6858000"/>
          </a:xfrm>
          <a:prstGeom prst="rect">
            <a:avLst/>
          </a:prstGeom>
        </p:spPr>
      </p:pic>
      <p:sp>
        <p:nvSpPr>
          <p:cNvPr id="2" name="CuadroTexto 1">
            <a:extLst>
              <a:ext uri="{FF2B5EF4-FFF2-40B4-BE49-F238E27FC236}">
                <a16:creationId xmlns:a16="http://schemas.microsoft.com/office/drawing/2014/main" id="{03E448D7-DA33-C5D0-AEDC-57C4E8CF2A84}"/>
              </a:ext>
            </a:extLst>
          </p:cNvPr>
          <p:cNvSpPr txBox="1"/>
          <p:nvPr/>
        </p:nvSpPr>
        <p:spPr>
          <a:xfrm>
            <a:off x="323528" y="1484784"/>
            <a:ext cx="7200800" cy="553998"/>
          </a:xfrm>
          <a:prstGeom prst="rect">
            <a:avLst/>
          </a:prstGeom>
          <a:solidFill>
            <a:schemeClr val="tx1"/>
          </a:solid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¿Y el orden en la columna geológica?</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coluna2.jpg"/>
          <p:cNvPicPr>
            <a:picLocks noChangeAspect="1"/>
          </p:cNvPicPr>
          <p:nvPr/>
        </p:nvPicPr>
        <p:blipFill>
          <a:blip r:embed="rId3" cstate="print"/>
          <a:stretch>
            <a:fillRect/>
          </a:stretch>
        </p:blipFill>
        <p:spPr>
          <a:xfrm>
            <a:off x="0" y="0"/>
            <a:ext cx="9144000" cy="6858000"/>
          </a:xfrm>
          <a:prstGeom prst="rect">
            <a:avLst/>
          </a:prstGeom>
        </p:spPr>
      </p:pic>
      <p:sp>
        <p:nvSpPr>
          <p:cNvPr id="3" name="CuadroTexto 2">
            <a:extLst>
              <a:ext uri="{FF2B5EF4-FFF2-40B4-BE49-F238E27FC236}">
                <a16:creationId xmlns:a16="http://schemas.microsoft.com/office/drawing/2014/main" id="{0D7A4D92-E9EF-01A0-3632-4BA117929FFB}"/>
              </a:ext>
            </a:extLst>
          </p:cNvPr>
          <p:cNvSpPr txBox="1"/>
          <p:nvPr/>
        </p:nvSpPr>
        <p:spPr>
          <a:xfrm>
            <a:off x="323528" y="1484784"/>
            <a:ext cx="7200800" cy="553998"/>
          </a:xfrm>
          <a:prstGeom prst="rect">
            <a:avLst/>
          </a:prstGeom>
          <a:solidFill>
            <a:schemeClr val="tx1"/>
          </a:solid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¿Y el orden en la columna geológica?</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coluna3.jpg"/>
          <p:cNvPicPr>
            <a:picLocks noChangeAspect="1"/>
          </p:cNvPicPr>
          <p:nvPr/>
        </p:nvPicPr>
        <p:blipFill>
          <a:blip r:embed="rId3" cstate="print"/>
          <a:stretch>
            <a:fillRect/>
          </a:stretch>
        </p:blipFill>
        <p:spPr>
          <a:xfrm>
            <a:off x="0" y="0"/>
            <a:ext cx="9144000" cy="6858000"/>
          </a:xfrm>
          <a:prstGeom prst="rect">
            <a:avLst/>
          </a:prstGeom>
        </p:spPr>
      </p:pic>
      <p:sp>
        <p:nvSpPr>
          <p:cNvPr id="3" name="CuadroTexto 2">
            <a:extLst>
              <a:ext uri="{FF2B5EF4-FFF2-40B4-BE49-F238E27FC236}">
                <a16:creationId xmlns:a16="http://schemas.microsoft.com/office/drawing/2014/main" id="{BDAC8C81-174C-E495-903E-33EC278A32B4}"/>
              </a:ext>
            </a:extLst>
          </p:cNvPr>
          <p:cNvSpPr txBox="1"/>
          <p:nvPr/>
        </p:nvSpPr>
        <p:spPr>
          <a:xfrm>
            <a:off x="323528" y="1484784"/>
            <a:ext cx="7200800" cy="553998"/>
          </a:xfrm>
          <a:prstGeom prst="rect">
            <a:avLst/>
          </a:prstGeom>
          <a:solidFill>
            <a:schemeClr val="tx1"/>
          </a:solid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¿Y el orden en la columna geológica?</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coluna4.jpg"/>
          <p:cNvPicPr>
            <a:picLocks noChangeAspect="1"/>
          </p:cNvPicPr>
          <p:nvPr/>
        </p:nvPicPr>
        <p:blipFill>
          <a:blip r:embed="rId3" cstate="print"/>
          <a:stretch>
            <a:fillRect/>
          </a:stretch>
        </p:blipFill>
        <p:spPr>
          <a:xfrm>
            <a:off x="0" y="0"/>
            <a:ext cx="9144000" cy="6858000"/>
          </a:xfrm>
          <a:prstGeom prst="rect">
            <a:avLst/>
          </a:prstGeom>
        </p:spPr>
      </p:pic>
      <p:sp>
        <p:nvSpPr>
          <p:cNvPr id="3" name="CuadroTexto 2">
            <a:extLst>
              <a:ext uri="{FF2B5EF4-FFF2-40B4-BE49-F238E27FC236}">
                <a16:creationId xmlns:a16="http://schemas.microsoft.com/office/drawing/2014/main" id="{6A37D03A-DE04-CFCE-86B4-9F3270323FCA}"/>
              </a:ext>
            </a:extLst>
          </p:cNvPr>
          <p:cNvSpPr txBox="1"/>
          <p:nvPr/>
        </p:nvSpPr>
        <p:spPr>
          <a:xfrm>
            <a:off x="323528" y="1484784"/>
            <a:ext cx="7200800" cy="553998"/>
          </a:xfrm>
          <a:prstGeom prst="rect">
            <a:avLst/>
          </a:prstGeom>
          <a:solidFill>
            <a:schemeClr val="tx1"/>
          </a:solid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¿Y el orden en la columna geológica?</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C63CE75-3B7A-4245-06EA-78F64C7B7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5D3FB584-5CB4-FF7A-4276-9017E748FCD5}"/>
              </a:ext>
            </a:extLst>
          </p:cNvPr>
          <p:cNvSpPr txBox="1"/>
          <p:nvPr/>
        </p:nvSpPr>
        <p:spPr>
          <a:xfrm>
            <a:off x="323528" y="1196752"/>
            <a:ext cx="7200800"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Zonificación </a:t>
            </a:r>
            <a:r>
              <a:rPr lang="es-CO" sz="3000" dirty="0" err="1">
                <a:solidFill>
                  <a:schemeClr val="bg1"/>
                </a:solidFill>
                <a:latin typeface="Noto Sans SemBd" panose="020B0702040504020204" pitchFamily="34"/>
                <a:ea typeface="Noto Sans SemBd" panose="020B0702040504020204" pitchFamily="34"/>
                <a:cs typeface="Noto Sans SemBd" panose="020B0702040504020204" pitchFamily="34"/>
              </a:rPr>
              <a:t>paleoecológica</a:t>
            </a:r>
            <a:endParaRPr lang="es-CO" sz="3000" dirty="0">
              <a:solidFill>
                <a:schemeClr val="bg1"/>
              </a:solidFill>
              <a:latin typeface="Noto Sans SemBd" panose="020B0702040504020204" pitchFamily="34"/>
              <a:ea typeface="Noto Sans SemBd" panose="020B0702040504020204" pitchFamily="34"/>
              <a:cs typeface="Noto Sans SemBd" panose="020B0702040504020204" pitchFamily="34"/>
            </a:endParaRPr>
          </a:p>
        </p:txBody>
      </p:sp>
      <p:sp>
        <p:nvSpPr>
          <p:cNvPr id="6" name="CuadroTexto 5">
            <a:extLst>
              <a:ext uri="{FF2B5EF4-FFF2-40B4-BE49-F238E27FC236}">
                <a16:creationId xmlns:a16="http://schemas.microsoft.com/office/drawing/2014/main" id="{B3C75BE3-4257-1290-ADA3-9F20D6D1EDDC}"/>
              </a:ext>
            </a:extLst>
          </p:cNvPr>
          <p:cNvSpPr txBox="1"/>
          <p:nvPr/>
        </p:nvSpPr>
        <p:spPr>
          <a:xfrm>
            <a:off x="1835696" y="4941168"/>
            <a:ext cx="1224136" cy="936104"/>
          </a:xfrm>
          <a:prstGeom prst="rect">
            <a:avLst/>
          </a:prstGeom>
          <a:noFill/>
        </p:spPr>
        <p:txBody>
          <a:bodyPr wrap="square" rtlCol="0">
            <a:spAutoFit/>
          </a:bodyPr>
          <a:lstStyle/>
          <a:p>
            <a:endParaRPr lang="es-CO" dirty="0"/>
          </a:p>
        </p:txBody>
      </p:sp>
      <p:sp>
        <p:nvSpPr>
          <p:cNvPr id="7" name="CuadroTexto 6">
            <a:extLst>
              <a:ext uri="{FF2B5EF4-FFF2-40B4-BE49-F238E27FC236}">
                <a16:creationId xmlns:a16="http://schemas.microsoft.com/office/drawing/2014/main" id="{3EABC1CA-2CC6-4CCE-60D0-97C9F3BAA35C}"/>
              </a:ext>
            </a:extLst>
          </p:cNvPr>
          <p:cNvSpPr txBox="1"/>
          <p:nvPr/>
        </p:nvSpPr>
        <p:spPr>
          <a:xfrm>
            <a:off x="1367644" y="5517232"/>
            <a:ext cx="6408712" cy="954107"/>
          </a:xfrm>
          <a:prstGeom prst="rect">
            <a:avLst/>
          </a:prstGeom>
          <a:noFill/>
        </p:spPr>
        <p:txBody>
          <a:bodyPr wrap="square" rtlCol="0">
            <a:spAutoFit/>
          </a:bodyPr>
          <a:lstStyle/>
          <a:p>
            <a:r>
              <a:rPr lang="es-MX" sz="1400" b="1" dirty="0">
                <a:latin typeface="Noto Serif" panose="02020600060500020200" pitchFamily="18" charset="0"/>
                <a:ea typeface="Noto Serif" panose="02020600060500020200" pitchFamily="18" charset="0"/>
                <a:cs typeface="Noto Serif" panose="02020600060500020200" pitchFamily="18" charset="0"/>
              </a:rPr>
              <a:t>Figura 3 </a:t>
            </a:r>
            <a:r>
              <a:rPr lang="es-MX" sz="1400" dirty="0">
                <a:latin typeface="Noto Serif" panose="02020600060500020200" pitchFamily="18" charset="0"/>
                <a:ea typeface="Noto Serif" panose="02020600060500020200" pitchFamily="18" charset="0"/>
                <a:cs typeface="Noto Serif" panose="02020600060500020200" pitchFamily="18" charset="0"/>
              </a:rPr>
              <a:t>– Propuesta de distribución de organismos antes del Diluvio del Génesis La Teoría de la Zonificación Ecológica sugiere que la destrucción gradual de estos ambientes por el aumento de las aguas del Diluvio produjo la secuencia fósil que encontramos hoy en la columna geológica.</a:t>
            </a:r>
            <a:endParaRPr lang="es-CO" sz="1050" i="1" dirty="0">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Dibujo de una persona&#10;&#10;Descripción generada automáticamente con confianza media">
            <a:extLst>
              <a:ext uri="{FF2B5EF4-FFF2-40B4-BE49-F238E27FC236}">
                <a16:creationId xmlns:a16="http://schemas.microsoft.com/office/drawing/2014/main" id="{94E893E6-3884-46B5-4D55-00DAD0196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47CAD633-140D-343F-9F46-81E436FAA30F}"/>
              </a:ext>
            </a:extLst>
          </p:cNvPr>
          <p:cNvSpPr txBox="1"/>
          <p:nvPr/>
        </p:nvSpPr>
        <p:spPr>
          <a:xfrm>
            <a:off x="251520" y="1268760"/>
            <a:ext cx="7200800"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Castillo de arena</a:t>
            </a:r>
          </a:p>
        </p:txBody>
      </p:sp>
      <p:sp>
        <p:nvSpPr>
          <p:cNvPr id="6" name="CuadroTexto 5">
            <a:extLst>
              <a:ext uri="{FF2B5EF4-FFF2-40B4-BE49-F238E27FC236}">
                <a16:creationId xmlns:a16="http://schemas.microsoft.com/office/drawing/2014/main" id="{32DC56A6-C532-B247-95F7-018CC5640754}"/>
              </a:ext>
            </a:extLst>
          </p:cNvPr>
          <p:cNvSpPr txBox="1"/>
          <p:nvPr/>
        </p:nvSpPr>
        <p:spPr>
          <a:xfrm>
            <a:off x="503548" y="2060848"/>
            <a:ext cx="5724636" cy="3970318"/>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La teoría evolutiva tiene como uno de sus fundamentos la idea de la superposición lenta y gradual de capas en la columna geológica. Por lo tanto, Darwin construyó todo un argumento lógico sobre un principio inválido. El razonamiento era fundamentalmente erróneo.</a:t>
            </a:r>
            <a:endParaRPr lang="es-CO"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exterior, nieve, parada, estrella&#10;&#10;Descripción generada automáticamente">
            <a:extLst>
              <a:ext uri="{FF2B5EF4-FFF2-40B4-BE49-F238E27FC236}">
                <a16:creationId xmlns:a16="http://schemas.microsoft.com/office/drawing/2014/main" id="{FF4A42E7-7CE3-6B73-BD5A-A6E4D5DC8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3EBDC7BE-1AF6-DE4B-D462-950FDC815A43}"/>
              </a:ext>
            </a:extLst>
          </p:cNvPr>
          <p:cNvSpPr txBox="1"/>
          <p:nvPr/>
        </p:nvSpPr>
        <p:spPr>
          <a:xfrm>
            <a:off x="251520" y="1268760"/>
            <a:ext cx="7200800"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Castillo de arena</a:t>
            </a:r>
          </a:p>
        </p:txBody>
      </p:sp>
      <p:sp>
        <p:nvSpPr>
          <p:cNvPr id="6" name="CuadroTexto 5">
            <a:extLst>
              <a:ext uri="{FF2B5EF4-FFF2-40B4-BE49-F238E27FC236}">
                <a16:creationId xmlns:a16="http://schemas.microsoft.com/office/drawing/2014/main" id="{A1AF65D4-210D-52A2-657A-BB8FA5BDD87F}"/>
              </a:ext>
            </a:extLst>
          </p:cNvPr>
          <p:cNvSpPr txBox="1"/>
          <p:nvPr/>
        </p:nvSpPr>
        <p:spPr>
          <a:xfrm>
            <a:off x="503548" y="2060848"/>
            <a:ext cx="6228692" cy="4832092"/>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“En la montaña más alta del mundo, el Monte Everest (8.850 m), se encuentra roca sedimentaria del período Ordovícico. Aquí se pueden encontrar trilobites y en otros estratos (del Devónico) </a:t>
            </a:r>
            <a:r>
              <a:rPr lang="es-MX" sz="2800" dirty="0" err="1">
                <a:solidFill>
                  <a:schemeClr val="bg1"/>
                </a:solidFill>
                <a:latin typeface="Noto Serif" panose="02020600060500020200" pitchFamily="18" charset="0"/>
                <a:ea typeface="Noto Serif" panose="02020600060500020200" pitchFamily="18" charset="0"/>
                <a:cs typeface="Noto Serif" panose="02020600060500020200" pitchFamily="18" charset="0"/>
              </a:rPr>
              <a:t>amonites</a:t>
            </a:r>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 y animales marinos. ¿Cómo lograron llegar a esa altura vertiginosa? </a:t>
            </a:r>
          </a:p>
          <a:p>
            <a:endPar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a:p>
            <a:r>
              <a:rPr lang="es-MX" sz="2400" dirty="0">
                <a:solidFill>
                  <a:schemeClr val="bg1"/>
                </a:solidFill>
                <a:latin typeface="Noto Serif" panose="02020600060500020200" pitchFamily="18" charset="0"/>
                <a:ea typeface="Noto Serif" panose="02020600060500020200" pitchFamily="18" charset="0"/>
                <a:cs typeface="Noto Serif" panose="02020600060500020200" pitchFamily="18" charset="0"/>
              </a:rPr>
              <a:t>Alejandro de Stein</a:t>
            </a:r>
            <a:endParaRPr lang="es-CO" sz="16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076.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atrón de fondo&#10;&#10;Descripción generada automáticamente">
            <a:extLst>
              <a:ext uri="{FF2B5EF4-FFF2-40B4-BE49-F238E27FC236}">
                <a16:creationId xmlns:a16="http://schemas.microsoft.com/office/drawing/2014/main" id="{DD476B7A-59CF-E997-5F9B-923066FF4C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CuadroTexto 6">
            <a:extLst>
              <a:ext uri="{FF2B5EF4-FFF2-40B4-BE49-F238E27FC236}">
                <a16:creationId xmlns:a16="http://schemas.microsoft.com/office/drawing/2014/main" id="{1DA16FB7-95FD-CAFC-7835-5059EE198C32}"/>
              </a:ext>
            </a:extLst>
          </p:cNvPr>
          <p:cNvSpPr txBox="1"/>
          <p:nvPr/>
        </p:nvSpPr>
        <p:spPr>
          <a:xfrm>
            <a:off x="251520" y="1484784"/>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El mundo antediluviano</a:t>
            </a:r>
          </a:p>
        </p:txBody>
      </p:sp>
      <p:sp>
        <p:nvSpPr>
          <p:cNvPr id="8" name="CuadroTexto 7">
            <a:extLst>
              <a:ext uri="{FF2B5EF4-FFF2-40B4-BE49-F238E27FC236}">
                <a16:creationId xmlns:a16="http://schemas.microsoft.com/office/drawing/2014/main" id="{68575FED-D9B4-2C96-1FEA-B494C39D8AAD}"/>
              </a:ext>
            </a:extLst>
          </p:cNvPr>
          <p:cNvSpPr txBox="1"/>
          <p:nvPr/>
        </p:nvSpPr>
        <p:spPr>
          <a:xfrm>
            <a:off x="611560" y="2492896"/>
            <a:ext cx="8136904" cy="3539430"/>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“Esta envoltura de vapor [dosel] habría funcionado como un escudo protector contra la radiación cósmica de gran poder de penetración. Por otro lado, la radiación luminosa y la radiación térmica atravesarían y se reflejarían (efecto invernadero), lo que explicaría un clima templado en todo el mundo. ...</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Una estrella roja&#10;&#10;Descripción generada automáticamente con confianza media">
            <a:extLst>
              <a:ext uri="{FF2B5EF4-FFF2-40B4-BE49-F238E27FC236}">
                <a16:creationId xmlns:a16="http://schemas.microsoft.com/office/drawing/2014/main" id="{B2674C4B-E472-1634-40A8-136236C71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7EEB5D4E-A9AA-4095-57D5-915E174892CB}"/>
              </a:ext>
            </a:extLst>
          </p:cNvPr>
          <p:cNvSpPr txBox="1"/>
          <p:nvPr/>
        </p:nvSpPr>
        <p:spPr>
          <a:xfrm>
            <a:off x="179512" y="836712"/>
            <a:ext cx="6118599"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Castillo de arena</a:t>
            </a:r>
          </a:p>
        </p:txBody>
      </p:sp>
      <p:sp>
        <p:nvSpPr>
          <p:cNvPr id="6" name="CuadroTexto 5">
            <a:extLst>
              <a:ext uri="{FF2B5EF4-FFF2-40B4-BE49-F238E27FC236}">
                <a16:creationId xmlns:a16="http://schemas.microsoft.com/office/drawing/2014/main" id="{9E404EEB-76D7-D2CF-716F-6ADCFB9FC10F}"/>
              </a:ext>
            </a:extLst>
          </p:cNvPr>
          <p:cNvSpPr txBox="1"/>
          <p:nvPr/>
        </p:nvSpPr>
        <p:spPr>
          <a:xfrm>
            <a:off x="431540" y="1628800"/>
            <a:ext cx="5292588" cy="4832092"/>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Cuando un pez muere, el cuerpo flota hacia la superficie o se hunde. Luego acaba siendo rápidamente devorado, como mucho, en cuestión de horas. Sin embargo, los fósiles de peces encontrados en las rocas están muy bien conservados, incluso con todos los huesos intactos. </a:t>
            </a:r>
            <a:endParaRPr lang="es-CO" sz="16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Patrón de fondo&#10;&#10;Descripción generada automáticamente">
            <a:extLst>
              <a:ext uri="{FF2B5EF4-FFF2-40B4-BE49-F238E27FC236}">
                <a16:creationId xmlns:a16="http://schemas.microsoft.com/office/drawing/2014/main" id="{230E66EC-14FF-CAC4-1DC5-670430436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B6AA5912-0AC1-7AAE-631B-DB4F533F9929}"/>
              </a:ext>
            </a:extLst>
          </p:cNvPr>
          <p:cNvSpPr txBox="1"/>
          <p:nvPr/>
        </p:nvSpPr>
        <p:spPr>
          <a:xfrm>
            <a:off x="179512" y="836712"/>
            <a:ext cx="6118599"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Castillo de arena</a:t>
            </a:r>
          </a:p>
        </p:txBody>
      </p:sp>
      <p:sp>
        <p:nvSpPr>
          <p:cNvPr id="6" name="CuadroTexto 5">
            <a:extLst>
              <a:ext uri="{FF2B5EF4-FFF2-40B4-BE49-F238E27FC236}">
                <a16:creationId xmlns:a16="http://schemas.microsoft.com/office/drawing/2014/main" id="{F3B1BEB0-FAC7-386A-E06C-ED4C6E0B33BE}"/>
              </a:ext>
            </a:extLst>
          </p:cNvPr>
          <p:cNvSpPr txBox="1"/>
          <p:nvPr/>
        </p:nvSpPr>
        <p:spPr>
          <a:xfrm>
            <a:off x="431540" y="1628800"/>
            <a:ext cx="8244916" cy="2246769"/>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Bancos enteros de peces en grandes extensiones, llegando a miles de millones de ejemplares, se encuentran en estado de agonía, con la boca abierta en señal de asfixia, pero sin signos de ataque animal.</a:t>
            </a:r>
            <a:endParaRPr lang="es-CO" sz="16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Un dibujo de una persona&#10;&#10;Descripción generada automáticamente con confianza baja">
            <a:extLst>
              <a:ext uri="{FF2B5EF4-FFF2-40B4-BE49-F238E27FC236}">
                <a16:creationId xmlns:a16="http://schemas.microsoft.com/office/drawing/2014/main" id="{42B1BAF0-851A-5846-AF34-21C39C74CE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EE8F628A-06E4-A0BB-6815-89CA1BAB340C}"/>
              </a:ext>
            </a:extLst>
          </p:cNvPr>
          <p:cNvSpPr txBox="1"/>
          <p:nvPr/>
        </p:nvSpPr>
        <p:spPr>
          <a:xfrm>
            <a:off x="179512" y="836712"/>
            <a:ext cx="6118599"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Castillo de arena</a:t>
            </a:r>
          </a:p>
        </p:txBody>
      </p:sp>
      <p:sp>
        <p:nvSpPr>
          <p:cNvPr id="6" name="CuadroTexto 5">
            <a:extLst>
              <a:ext uri="{FF2B5EF4-FFF2-40B4-BE49-F238E27FC236}">
                <a16:creationId xmlns:a16="http://schemas.microsoft.com/office/drawing/2014/main" id="{CBF36EDE-ED5B-BB66-EF6E-A9457B42BE83}"/>
              </a:ext>
            </a:extLst>
          </p:cNvPr>
          <p:cNvSpPr txBox="1"/>
          <p:nvPr/>
        </p:nvSpPr>
        <p:spPr>
          <a:xfrm>
            <a:off x="431540" y="1628800"/>
            <a:ext cx="5580620" cy="3108543"/>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Hay otros factores que sorprenden aún más, como las hojas que se han conservado en estado adulto. La clorofila está tan bien conservada que se pueden reconocer los tipos alfa y beta.</a:t>
            </a:r>
            <a:endParaRPr lang="es-CO" sz="16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Dibujo de una persona&#10;&#10;Descripción generada automáticamente con confianza media">
            <a:extLst>
              <a:ext uri="{FF2B5EF4-FFF2-40B4-BE49-F238E27FC236}">
                <a16:creationId xmlns:a16="http://schemas.microsoft.com/office/drawing/2014/main" id="{A5378BC2-A664-565B-F916-BCBA23E95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C6645416-3CA8-662A-F4D2-8E532F0991E1}"/>
              </a:ext>
            </a:extLst>
          </p:cNvPr>
          <p:cNvSpPr txBox="1"/>
          <p:nvPr/>
        </p:nvSpPr>
        <p:spPr>
          <a:xfrm>
            <a:off x="179512" y="836712"/>
            <a:ext cx="6118599"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Artefactos humanos</a:t>
            </a:r>
          </a:p>
        </p:txBody>
      </p:sp>
      <p:sp>
        <p:nvSpPr>
          <p:cNvPr id="6" name="CuadroTexto 5">
            <a:extLst>
              <a:ext uri="{FF2B5EF4-FFF2-40B4-BE49-F238E27FC236}">
                <a16:creationId xmlns:a16="http://schemas.microsoft.com/office/drawing/2014/main" id="{788CA7E1-B068-0A12-F97E-4283AE16C3FD}"/>
              </a:ext>
            </a:extLst>
          </p:cNvPr>
          <p:cNvSpPr txBox="1"/>
          <p:nvPr/>
        </p:nvSpPr>
        <p:spPr>
          <a:xfrm>
            <a:off x="431539" y="1628800"/>
            <a:ext cx="5866571" cy="4832092"/>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El 22 de junio de 1844, el Times de Londres publicó un curioso informe: “Hace unos días, mientras unos obreros trabajaban para extraer una roca cerca del Tweed, a unos 400 metros por debajo del molino de Rutherford, descubrieron un cordón de oro incrustado en la piedra a una profundidad de 2,4 metros”.</a:t>
            </a:r>
            <a:endParaRPr lang="es-CO" sz="16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Dibujo de una persona&#10;&#10;Descripción generada automáticamente con confianza media">
            <a:extLst>
              <a:ext uri="{FF2B5EF4-FFF2-40B4-BE49-F238E27FC236}">
                <a16:creationId xmlns:a16="http://schemas.microsoft.com/office/drawing/2014/main" id="{4CE570A6-4C37-67D5-D5B6-9890D0C4D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C5DDA0A5-6EA0-B5B1-4E05-DB63C189539C}"/>
              </a:ext>
            </a:extLst>
          </p:cNvPr>
          <p:cNvSpPr txBox="1"/>
          <p:nvPr/>
        </p:nvSpPr>
        <p:spPr>
          <a:xfrm>
            <a:off x="179512" y="836712"/>
            <a:ext cx="6118599"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Artefactos humanos</a:t>
            </a:r>
          </a:p>
        </p:txBody>
      </p:sp>
      <p:sp>
        <p:nvSpPr>
          <p:cNvPr id="6" name="CuadroTexto 5">
            <a:extLst>
              <a:ext uri="{FF2B5EF4-FFF2-40B4-BE49-F238E27FC236}">
                <a16:creationId xmlns:a16="http://schemas.microsoft.com/office/drawing/2014/main" id="{416FB8E9-4A51-455A-17DD-790587817B7D}"/>
              </a:ext>
            </a:extLst>
          </p:cNvPr>
          <p:cNvSpPr txBox="1"/>
          <p:nvPr/>
        </p:nvSpPr>
        <p:spPr>
          <a:xfrm>
            <a:off x="431539" y="1628800"/>
            <a:ext cx="5866571" cy="3970318"/>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Más tarde, en 1985, un sondeo del Instituto Británico de Estudios Geológicos aseguró que la piedra es de la era del Carbonífero Primitivo, que se cree que tiene entre 320 y 360 millones de años según la cronología evolutiva. ¿Qué hacía ese cordón allí?</a:t>
            </a:r>
            <a:endParaRPr lang="es-CO" sz="16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a estrella roja&#10;&#10;Descripción generada automáticamente con confianza media">
            <a:extLst>
              <a:ext uri="{FF2B5EF4-FFF2-40B4-BE49-F238E27FC236}">
                <a16:creationId xmlns:a16="http://schemas.microsoft.com/office/drawing/2014/main" id="{DAA4A7C5-314D-632E-E3BA-3156B3ABDA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uadroTexto 3">
            <a:extLst>
              <a:ext uri="{FF2B5EF4-FFF2-40B4-BE49-F238E27FC236}">
                <a16:creationId xmlns:a16="http://schemas.microsoft.com/office/drawing/2014/main" id="{7ADA267F-3ABB-2491-46F8-CD68D050B6EF}"/>
              </a:ext>
            </a:extLst>
          </p:cNvPr>
          <p:cNvSpPr txBox="1"/>
          <p:nvPr/>
        </p:nvSpPr>
        <p:spPr>
          <a:xfrm>
            <a:off x="179512" y="836712"/>
            <a:ext cx="6118599"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Artefactos humanos</a:t>
            </a:r>
          </a:p>
        </p:txBody>
      </p:sp>
      <p:sp>
        <p:nvSpPr>
          <p:cNvPr id="5" name="CuadroTexto 4">
            <a:extLst>
              <a:ext uri="{FF2B5EF4-FFF2-40B4-BE49-F238E27FC236}">
                <a16:creationId xmlns:a16="http://schemas.microsoft.com/office/drawing/2014/main" id="{C15B7584-E789-C046-9C5A-F387900ED061}"/>
              </a:ext>
            </a:extLst>
          </p:cNvPr>
          <p:cNvSpPr txBox="1"/>
          <p:nvPr/>
        </p:nvSpPr>
        <p:spPr>
          <a:xfrm>
            <a:off x="431539" y="1628800"/>
            <a:ext cx="8244917" cy="3970318"/>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La revista </a:t>
            </a:r>
            <a:r>
              <a:rPr lang="es-MX" sz="2800" dirty="0" err="1">
                <a:solidFill>
                  <a:schemeClr val="bg1"/>
                </a:solidFill>
                <a:latin typeface="Noto Serif" panose="02020600060500020200" pitchFamily="18" charset="0"/>
                <a:ea typeface="Noto Serif" panose="02020600060500020200" pitchFamily="18" charset="0"/>
                <a:cs typeface="Noto Serif" panose="02020600060500020200" pitchFamily="18" charset="0"/>
              </a:rPr>
              <a:t>Scientific</a:t>
            </a:r>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 American, del 5 de junio de 1852, informó sobre el hallazgo de un cuenco de metal con un hermoso borde plateado, colocado en una roca en Meeting House Hill, Dorchester. ¿Qué estaba haciendo el cuenco de metal dentro de la piedra? Según un estudio geológico reciente, la masa de piedra, ahora llamada Conglomerado de </a:t>
            </a:r>
            <a:r>
              <a:rPr lang="es-MX" sz="2800" dirty="0" err="1">
                <a:solidFill>
                  <a:schemeClr val="bg1"/>
                </a:solidFill>
                <a:latin typeface="Noto Serif" panose="02020600060500020200" pitchFamily="18" charset="0"/>
                <a:ea typeface="Noto Serif" panose="02020600060500020200" pitchFamily="18" charset="0"/>
                <a:cs typeface="Noto Serif" panose="02020600060500020200" pitchFamily="18" charset="0"/>
              </a:rPr>
              <a:t>Roxbury</a:t>
            </a:r>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 es de edad precámbrica.</a:t>
            </a:r>
            <a:endParaRPr lang="es-CO" sz="16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Una estrella roja&#10;&#10;Descripción generada automáticamente con confianza media">
            <a:extLst>
              <a:ext uri="{FF2B5EF4-FFF2-40B4-BE49-F238E27FC236}">
                <a16:creationId xmlns:a16="http://schemas.microsoft.com/office/drawing/2014/main" id="{F615646C-98C9-4F04-5BCF-783313A1A4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2234F74B-CBEB-C39F-8803-F0421B584835}"/>
              </a:ext>
            </a:extLst>
          </p:cNvPr>
          <p:cNvSpPr txBox="1"/>
          <p:nvPr/>
        </p:nvSpPr>
        <p:spPr>
          <a:xfrm>
            <a:off x="179512" y="836712"/>
            <a:ext cx="6118599"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Triste recuerdo</a:t>
            </a:r>
          </a:p>
        </p:txBody>
      </p:sp>
      <p:sp>
        <p:nvSpPr>
          <p:cNvPr id="6" name="CuadroTexto 5">
            <a:extLst>
              <a:ext uri="{FF2B5EF4-FFF2-40B4-BE49-F238E27FC236}">
                <a16:creationId xmlns:a16="http://schemas.microsoft.com/office/drawing/2014/main" id="{4CC2F704-535F-7599-D312-1073356B5978}"/>
              </a:ext>
            </a:extLst>
          </p:cNvPr>
          <p:cNvSpPr txBox="1"/>
          <p:nvPr/>
        </p:nvSpPr>
        <p:spPr>
          <a:xfrm>
            <a:off x="431539" y="1628800"/>
            <a:ext cx="8244917" cy="3108543"/>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Dave </a:t>
            </a:r>
            <a:r>
              <a:rPr lang="es-MX" sz="2800" dirty="0" err="1">
                <a:solidFill>
                  <a:schemeClr val="bg1"/>
                </a:solidFill>
                <a:latin typeface="Noto Serif" panose="02020600060500020200" pitchFamily="18" charset="0"/>
                <a:ea typeface="Noto Serif" panose="02020600060500020200" pitchFamily="18" charset="0"/>
                <a:cs typeface="Noto Serif" panose="02020600060500020200" pitchFamily="18" charset="0"/>
              </a:rPr>
              <a:t>Balsiger</a:t>
            </a:r>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 y Charles E. </a:t>
            </a:r>
            <a:r>
              <a:rPr lang="es-MX" sz="2800" dirty="0" err="1">
                <a:solidFill>
                  <a:schemeClr val="bg1"/>
                </a:solidFill>
                <a:latin typeface="Noto Serif" panose="02020600060500020200" pitchFamily="18" charset="0"/>
                <a:ea typeface="Noto Serif" panose="02020600060500020200" pitchFamily="18" charset="0"/>
                <a:cs typeface="Noto Serif" panose="02020600060500020200" pitchFamily="18" charset="0"/>
              </a:rPr>
              <a:t>Sellier</a:t>
            </a:r>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 en el libro </a:t>
            </a:r>
            <a:r>
              <a:rPr lang="es-MX"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rPr>
              <a:t>En busca del arca de Noé</a:t>
            </a:r>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 afirman que más 200 civilizaciones, pasadas y presentes guardan algún recuerdo del gran diluvio. Sólo en América hay 58 relatos diferentes. Los indios Navajo, por ejemplo, afirmaban que el Gran Cañón era el resultado del diluvio.</a:t>
            </a:r>
            <a:endParaRPr lang="es-CO" sz="16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a estrella roja&#10;&#10;Descripción generada automáticamente con confianza media">
            <a:extLst>
              <a:ext uri="{FF2B5EF4-FFF2-40B4-BE49-F238E27FC236}">
                <a16:creationId xmlns:a16="http://schemas.microsoft.com/office/drawing/2014/main" id="{97A5C02B-8852-0FAB-F590-536A12448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uadroTexto 3">
            <a:extLst>
              <a:ext uri="{FF2B5EF4-FFF2-40B4-BE49-F238E27FC236}">
                <a16:creationId xmlns:a16="http://schemas.microsoft.com/office/drawing/2014/main" id="{3F80194F-596E-FCE9-0842-00FFA9D87D6F}"/>
              </a:ext>
            </a:extLst>
          </p:cNvPr>
          <p:cNvSpPr txBox="1"/>
          <p:nvPr/>
        </p:nvSpPr>
        <p:spPr>
          <a:xfrm>
            <a:off x="179512" y="836712"/>
            <a:ext cx="6118599"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Triste recuerdo</a:t>
            </a:r>
          </a:p>
        </p:txBody>
      </p:sp>
      <p:sp>
        <p:nvSpPr>
          <p:cNvPr id="5" name="CuadroTexto 4">
            <a:extLst>
              <a:ext uri="{FF2B5EF4-FFF2-40B4-BE49-F238E27FC236}">
                <a16:creationId xmlns:a16="http://schemas.microsoft.com/office/drawing/2014/main" id="{52C3B909-A384-9503-7AD4-D3AE1D59EB2C}"/>
              </a:ext>
            </a:extLst>
          </p:cNvPr>
          <p:cNvSpPr txBox="1"/>
          <p:nvPr/>
        </p:nvSpPr>
        <p:spPr>
          <a:xfrm>
            <a:off x="431539" y="1628800"/>
            <a:ext cx="8244917" cy="4401205"/>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Estas historias conservadas entre varios culturas de todo el mundo están de acuerdo al menos tres puntos:</a:t>
            </a:r>
          </a:p>
          <a:p>
            <a:endPar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a:p>
            <a:pPr marL="457200" indent="-457200">
              <a:buFont typeface="Arial" panose="020B0604020202020204" pitchFamily="34" charset="0"/>
              <a:buChar char="•"/>
            </a:pPr>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1. El agua destruyó a toda la raza humana y otras formas de vida en la tierra.</a:t>
            </a:r>
          </a:p>
          <a:p>
            <a:pPr marL="457200" indent="-457200">
              <a:buFont typeface="Arial" panose="020B0604020202020204" pitchFamily="34" charset="0"/>
              <a:buChar char="•"/>
            </a:pPr>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2. Un arca o bote proveía un medio de escape.</a:t>
            </a:r>
          </a:p>
          <a:p>
            <a:pPr marL="457200" indent="-457200">
              <a:buFont typeface="Arial" panose="020B0604020202020204" pitchFamily="34" charset="0"/>
              <a:buChar char="•"/>
            </a:pPr>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3. Una familia fue preservada para perpetuar la raza humana.</a:t>
            </a:r>
            <a:endParaRPr lang="es-CO" sz="16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persona, exterior, mujer, celular&#10;&#10;Descripción generada automáticamente">
            <a:extLst>
              <a:ext uri="{FF2B5EF4-FFF2-40B4-BE49-F238E27FC236}">
                <a16:creationId xmlns:a16="http://schemas.microsoft.com/office/drawing/2014/main" id="{59C9E4AB-B0A7-5D4B-D4E1-3308206C36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3955034F-71A9-A3D6-059B-69B494176150}"/>
              </a:ext>
            </a:extLst>
          </p:cNvPr>
          <p:cNvSpPr txBox="1"/>
          <p:nvPr/>
        </p:nvSpPr>
        <p:spPr>
          <a:xfrm>
            <a:off x="179512" y="836712"/>
            <a:ext cx="6118599"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Como en los días de Noé</a:t>
            </a:r>
          </a:p>
        </p:txBody>
      </p:sp>
      <p:sp>
        <p:nvSpPr>
          <p:cNvPr id="6" name="CuadroTexto 5">
            <a:extLst>
              <a:ext uri="{FF2B5EF4-FFF2-40B4-BE49-F238E27FC236}">
                <a16:creationId xmlns:a16="http://schemas.microsoft.com/office/drawing/2014/main" id="{86E79309-52E4-2652-C764-9B5DCA93E6DA}"/>
              </a:ext>
            </a:extLst>
          </p:cNvPr>
          <p:cNvSpPr txBox="1"/>
          <p:nvPr/>
        </p:nvSpPr>
        <p:spPr>
          <a:xfrm>
            <a:off x="431539" y="1628800"/>
            <a:ext cx="4644517" cy="2677656"/>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Jesús se refirió al diluvio como un evento real y literal, y comparó los días antes de Su venida con los días antes del diluvio: Mateo 24:37-39.</a:t>
            </a:r>
            <a:endParaRPr lang="es-CO" sz="16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vinda.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atrón de fondo&#10;&#10;Descripción generada automáticamente">
            <a:extLst>
              <a:ext uri="{FF2B5EF4-FFF2-40B4-BE49-F238E27FC236}">
                <a16:creationId xmlns:a16="http://schemas.microsoft.com/office/drawing/2014/main" id="{41927A6E-4B6E-53F0-0AE2-94F649EF0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2BE693AD-6CF6-9F07-08A8-E6F4679CD597}"/>
              </a:ext>
            </a:extLst>
          </p:cNvPr>
          <p:cNvSpPr txBox="1"/>
          <p:nvPr/>
        </p:nvSpPr>
        <p:spPr>
          <a:xfrm>
            <a:off x="251520" y="1484784"/>
            <a:ext cx="6336704"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El mundo antediluviano</a:t>
            </a:r>
          </a:p>
        </p:txBody>
      </p:sp>
      <p:sp>
        <p:nvSpPr>
          <p:cNvPr id="6" name="CuadroTexto 5">
            <a:extLst>
              <a:ext uri="{FF2B5EF4-FFF2-40B4-BE49-F238E27FC236}">
                <a16:creationId xmlns:a16="http://schemas.microsoft.com/office/drawing/2014/main" id="{15BE7799-38A2-A2CA-B77D-F340ED78C442}"/>
              </a:ext>
            </a:extLst>
          </p:cNvPr>
          <p:cNvSpPr txBox="1"/>
          <p:nvPr/>
        </p:nvSpPr>
        <p:spPr>
          <a:xfrm>
            <a:off x="611560" y="2492896"/>
            <a:ext cx="8136904" cy="2246769"/>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“Por lo tanto, no habría habido zonas extremadamente calientes o frías. Se habrían evitado todas las posibles consecuencias catastróficas de varios climas (tempestades, tormentas, etc.).” p. 76</a:t>
            </a:r>
            <a:endParaRPr lang="es-CO" sz="2800" i="1" dirty="0">
              <a:solidFill>
                <a:schemeClr val="bg1"/>
              </a:solidFill>
              <a:latin typeface="Noto Serif" panose="02020600060500020200" pitchFamily="18" charset="0"/>
              <a:ea typeface="Noto Serif" panose="02020600060500020200" pitchFamily="18" charset="0"/>
              <a:cs typeface="Noto Serif" panose="02020600060500020200" pitchFamily="18"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Patrón de fondo&#10;&#10;Descripción generada automáticamente">
            <a:extLst>
              <a:ext uri="{FF2B5EF4-FFF2-40B4-BE49-F238E27FC236}">
                <a16:creationId xmlns:a16="http://schemas.microsoft.com/office/drawing/2014/main" id="{80D70911-3CE8-8845-922A-1A568C9EB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uadroTexto 4">
            <a:extLst>
              <a:ext uri="{FF2B5EF4-FFF2-40B4-BE49-F238E27FC236}">
                <a16:creationId xmlns:a16="http://schemas.microsoft.com/office/drawing/2014/main" id="{89836F99-13C9-E39C-7108-0F07633E6F54}"/>
              </a:ext>
            </a:extLst>
          </p:cNvPr>
          <p:cNvSpPr txBox="1"/>
          <p:nvPr/>
        </p:nvSpPr>
        <p:spPr>
          <a:xfrm>
            <a:off x="539552" y="1484784"/>
            <a:ext cx="6118599" cy="553998"/>
          </a:xfrm>
          <a:prstGeom prst="rect">
            <a:avLst/>
          </a:prstGeom>
          <a:noFill/>
        </p:spPr>
        <p:txBody>
          <a:bodyPr wrap="square" rtlCol="0">
            <a:spAutoFit/>
          </a:bodyPr>
          <a:lstStyle/>
          <a:p>
            <a:r>
              <a:rPr lang="es-CO" sz="3000" dirty="0">
                <a:solidFill>
                  <a:schemeClr val="bg1"/>
                </a:solidFill>
                <a:latin typeface="Noto Sans SemBd" panose="020B0702040504020204" pitchFamily="34"/>
                <a:ea typeface="Noto Sans SemBd" panose="020B0702040504020204" pitchFamily="34"/>
                <a:cs typeface="Noto Sans SemBd" panose="020B0702040504020204" pitchFamily="34"/>
              </a:rPr>
              <a:t>Autor: Michelson Borges</a:t>
            </a:r>
          </a:p>
        </p:txBody>
      </p:sp>
      <p:sp>
        <p:nvSpPr>
          <p:cNvPr id="6" name="CuadroTexto 5">
            <a:extLst>
              <a:ext uri="{FF2B5EF4-FFF2-40B4-BE49-F238E27FC236}">
                <a16:creationId xmlns:a16="http://schemas.microsoft.com/office/drawing/2014/main" id="{4A811C01-0DB3-FDB2-17F8-11098F126497}"/>
              </a:ext>
            </a:extLst>
          </p:cNvPr>
          <p:cNvSpPr txBox="1"/>
          <p:nvPr/>
        </p:nvSpPr>
        <p:spPr>
          <a:xfrm>
            <a:off x="539552" y="2276872"/>
            <a:ext cx="4644517" cy="954107"/>
          </a:xfrm>
          <a:prstGeom prst="rect">
            <a:avLst/>
          </a:prstGeom>
          <a:noFill/>
        </p:spPr>
        <p:txBody>
          <a:bodyPr wrap="square" rtlCol="0">
            <a:spAutoFit/>
          </a:bodyPr>
          <a:lstStyle/>
          <a:p>
            <a:r>
              <a:rPr lang="es-MX"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Libro: </a:t>
            </a:r>
            <a:r>
              <a:rPr lang="pt-BR"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A História da Vida (</a:t>
            </a:r>
            <a:r>
              <a:rPr lang="pt-BR" sz="2800" dirty="0" err="1">
                <a:solidFill>
                  <a:schemeClr val="bg1"/>
                </a:solidFill>
                <a:latin typeface="Noto Serif" panose="02020600060500020200" pitchFamily="18" charset="0"/>
                <a:ea typeface="Noto Serif" panose="02020600060500020200" pitchFamily="18" charset="0"/>
                <a:cs typeface="Noto Serif" panose="02020600060500020200" pitchFamily="18" charset="0"/>
              </a:rPr>
              <a:t>Portuguese</a:t>
            </a:r>
            <a:r>
              <a:rPr lang="pt-BR"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 </a:t>
            </a:r>
            <a:r>
              <a:rPr lang="pt-BR" sz="2800" dirty="0" err="1">
                <a:solidFill>
                  <a:schemeClr val="bg1"/>
                </a:solidFill>
                <a:latin typeface="Noto Serif" panose="02020600060500020200" pitchFamily="18" charset="0"/>
                <a:ea typeface="Noto Serif" panose="02020600060500020200" pitchFamily="18" charset="0"/>
                <a:cs typeface="Noto Serif" panose="02020600060500020200" pitchFamily="18" charset="0"/>
              </a:rPr>
              <a:t>Edition</a:t>
            </a:r>
            <a:r>
              <a:rPr lang="pt-BR" sz="2800" dirty="0">
                <a:solidFill>
                  <a:schemeClr val="bg1"/>
                </a:solidFill>
                <a:latin typeface="Noto Serif" panose="02020600060500020200" pitchFamily="18" charset="0"/>
                <a:ea typeface="Noto Serif" panose="02020600060500020200" pitchFamily="18" charset="0"/>
                <a:cs typeface="Noto Serif" panose="02020600060500020200" pitchFamily="18" charset="0"/>
              </a:rPr>
              <a:t>)</a:t>
            </a:r>
          </a:p>
        </p:txBody>
      </p:sp>
    </p:spTree>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1809</TotalTime>
  <Words>3554</Words>
  <Application>Microsoft Office PowerPoint</Application>
  <PresentationFormat>Presentación en pantalla (4:3)</PresentationFormat>
  <Paragraphs>253</Paragraphs>
  <Slides>90</Slides>
  <Notes>90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90</vt:i4>
      </vt:variant>
    </vt:vector>
  </HeadingPairs>
  <TitlesOfParts>
    <vt:vector size="96" baseType="lpstr">
      <vt:lpstr>Arial</vt:lpstr>
      <vt:lpstr>Calibri</vt:lpstr>
      <vt:lpstr>Noto Sans Blk</vt:lpstr>
      <vt:lpstr>Noto Sans SemBd</vt:lpstr>
      <vt:lpstr>Noto Serif</vt:lpstr>
      <vt:lpstr>Tema do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Michelson Borges</dc:creator>
  <cp:lastModifiedBy>Diego Castilla</cp:lastModifiedBy>
  <cp:revision>41</cp:revision>
  <dcterms:created xsi:type="dcterms:W3CDTF">2011-07-12T17:06:19Z</dcterms:created>
  <dcterms:modified xsi:type="dcterms:W3CDTF">2023-01-19T23:21:25Z</dcterms:modified>
</cp:coreProperties>
</file>