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3" r:id="rId1"/>
    <p:sldMasterId id="2147483986" r:id="rId2"/>
    <p:sldMasterId id="2147484022" r:id="rId3"/>
    <p:sldMasterId id="2147484034" r:id="rId4"/>
    <p:sldMasterId id="2147484065" r:id="rId5"/>
    <p:sldMasterId id="2147484089" r:id="rId6"/>
    <p:sldMasterId id="2147484101" r:id="rId7"/>
  </p:sldMasterIdLst>
  <p:notesMasterIdLst>
    <p:notesMasterId r:id="rId34"/>
  </p:notesMasterIdLst>
  <p:sldIdLst>
    <p:sldId id="347" r:id="rId8"/>
    <p:sldId id="322" r:id="rId9"/>
    <p:sldId id="351" r:id="rId10"/>
    <p:sldId id="328" r:id="rId11"/>
    <p:sldId id="318" r:id="rId12"/>
    <p:sldId id="320" r:id="rId13"/>
    <p:sldId id="323" r:id="rId14"/>
    <p:sldId id="352" r:id="rId15"/>
    <p:sldId id="340" r:id="rId16"/>
    <p:sldId id="341" r:id="rId17"/>
    <p:sldId id="330" r:id="rId18"/>
    <p:sldId id="371" r:id="rId19"/>
    <p:sldId id="324" r:id="rId20"/>
    <p:sldId id="342" r:id="rId21"/>
    <p:sldId id="366" r:id="rId22"/>
    <p:sldId id="343" r:id="rId23"/>
    <p:sldId id="344" r:id="rId24"/>
    <p:sldId id="345" r:id="rId25"/>
    <p:sldId id="346" r:id="rId26"/>
    <p:sldId id="367" r:id="rId27"/>
    <p:sldId id="353" r:id="rId28"/>
    <p:sldId id="356" r:id="rId29"/>
    <p:sldId id="354" r:id="rId30"/>
    <p:sldId id="368" r:id="rId31"/>
    <p:sldId id="358" r:id="rId32"/>
    <p:sldId id="372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3127FD"/>
    <a:srgbClr val="F20000"/>
    <a:srgbClr val="008000"/>
    <a:srgbClr val="FFFFCC"/>
    <a:srgbClr val="660066"/>
    <a:srgbClr val="9900FF"/>
    <a:srgbClr val="009900"/>
    <a:srgbClr val="B456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456" autoAdjust="0"/>
    <p:restoredTop sz="94660"/>
  </p:normalViewPr>
  <p:slideViewPr>
    <p:cSldViewPr snapToGrid="0">
      <p:cViewPr varScale="1">
        <p:scale>
          <a:sx n="74" d="100"/>
          <a:sy n="74" d="100"/>
        </p:scale>
        <p:origin x="93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presProps" Target="presProp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C37F9-E043-4EF9-8F9A-3F910F2ADE25}" type="datetimeFigureOut">
              <a:rPr lang="es-CO" smtClean="0"/>
              <a:t>25/11/2022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959EAF-5113-4A1F-93C3-C9B9C5656EE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83508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6007 w 5184"/>
                  <a:gd name="T3" fmla="*/ 3159 h 3159"/>
                  <a:gd name="T4" fmla="*/ 6007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652 w 556"/>
                  <a:gd name="T5" fmla="*/ 3159 h 3159"/>
                  <a:gd name="T6" fmla="*/ 652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99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99 w 251"/>
                <a:gd name="T7" fmla="*/ 12 h 12"/>
                <a:gd name="T8" fmla="*/ 299 w 251"/>
                <a:gd name="T9" fmla="*/ 0 h 12"/>
                <a:gd name="T10" fmla="*/ 299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2147483646 w 251"/>
                <a:gd name="T5" fmla="*/ 12 h 12"/>
                <a:gd name="T6" fmla="*/ 2147483646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5498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5498 w 4724"/>
                  <a:gd name="T7" fmla="*/ 12 h 12"/>
                  <a:gd name="T8" fmla="*/ 5498 w 4724"/>
                  <a:gd name="T9" fmla="*/ 0 h 12"/>
                  <a:gd name="T10" fmla="*/ 5498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s-E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3483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s-ES" noProof="0"/>
              <a:t>Haga clic para cambiar el estilo de título	</a:t>
            </a:r>
          </a:p>
        </p:txBody>
      </p:sp>
      <p:sp>
        <p:nvSpPr>
          <p:cNvPr id="3483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s-ES" noProof="0"/>
              <a:t>Haga clic para modificar el estilo de subtítulo del patrón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70432-2074-4F8D-A533-D6E10F908B9E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28512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6D1F3-2D03-4F46-8F34-9C8CF090D1E1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577316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D1AFB-3E89-42B2-8EA0-E7935C3DF2A2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226244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610B3-F9A0-4FA8-B946-106DABB31BCA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486770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42321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41064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87612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70088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185531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496968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25970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AD4AD-750B-4B85-B2A8-923F94B1E467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3633477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891766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434205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932542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285147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700145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881181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359892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328396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16566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06922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E1321-5555-498B-B108-A4E1FA8719F7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111796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1577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F93CB-DF27-4371-8D05-4C2BA7882F3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9024281"/>
      </p:ext>
    </p:extLst>
  </p:cSld>
  <p:clrMapOvr>
    <a:masterClrMapping/>
  </p:clrMapOvr>
  <p:transition spd="slow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DD229-7271-4404-BF80-ABB9DB0273D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8634271"/>
      </p:ext>
    </p:extLst>
  </p:cSld>
  <p:clrMapOvr>
    <a:masterClrMapping/>
  </p:clrMapOvr>
  <p:transition spd="slow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6606A-1C22-4E01-B697-C0D77351AF4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6400240"/>
      </p:ext>
    </p:extLst>
  </p:cSld>
  <p:clrMapOvr>
    <a:masterClrMapping/>
  </p:clrMapOvr>
  <p:transition spd="slow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BF0D3-D3AF-479A-8A04-7E67032614E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8385603"/>
      </p:ext>
    </p:extLst>
  </p:cSld>
  <p:clrMapOvr>
    <a:masterClrMapping/>
  </p:clrMapOvr>
  <p:transition spd="slow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07880-6AF3-416A-A6C3-D2C864DDD38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504795"/>
      </p:ext>
    </p:extLst>
  </p:cSld>
  <p:clrMapOvr>
    <a:masterClrMapping/>
  </p:clrMapOvr>
  <p:transition spd="slow"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C5A9D-3872-4D00-A1D3-35FCE5D8433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583029"/>
      </p:ext>
    </p:extLst>
  </p:cSld>
  <p:clrMapOvr>
    <a:masterClrMapping/>
  </p:clrMapOvr>
  <p:transition spd="slow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DCC7A-5452-4D4D-8DB9-24ABBFEC267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5692141"/>
      </p:ext>
    </p:extLst>
  </p:cSld>
  <p:clrMapOvr>
    <a:masterClrMapping/>
  </p:clrMapOvr>
  <p:transition spd="slow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34C75-B10D-4C13-BEB8-5A0CD3B4F98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7823750"/>
      </p:ext>
    </p:extLst>
  </p:cSld>
  <p:clrMapOvr>
    <a:masterClrMapping/>
  </p:clrMapOvr>
  <p:transition spd="slow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C877F-C044-45DA-90E0-D472CA2A0AF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2316287"/>
      </p:ext>
    </p:extLst>
  </p:cSld>
  <p:clrMapOvr>
    <a:masterClrMapping/>
  </p:clrMapOvr>
  <p:transition spd="slow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AEAEC-43A6-40FC-BC76-4830DA8160B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977958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BAB4-D1E2-44CA-9ED4-32D76E540AFE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2673564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71FA7-FCE9-439F-B02F-2039A9E3183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8209812"/>
      </p:ext>
    </p:extLst>
  </p:cSld>
  <p:clrMapOvr>
    <a:masterClrMapping/>
  </p:clrMapOvr>
  <p:transition spd="slow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030925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023186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213697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525627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129101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778042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30895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475958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04186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77215-752F-4259-83A6-5D6946246C3A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1614631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081294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063194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211686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910367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080334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347255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761186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004771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6AA16-AD38-4D82-ADFD-4334ACFE7410}" type="datetimeFigureOut">
              <a:rPr lang="es-ES" smtClean="0"/>
              <a:t>25/11/2022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4D4E-45C1-4494-BB38-A1566BCB5F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45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6AA16-AD38-4D82-ADFD-4334ACFE7410}" type="datetimeFigureOut">
              <a:rPr lang="es-ES" smtClean="0"/>
              <a:t>25/11/2022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4D4E-45C1-4494-BB38-A1566BCB5F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903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CE56A-1678-4572-8E6A-852CD33077AB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42674280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6AA16-AD38-4D82-ADFD-4334ACFE7410}" type="datetimeFigureOut">
              <a:rPr lang="es-ES" smtClean="0"/>
              <a:t>25/11/2022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4D4E-45C1-4494-BB38-A1566BCB5F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580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6AA16-AD38-4D82-ADFD-4334ACFE7410}" type="datetimeFigureOut">
              <a:rPr lang="es-ES" smtClean="0"/>
              <a:t>25/11/2022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4D4E-45C1-4494-BB38-A1566BCB5F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003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6AA16-AD38-4D82-ADFD-4334ACFE7410}" type="datetimeFigureOut">
              <a:rPr lang="es-ES" smtClean="0"/>
              <a:t>25/11/2022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4D4E-45C1-4494-BB38-A1566BCB5F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701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6AA16-AD38-4D82-ADFD-4334ACFE7410}" type="datetimeFigureOut">
              <a:rPr lang="es-ES" smtClean="0"/>
              <a:t>25/11/2022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4D4E-45C1-4494-BB38-A1566BCB5F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383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6AA16-AD38-4D82-ADFD-4334ACFE7410}" type="datetimeFigureOut">
              <a:rPr lang="es-ES" smtClean="0"/>
              <a:t>25/11/2022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4D4E-45C1-4494-BB38-A1566BCB5F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622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6AA16-AD38-4D82-ADFD-4334ACFE7410}" type="datetimeFigureOut">
              <a:rPr lang="es-ES" smtClean="0"/>
              <a:t>25/11/2022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4D4E-45C1-4494-BB38-A1566BCB5F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548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6AA16-AD38-4D82-ADFD-4334ACFE7410}" type="datetimeFigureOut">
              <a:rPr lang="es-ES" smtClean="0"/>
              <a:t>25/11/2022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4D4E-45C1-4494-BB38-A1566BCB5F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584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6AA16-AD38-4D82-ADFD-4334ACFE7410}" type="datetimeFigureOut">
              <a:rPr lang="es-ES" smtClean="0"/>
              <a:t>25/11/2022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4D4E-45C1-4494-BB38-A1566BCB5F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22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6AA16-AD38-4D82-ADFD-4334ACFE7410}" type="datetimeFigureOut">
              <a:rPr lang="es-ES" smtClean="0"/>
              <a:t>25/11/2022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4D4E-45C1-4494-BB38-A1566BCB5F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851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5400C-76F2-4017-85BE-26F006E0EFEE}" type="datetimeFigureOut">
              <a:rPr lang="es-ES" smtClean="0"/>
              <a:t>25/11/2022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CB80-3E33-4699-A5E0-E2913DFFBC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359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22FF1-E7AE-4B11-A531-EEE3F0A4DA36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8355774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5400C-76F2-4017-85BE-26F006E0EFEE}" type="datetimeFigureOut">
              <a:rPr lang="es-ES" smtClean="0"/>
              <a:t>25/11/2022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CB80-3E33-4699-A5E0-E2913DFFBC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702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5400C-76F2-4017-85BE-26F006E0EFEE}" type="datetimeFigureOut">
              <a:rPr lang="es-ES" smtClean="0"/>
              <a:t>25/11/2022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CB80-3E33-4699-A5E0-E2913DFFBC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39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5400C-76F2-4017-85BE-26F006E0EFEE}" type="datetimeFigureOut">
              <a:rPr lang="es-ES" smtClean="0"/>
              <a:t>25/11/2022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CB80-3E33-4699-A5E0-E2913DFFBC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813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5400C-76F2-4017-85BE-26F006E0EFEE}" type="datetimeFigureOut">
              <a:rPr lang="es-ES" smtClean="0"/>
              <a:t>25/11/2022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CB80-3E33-4699-A5E0-E2913DFFBC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71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5400C-76F2-4017-85BE-26F006E0EFEE}" type="datetimeFigureOut">
              <a:rPr lang="es-ES" smtClean="0"/>
              <a:t>25/11/2022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CB80-3E33-4699-A5E0-E2913DFFBC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736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5400C-76F2-4017-85BE-26F006E0EFEE}" type="datetimeFigureOut">
              <a:rPr lang="es-ES" smtClean="0"/>
              <a:t>25/11/2022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CB80-3E33-4699-A5E0-E2913DFFBC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835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5400C-76F2-4017-85BE-26F006E0EFEE}" type="datetimeFigureOut">
              <a:rPr lang="es-ES" smtClean="0"/>
              <a:t>25/11/2022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CB80-3E33-4699-A5E0-E2913DFFBC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529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5400C-76F2-4017-85BE-26F006E0EFEE}" type="datetimeFigureOut">
              <a:rPr lang="es-ES" smtClean="0"/>
              <a:t>25/11/2022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CB80-3E33-4699-A5E0-E2913DFFBC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802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5400C-76F2-4017-85BE-26F006E0EFEE}" type="datetimeFigureOut">
              <a:rPr lang="es-ES" smtClean="0"/>
              <a:t>25/11/2022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CB80-3E33-4699-A5E0-E2913DFFBC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881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5400C-76F2-4017-85BE-26F006E0EFEE}" type="datetimeFigureOut">
              <a:rPr lang="es-ES" smtClean="0"/>
              <a:t>25/11/2022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CB80-3E33-4699-A5E0-E2913DFFBC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204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919BD-6361-48EB-AE6C-7D40FA569398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21356340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99AD55-EA32-4B9A-97EB-E50C98289A73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25/11/2022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ADE66B-16F6-4D75-BEC4-FDB569B5C2C9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883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99AD55-EA32-4B9A-97EB-E50C98289A73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25/11/2022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ADE66B-16F6-4D75-BEC4-FDB569B5C2C9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034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99AD55-EA32-4B9A-97EB-E50C98289A73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25/11/2022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ADE66B-16F6-4D75-BEC4-FDB569B5C2C9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658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99AD55-EA32-4B9A-97EB-E50C98289A73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25/11/2022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ADE66B-16F6-4D75-BEC4-FDB569B5C2C9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332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99AD55-EA32-4B9A-97EB-E50C98289A73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25/11/2022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ADE66B-16F6-4D75-BEC4-FDB569B5C2C9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517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99AD55-EA32-4B9A-97EB-E50C98289A73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25/11/2022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ADE66B-16F6-4D75-BEC4-FDB569B5C2C9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931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99AD55-EA32-4B9A-97EB-E50C98289A73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25/11/2022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ADE66B-16F6-4D75-BEC4-FDB569B5C2C9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10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99AD55-EA32-4B9A-97EB-E50C98289A73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25/11/2022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ADE66B-16F6-4D75-BEC4-FDB569B5C2C9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335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99AD55-EA32-4B9A-97EB-E50C98289A73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25/11/2022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ADE66B-16F6-4D75-BEC4-FDB569B5C2C9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330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99AD55-EA32-4B9A-97EB-E50C98289A73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25/11/2022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ADE66B-16F6-4D75-BEC4-FDB569B5C2C9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355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9504F-8A10-4C3E-9FFB-CF208C17CD07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32735083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99AD55-EA32-4B9A-97EB-E50C98289A73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25/11/2022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ADE66B-16F6-4D75-BEC4-FDB569B5C2C9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10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6007 w 5184"/>
                <a:gd name="T3" fmla="*/ 3159 h 3159"/>
                <a:gd name="T4" fmla="*/ 6007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652 w 556"/>
                <a:gd name="T5" fmla="*/ 3159 h 3159"/>
                <a:gd name="T6" fmla="*/ 652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5498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5498 w 4724"/>
                  <a:gd name="T7" fmla="*/ 12 h 12"/>
                  <a:gd name="T8" fmla="*/ 5498 w 4724"/>
                  <a:gd name="T9" fmla="*/ 0 h 12"/>
                  <a:gd name="T10" fmla="*/ 5498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33803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s-E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2147483646 w 251"/>
                  <a:gd name="T5" fmla="*/ 12 h 12"/>
                  <a:gd name="T6" fmla="*/ 2147483646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99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99 w 251"/>
                  <a:gd name="T7" fmla="*/ 12 h 12"/>
                  <a:gd name="T8" fmla="*/ 299 w 251"/>
                  <a:gd name="T9" fmla="*/ 0 h 12"/>
                  <a:gd name="T10" fmla="*/ 299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33806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s-E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3380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3380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3380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381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381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D17F8AD-4ECC-49CE-846B-8E81757E2239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32591404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  <p:sldLayoutId id="2147483985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755517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  <p:sldLayoutId id="2147483998" r:id="rId12"/>
    <p:sldLayoutId id="2147483999" r:id="rId13"/>
    <p:sldLayoutId id="2147484000" r:id="rId14"/>
    <p:sldLayoutId id="2147484001" r:id="rId15"/>
    <p:sldLayoutId id="2147484002" r:id="rId16"/>
    <p:sldLayoutId id="2147484003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6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6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A4A1E99-1303-41B5-9166-D6518B02890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56680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56681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56683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56684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56685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56686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56687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56688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56689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56690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56691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5669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15669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15669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</p:grpSp>
          <p:sp>
            <p:nvSpPr>
              <p:cNvPr id="156697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56698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56699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56701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156702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156703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156704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156705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156706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156707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156708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56710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56711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56714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56716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156717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2" y="328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156718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2" y="178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156719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156720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1" y="893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156721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2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156722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156723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1" y="138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</p:grpSp>
        </p:grpSp>
        <p:sp>
          <p:nvSpPr>
            <p:cNvPr id="15672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09971165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</p:sldLayoutIdLst>
  <p:transition spd="slow"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921571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  <p:sldLayoutId id="2147484046" r:id="rId12"/>
    <p:sldLayoutId id="2147484047" r:id="rId13"/>
    <p:sldLayoutId id="2147484048" r:id="rId14"/>
    <p:sldLayoutId id="2147484049" r:id="rId15"/>
    <p:sldLayoutId id="2147484050" r:id="rId16"/>
    <p:sldLayoutId id="2147484051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6AA16-AD38-4D82-ADFD-4334ACFE7410}" type="datetimeFigureOut">
              <a:rPr lang="es-ES" smtClean="0"/>
              <a:t>25/11/2022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74D4E-45C1-4494-BB38-A1566BCB5F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548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5400C-76F2-4017-85BE-26F006E0EFEE}" type="datetimeFigureOut">
              <a:rPr lang="es-ES" smtClean="0"/>
              <a:t>25/11/2022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3CB80-3E33-4699-A5E0-E2913DFFBC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1849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  <p:sldLayoutId id="214748410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99AD55-EA32-4B9A-97EB-E50C98289A73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25/11/2022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ADE66B-16F6-4D75-BEC4-FDB569B5C2C9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3003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  <p:sldLayoutId id="2147484106" r:id="rId5"/>
    <p:sldLayoutId id="2147484107" r:id="rId6"/>
    <p:sldLayoutId id="2147484108" r:id="rId7"/>
    <p:sldLayoutId id="2147484109" r:id="rId8"/>
    <p:sldLayoutId id="2147484110" r:id="rId9"/>
    <p:sldLayoutId id="2147484111" r:id="rId10"/>
    <p:sldLayoutId id="214748411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4E52DCE1-4184-4D81-988D-ACC78E32D5A1}"/>
              </a:ext>
            </a:extLst>
          </p:cNvPr>
          <p:cNvSpPr/>
          <p:nvPr/>
        </p:nvSpPr>
        <p:spPr>
          <a:xfrm>
            <a:off x="1387613" y="391730"/>
            <a:ext cx="6368774" cy="1569660"/>
          </a:xfrm>
          <a:prstGeom prst="rect">
            <a:avLst/>
          </a:prstGeom>
          <a:noFill/>
          <a:ln w="9525" cap="rnd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s-CO" sz="4800" b="1" kern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Franklin Gothic Demi Cond" panose="020B0706030402020204" pitchFamily="34" charset="0"/>
                <a:cs typeface="Times New Roman" panose="02020603050405020304" pitchFamily="18" charset="0"/>
              </a:rPr>
              <a:t>LAS DOS ESFERAS DE LA PERFECCIÓN.</a:t>
            </a:r>
            <a:endParaRPr lang="es-CO" sz="4800" b="1" kern="0" dirty="0">
              <a:ln w="12700">
                <a:solidFill>
                  <a:srgbClr val="FF0000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Franklin Gothic Demi Cond" panose="020B07060304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2283365"/>
            <a:ext cx="5080000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70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chemeClr val="bg1">
                <a:lumMod val="0"/>
              </a:schemeClr>
            </a:gs>
            <a:gs pos="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0">
              <a:srgbClr val="DBEAB9"/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4C733E94-028F-4AED-878C-3510B5EC75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307" y="1573332"/>
            <a:ext cx="3999162" cy="397477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E22FF1-E7AE-4B11-A531-EEE3F0A4DA36}" type="slidenum">
              <a:rPr kumimoji="0" lang="es-ES" altLang="es-CO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ES" altLang="es-CO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25540" y="656063"/>
            <a:ext cx="8292916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3200" b="1" kern="0" dirty="0" smtClean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¿En qué sentido el apóstol Pablo ya era perfecto?</a:t>
            </a:r>
            <a:endParaRPr lang="es-CO" sz="3200" b="1" kern="0" dirty="0">
              <a:ln w="3175">
                <a:solidFill>
                  <a:srgbClr val="FF0000"/>
                </a:solidFill>
              </a:ln>
              <a:solidFill>
                <a:srgbClr val="FF0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EF44C5A-8668-407E-BF71-A5197431F3F1}"/>
              </a:ext>
            </a:extLst>
          </p:cNvPr>
          <p:cNvSpPr/>
          <p:nvPr/>
        </p:nvSpPr>
        <p:spPr>
          <a:xfrm>
            <a:off x="744582" y="1986462"/>
            <a:ext cx="4362995" cy="4031873"/>
          </a:xfrm>
          <a:prstGeom prst="rect">
            <a:avLst/>
          </a:prstGeom>
          <a:gradFill rotWithShape="1">
            <a:gsLst>
              <a:gs pos="0">
                <a:srgbClr val="54F2C5"/>
              </a:gs>
              <a:gs pos="80531">
                <a:srgbClr val="E7FDF7"/>
              </a:gs>
              <a:gs pos="44000">
                <a:srgbClr val="D8FCF2"/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s-ES" sz="3200" b="1" kern="0" dirty="0" smtClean="0">
                <a:ln w="3175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La perfección a la que se refiere el apóstol Pablo en </a:t>
            </a:r>
            <a:r>
              <a:rPr lang="es-ES" sz="3200" b="1" kern="0" dirty="0" smtClean="0">
                <a:ln w="3175"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Filipenses 3:15 </a:t>
            </a:r>
            <a:r>
              <a:rPr lang="es-ES" sz="3200" b="1" kern="0" dirty="0" smtClean="0">
                <a:ln w="3175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es posible ahora </a:t>
            </a:r>
            <a:r>
              <a:rPr lang="es-ES" sz="3200" b="1" i="1" kern="0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</a:rPr>
              <a:t>“porque </a:t>
            </a:r>
            <a:r>
              <a:rPr lang="es-ES" sz="3200" b="1" i="1" kern="0" dirty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</a:rPr>
              <a:t>con una sola ofrenda </a:t>
            </a:r>
            <a:r>
              <a:rPr lang="es-ES" sz="3200" b="1" i="1" kern="0" dirty="0" smtClean="0">
                <a:ln w="3175"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(Jesús) </a:t>
            </a:r>
            <a:r>
              <a:rPr lang="es-ES" sz="3200" b="1" i="1" kern="0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</a:rPr>
              <a:t>hizo </a:t>
            </a:r>
            <a:r>
              <a:rPr lang="es-ES" sz="3200" b="1" i="1" kern="0" dirty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</a:rPr>
              <a:t>perfectos para siempre a los </a:t>
            </a:r>
            <a:r>
              <a:rPr lang="es-ES" sz="3200" b="1" i="1" kern="0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</a:rPr>
              <a:t>santificados”. </a:t>
            </a:r>
            <a:r>
              <a:rPr lang="es-ES" sz="3200" b="1" kern="0" dirty="0" smtClean="0">
                <a:ln w="3175"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Hebreos 10:14.</a:t>
            </a:r>
            <a:endParaRPr lang="es-ES" sz="3200" b="1" kern="0" dirty="0">
              <a:ln w="3175">
                <a:solidFill>
                  <a:schemeClr val="tx1"/>
                </a:solidFill>
              </a:ln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27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rgbClr val="C00000"/>
            </a:gs>
            <a:gs pos="0">
              <a:srgbClr val="1B1503"/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4AD4AD-750B-4B85-B2A8-923F94B1E467}" type="slidenum">
              <a:rPr kumimoji="0" lang="es-ES" altLang="es-CO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ES" altLang="es-CO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C7201A4F-9412-4C57-B331-6FF2B3B3925F}"/>
              </a:ext>
            </a:extLst>
          </p:cNvPr>
          <p:cNvSpPr/>
          <p:nvPr/>
        </p:nvSpPr>
        <p:spPr>
          <a:xfrm>
            <a:off x="1035171" y="3770182"/>
            <a:ext cx="7037674" cy="2554545"/>
          </a:xfrm>
          <a:prstGeom prst="rect">
            <a:avLst/>
          </a:prstGeom>
          <a:gradFill rotWithShape="1">
            <a:gsLst>
              <a:gs pos="0">
                <a:srgbClr val="EEECE1"/>
              </a:gs>
              <a:gs pos="100000">
                <a:srgbClr val="EEECE1">
                  <a:lumMod val="75000"/>
                </a:srgbClr>
              </a:gs>
            </a:gsLst>
            <a:lin ang="5400000" scaled="0"/>
          </a:gradFill>
          <a:ln w="12700" cap="flat" cmpd="sng" algn="ctr">
            <a:solidFill>
              <a:srgbClr val="0BD0D9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s-ES" sz="3200" b="1" i="1" kern="0" dirty="0">
                <a:ln w="3175">
                  <a:solidFill>
                    <a:srgbClr val="00206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Así como Dios es perfecto en su </a:t>
            </a:r>
            <a:r>
              <a:rPr lang="es-ES" sz="3200" b="1" i="1" kern="0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elevada</a:t>
            </a:r>
            <a:r>
              <a:rPr lang="es-ES" sz="3200" b="1" i="1" kern="0" dirty="0">
                <a:ln w="3175">
                  <a:solidFill>
                    <a:srgbClr val="00206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b="1" i="1" kern="0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esfera</a:t>
            </a:r>
            <a:r>
              <a:rPr lang="es-ES" sz="3200" b="1" i="1" kern="0" dirty="0">
                <a:ln w="3175">
                  <a:solidFill>
                    <a:srgbClr val="00206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acción, el hombre puede ser perfecto en su </a:t>
            </a:r>
            <a:r>
              <a:rPr lang="es-ES" sz="3200" b="1" i="1" kern="0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esfera</a:t>
            </a:r>
            <a:r>
              <a:rPr lang="es-ES" sz="3200" b="1" i="1" kern="0" dirty="0">
                <a:ln w="3175">
                  <a:solidFill>
                    <a:srgbClr val="00206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b="1" i="1" kern="0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humana</a:t>
            </a:r>
            <a:r>
              <a:rPr lang="es-ES" sz="3200" b="1" i="1" kern="0" dirty="0">
                <a:ln w="3175">
                  <a:solidFill>
                    <a:srgbClr val="00206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S" sz="3200" b="1" i="1" kern="0" dirty="0">
                <a:ln w="19050">
                  <a:solidFill>
                    <a:srgbClr val="660066"/>
                  </a:solidFill>
                </a:ln>
                <a:solidFill>
                  <a:srgbClr val="9900FF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ideal del carácter cristiano es la semejanza a </a:t>
            </a:r>
            <a:r>
              <a:rPr lang="es-ES" sz="3200" b="1" i="1" kern="0" dirty="0" smtClean="0">
                <a:ln w="19050">
                  <a:solidFill>
                    <a:srgbClr val="660066"/>
                  </a:solidFill>
                </a:ln>
                <a:solidFill>
                  <a:srgbClr val="9900FF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Cristo</a:t>
            </a:r>
            <a:r>
              <a:rPr lang="es-ES" sz="3200" b="1" i="1" kern="0" dirty="0" smtClean="0">
                <a:ln w="3175">
                  <a:solidFill>
                    <a:srgbClr val="00206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lvl="0" algn="ctr" defTabSz="914400">
              <a:defRPr/>
            </a:pPr>
            <a:r>
              <a:rPr lang="es-ES" sz="2800" b="1" i="1" kern="0" dirty="0" smtClean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los Lugares Celestiales, 143 (mayo 14).</a:t>
            </a:r>
            <a:endParaRPr kumimoji="0" lang="es-CO" sz="2800" b="1" i="1" u="none" strike="noStrike" kern="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black"/>
              </a:solidFill>
              <a:effectLst>
                <a:glow>
                  <a:prstClr val="black"/>
                </a:glow>
              </a:effectLst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4D68664-83B6-48A8-8B62-ECD73C2399AB}"/>
              </a:ext>
            </a:extLst>
          </p:cNvPr>
          <p:cNvSpPr/>
          <p:nvPr/>
        </p:nvSpPr>
        <p:spPr>
          <a:xfrm>
            <a:off x="1665514" y="622953"/>
            <a:ext cx="5812972" cy="584775"/>
          </a:xfrm>
          <a:prstGeom prst="rect">
            <a:avLst/>
          </a:prstGeom>
          <a:solidFill>
            <a:srgbClr val="FFFF99"/>
          </a:solidFill>
          <a:ln w="19050" cap="rnd" cmpd="sng" algn="ctr">
            <a:solidFill>
              <a:srgbClr val="FFFF66">
                <a:shade val="50000"/>
              </a:srgbClr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s-ES" sz="3200" b="1" kern="0" dirty="0" smtClean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Las dos esferas de la perfección.</a:t>
            </a:r>
            <a:endParaRPr kumimoji="0" lang="es-CO" sz="3200" b="1" i="0" u="none" strike="noStrike" kern="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686711" y="1736782"/>
            <a:ext cx="5770578" cy="156966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35000">
                <a:srgbClr val="FFFF66"/>
              </a:gs>
              <a:gs pos="100000">
                <a:srgbClr val="FFFFCC"/>
              </a:gs>
            </a:gsLst>
            <a:lin ang="16200000" scaled="1"/>
          </a:gradFill>
          <a:ln w="9525" cap="flat" cmpd="sng" algn="ctr">
            <a:solidFill>
              <a:srgbClr val="FFC0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0" cap="none" spc="0" normalizeH="0" baseline="0" noProof="0" dirty="0" smtClean="0">
                <a:ln w="3175">
                  <a:solidFill>
                    <a:srgbClr val="006600"/>
                  </a:solidFill>
                </a:ln>
                <a:solidFill>
                  <a:srgbClr val="0066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Vijaya" panose="020B0604020202020204" pitchFamily="34" charset="0"/>
              </a:rPr>
              <a:t>Sed</a:t>
            </a:r>
            <a:r>
              <a:rPr kumimoji="0" lang="es-ES" sz="3200" b="1" i="0" u="none" strike="noStrike" kern="0" cap="none" spc="0" normalizeH="0" baseline="0" noProof="0" dirty="0">
                <a:ln w="3175">
                  <a:solidFill>
                    <a:srgbClr val="006600"/>
                  </a:solidFill>
                </a:ln>
                <a:solidFill>
                  <a:srgbClr val="0066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Vijaya" panose="020B0604020202020204" pitchFamily="34" charset="0"/>
              </a:rPr>
              <a:t>, pues, vosotros </a:t>
            </a:r>
            <a:r>
              <a:rPr kumimoji="0" lang="es-ES" sz="3200" b="1" i="0" u="none" strike="noStrike" kern="0" cap="none" spc="0" normalizeH="0" baseline="0" noProof="0" dirty="0" smtClean="0">
                <a:ln w="3175">
                  <a:solidFill>
                    <a:srgbClr val="006600"/>
                  </a:solidFill>
                </a:ln>
                <a:solidFill>
                  <a:srgbClr val="0066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Vijaya" panose="020B0604020202020204" pitchFamily="34" charset="0"/>
              </a:rPr>
              <a:t>perfectos, </a:t>
            </a:r>
            <a:r>
              <a:rPr kumimoji="0" lang="es-ES" sz="3200" b="1" i="0" u="none" strike="noStrike" kern="0" cap="none" spc="0" normalizeH="0" baseline="0" noProof="0" dirty="0">
                <a:ln w="3175">
                  <a:solidFill>
                    <a:srgbClr val="006600"/>
                  </a:solidFill>
                </a:ln>
                <a:solidFill>
                  <a:srgbClr val="0066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Vijaya" panose="020B0604020202020204" pitchFamily="34" charset="0"/>
              </a:rPr>
              <a:t>como vuestro Padre que está en los cielos es perfecto. </a:t>
            </a:r>
            <a:r>
              <a:rPr kumimoji="0" lang="es-ES" sz="3200" b="1" i="0" u="none" strike="noStrike" kern="0" cap="none" spc="0" normalizeH="0" baseline="0" noProof="0" dirty="0" smtClean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Vijaya" panose="020B0604020202020204" pitchFamily="34" charset="0"/>
              </a:rPr>
              <a:t>Mateo</a:t>
            </a:r>
            <a:r>
              <a:rPr kumimoji="0" lang="es-ES" sz="3200" b="1" i="0" u="none" strike="noStrike" kern="0" cap="none" spc="0" normalizeH="0" noProof="0" dirty="0" smtClean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Vijaya" panose="020B0604020202020204" pitchFamily="34" charset="0"/>
              </a:rPr>
              <a:t> </a:t>
            </a:r>
            <a:r>
              <a:rPr kumimoji="0" lang="es-ES" sz="3200" b="1" i="0" u="none" strike="noStrike" kern="0" cap="none" spc="0" normalizeH="0" baseline="0" noProof="0" dirty="0" smtClean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Vijaya" panose="020B0604020202020204" pitchFamily="34" charset="0"/>
              </a:rPr>
              <a:t>5:48.</a:t>
            </a:r>
            <a:endParaRPr kumimoji="0" lang="es-CO" sz="3200" b="1" i="0" u="none" strike="noStrike" kern="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Vijay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1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rgbClr val="C00000"/>
            </a:gs>
            <a:gs pos="0">
              <a:srgbClr val="1B1503"/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4AD4AD-750B-4B85-B2A8-923F94B1E467}" type="slidenum">
              <a:rPr kumimoji="0" lang="es-ES" altLang="es-CO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ES" altLang="es-CO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4D68664-83B6-48A8-8B62-ECD73C2399AB}"/>
              </a:ext>
            </a:extLst>
          </p:cNvPr>
          <p:cNvSpPr/>
          <p:nvPr/>
        </p:nvSpPr>
        <p:spPr>
          <a:xfrm>
            <a:off x="618020" y="3999729"/>
            <a:ext cx="7907957" cy="2554545"/>
          </a:xfrm>
          <a:prstGeom prst="rect">
            <a:avLst/>
          </a:prstGeom>
          <a:solidFill>
            <a:srgbClr val="FFFF99"/>
          </a:solidFill>
          <a:ln w="19050" cap="rnd" cmpd="sng" algn="ctr">
            <a:solidFill>
              <a:srgbClr val="FFFF66">
                <a:shade val="50000"/>
              </a:srgbClr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s-ES" sz="3200" b="1" kern="0" dirty="0" smtClean="0">
                <a:ln w="3175">
                  <a:solidFill>
                    <a:srgbClr val="006600"/>
                  </a:solidFill>
                </a:ln>
                <a:solidFill>
                  <a:srgbClr val="006600"/>
                </a:solidFill>
                <a:latin typeface="Arial Narrow" panose="020B0606020202030204" pitchFamily="34" charset="0"/>
              </a:rPr>
              <a:t>“Cristo </a:t>
            </a:r>
            <a:r>
              <a:rPr lang="es-ES" sz="3200" b="1" kern="0" dirty="0">
                <a:ln w="3175">
                  <a:solidFill>
                    <a:srgbClr val="006600"/>
                  </a:solidFill>
                </a:ln>
                <a:solidFill>
                  <a:srgbClr val="006600"/>
                </a:solidFill>
                <a:latin typeface="Arial Narrow" panose="020B0606020202030204" pitchFamily="34" charset="0"/>
              </a:rPr>
              <a:t>espera con un deseo anhelante la manifestación de sí mismo en su iglesia. </a:t>
            </a:r>
            <a:r>
              <a:rPr lang="es-ES" sz="3200" b="1" i="1" kern="0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Cuando el carácter de Cristo sea perfectamente reproducido en su pueblo,</a:t>
            </a:r>
            <a:r>
              <a:rPr lang="es-ES" sz="3200" b="1" i="1" kern="0" dirty="0">
                <a:ln w="3175">
                  <a:solidFill>
                    <a:srgbClr val="006600"/>
                  </a:solidFill>
                </a:ln>
                <a:solidFill>
                  <a:srgbClr val="006600"/>
                </a:solidFill>
                <a:latin typeface="Arial Narrow" panose="020B0606020202030204" pitchFamily="34" charset="0"/>
              </a:rPr>
              <a:t> </a:t>
            </a:r>
            <a:r>
              <a:rPr lang="es-ES" sz="3200" b="1" kern="0" dirty="0">
                <a:ln w="3175">
                  <a:solidFill>
                    <a:srgbClr val="006600"/>
                  </a:solidFill>
                </a:ln>
                <a:solidFill>
                  <a:srgbClr val="006600"/>
                </a:solidFill>
                <a:latin typeface="Arial Narrow" panose="020B0606020202030204" pitchFamily="34" charset="0"/>
              </a:rPr>
              <a:t>entonces vendrá él para reclamarlos como </a:t>
            </a:r>
            <a:r>
              <a:rPr lang="es-ES" sz="3200" b="1" kern="0" dirty="0" smtClean="0">
                <a:ln w="3175">
                  <a:solidFill>
                    <a:srgbClr val="006600"/>
                  </a:solidFill>
                </a:ln>
                <a:solidFill>
                  <a:srgbClr val="006600"/>
                </a:solidFill>
                <a:latin typeface="Arial Narrow" panose="020B0606020202030204" pitchFamily="34" charset="0"/>
              </a:rPr>
              <a:t>suyos”. </a:t>
            </a:r>
            <a:r>
              <a:rPr lang="es-ES" sz="3200" b="1" kern="0" dirty="0" smtClean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PVGM, 47.</a:t>
            </a:r>
            <a:r>
              <a:rPr kumimoji="0" lang="es-CO" sz="3200" b="1" i="0" u="none" strike="noStrike" kern="0" cap="none" spc="0" normalizeH="0" baseline="0" noProof="0" dirty="0" smtClean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endParaRPr kumimoji="0" lang="es-CO" sz="3200" b="1" i="0" u="none" strike="noStrike" kern="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4D68664-83B6-48A8-8B62-ECD73C2399AB}"/>
              </a:ext>
            </a:extLst>
          </p:cNvPr>
          <p:cNvSpPr/>
          <p:nvPr/>
        </p:nvSpPr>
        <p:spPr>
          <a:xfrm>
            <a:off x="618021" y="469327"/>
            <a:ext cx="7907957" cy="2062103"/>
          </a:xfrm>
          <a:prstGeom prst="rect">
            <a:avLst/>
          </a:prstGeom>
          <a:solidFill>
            <a:srgbClr val="FFFF99"/>
          </a:solidFill>
          <a:ln w="19050" cap="rnd" cmpd="sng" algn="ctr">
            <a:solidFill>
              <a:srgbClr val="FFFF66">
                <a:shade val="50000"/>
              </a:srgbClr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s-ES" sz="3200" b="1" kern="0" dirty="0">
                <a:ln w="3175">
                  <a:solidFill>
                    <a:srgbClr val="006600"/>
                  </a:solidFill>
                </a:ln>
                <a:solidFill>
                  <a:srgbClr val="006600"/>
                </a:solidFill>
                <a:latin typeface="Arial Narrow" panose="020B0606020202030204" pitchFamily="34" charset="0"/>
              </a:rPr>
              <a:t>Nuestra obra es esforzarnos para alcanzar, en nuestra </a:t>
            </a:r>
            <a:r>
              <a:rPr lang="es-ES" sz="3200" b="1" kern="0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esfera</a:t>
            </a:r>
            <a:r>
              <a:rPr lang="es-ES" sz="3200" b="1" kern="0" dirty="0">
                <a:ln w="3175">
                  <a:solidFill>
                    <a:srgbClr val="006600"/>
                  </a:solidFill>
                </a:ln>
                <a:solidFill>
                  <a:srgbClr val="006600"/>
                </a:solidFill>
                <a:latin typeface="Arial Narrow" panose="020B0606020202030204" pitchFamily="34" charset="0"/>
              </a:rPr>
              <a:t> de acción, la perfección que Cristo en su vida terrenal alcanzó en cada </a:t>
            </a:r>
            <a:r>
              <a:rPr lang="es-ES" sz="3200" b="1" kern="0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esfera</a:t>
            </a:r>
            <a:r>
              <a:rPr lang="es-ES" sz="3200" b="1" kern="0" dirty="0">
                <a:ln w="3175">
                  <a:solidFill>
                    <a:srgbClr val="006600"/>
                  </a:solidFill>
                </a:ln>
                <a:solidFill>
                  <a:srgbClr val="006600"/>
                </a:solidFill>
                <a:latin typeface="Arial Narrow" panose="020B0606020202030204" pitchFamily="34" charset="0"/>
              </a:rPr>
              <a:t> del carácter</a:t>
            </a:r>
            <a:r>
              <a:rPr lang="es-ES" sz="3200" b="1" kern="0" dirty="0" smtClean="0">
                <a:ln w="3175">
                  <a:solidFill>
                    <a:srgbClr val="006600"/>
                  </a:solidFill>
                </a:ln>
                <a:solidFill>
                  <a:srgbClr val="006600"/>
                </a:solidFill>
                <a:latin typeface="Arial Narrow" panose="020B0606020202030204" pitchFamily="34" charset="0"/>
              </a:rPr>
              <a:t>. </a:t>
            </a:r>
            <a:r>
              <a:rPr lang="es-ES" sz="3200" b="1" kern="0" dirty="0" smtClean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AFC, 131 (MAYO 4).</a:t>
            </a:r>
            <a:r>
              <a:rPr kumimoji="0" lang="es-CO" sz="3200" b="1" i="0" u="none" strike="noStrike" kern="0" cap="none" spc="0" normalizeH="0" baseline="0" noProof="0" dirty="0" smtClean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endParaRPr kumimoji="0" lang="es-CO" sz="3200" b="1" i="0" u="none" strike="noStrike" kern="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5E7BFAD-A82C-457E-BBAC-82C8834043CA}"/>
              </a:ext>
            </a:extLst>
          </p:cNvPr>
          <p:cNvSpPr/>
          <p:nvPr/>
        </p:nvSpPr>
        <p:spPr>
          <a:xfrm>
            <a:off x="1880589" y="2729326"/>
            <a:ext cx="5382817" cy="107721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es-CO" sz="3200" b="1" kern="0" dirty="0" smtClean="0">
                <a:ln w="3175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¿Y cuál es la perfección que Dios espera de nosotros?</a:t>
            </a:r>
            <a:endParaRPr lang="es-CO" sz="3200" b="1" kern="0" dirty="0">
              <a:ln w="3175">
                <a:solidFill>
                  <a:srgbClr val="0000FF"/>
                </a:solidFill>
              </a:ln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21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13</a:t>
            </a:fld>
            <a:endParaRPr lang="es-CO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5E7BFAD-A82C-457E-BBAC-82C8834043CA}"/>
              </a:ext>
            </a:extLst>
          </p:cNvPr>
          <p:cNvSpPr/>
          <p:nvPr/>
        </p:nvSpPr>
        <p:spPr>
          <a:xfrm>
            <a:off x="1683220" y="472827"/>
            <a:ext cx="5777561" cy="1077218"/>
          </a:xfrm>
          <a:prstGeom prst="rect">
            <a:avLst/>
          </a:prstGeom>
          <a:ln w="28575">
            <a:solidFill>
              <a:srgbClr val="3127F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es-CO" sz="3200" b="1" kern="0" dirty="0" smtClean="0">
                <a:ln w="3175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La perfección que es posible ahora es la perfección del carácter.</a:t>
            </a:r>
            <a:endParaRPr lang="es-CO" sz="3200" b="1" kern="0" dirty="0">
              <a:ln w="3175">
                <a:solidFill>
                  <a:srgbClr val="0000FF"/>
                </a:solidFill>
              </a:ln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4DCA6C1-DF0B-4F28-A335-6E29757A91CF}"/>
              </a:ext>
            </a:extLst>
          </p:cNvPr>
          <p:cNvSpPr/>
          <p:nvPr/>
        </p:nvSpPr>
        <p:spPr>
          <a:xfrm>
            <a:off x="665957" y="3494958"/>
            <a:ext cx="7812085" cy="30469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3200" b="1" dirty="0">
                <a:ln w="3175">
                  <a:solidFill>
                    <a:srgbClr val="006600"/>
                  </a:solidFill>
                </a:ln>
                <a:solidFill>
                  <a:srgbClr val="006600"/>
                </a:solidFill>
                <a:latin typeface="Arial Narrow" panose="020B0606020202030204" pitchFamily="34" charset="0"/>
              </a:rPr>
              <a:t>El carácter no se adquiere por casualidad. </a:t>
            </a:r>
            <a:endParaRPr lang="es-ES" sz="3200" b="1" dirty="0" smtClean="0">
              <a:ln w="3175">
                <a:solidFill>
                  <a:srgbClr val="006600"/>
                </a:solidFill>
              </a:ln>
              <a:solidFill>
                <a:srgbClr val="0066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s-ES" sz="3200" b="1" dirty="0" smtClean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No </a:t>
            </a:r>
            <a:r>
              <a:rPr lang="es-ES" sz="3200" b="1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queda determinado por un arranque temperamental, por un paso en la dirección equivocada. </a:t>
            </a:r>
            <a:r>
              <a:rPr lang="es-ES" sz="3200" b="1" dirty="0">
                <a:ln w="3175">
                  <a:solidFill>
                    <a:srgbClr val="006600"/>
                  </a:solidFill>
                </a:ln>
                <a:solidFill>
                  <a:srgbClr val="006600"/>
                </a:solidFill>
                <a:latin typeface="Arial Narrow" panose="020B0606020202030204" pitchFamily="34" charset="0"/>
              </a:rPr>
              <a:t>Es la repetición del acto lo que lo convierte en hábito y moldea el carácter para el bien o para el mal. </a:t>
            </a:r>
            <a:r>
              <a:rPr lang="es-ES" sz="2800" b="1" dirty="0" smtClean="0">
                <a:ln w="3175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Dios nos Cuida, 240 (agosto 19)</a:t>
            </a:r>
            <a:r>
              <a:rPr lang="es-CO" sz="2800" b="1" dirty="0" smtClean="0">
                <a:ln w="3175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. </a:t>
            </a:r>
            <a:endParaRPr lang="es-CO" sz="2800" b="1" dirty="0">
              <a:ln w="3175">
                <a:solidFill>
                  <a:srgbClr val="0000FF"/>
                </a:solidFill>
              </a:ln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5E7BFAD-A82C-457E-BBAC-82C8834043CA}"/>
              </a:ext>
            </a:extLst>
          </p:cNvPr>
          <p:cNvSpPr/>
          <p:nvPr/>
        </p:nvSpPr>
        <p:spPr>
          <a:xfrm>
            <a:off x="1884799" y="1993626"/>
            <a:ext cx="5374403" cy="1077218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es-CO" sz="3200" b="1" kern="0" dirty="0" smtClean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Pero la perfección de carácter </a:t>
            </a:r>
          </a:p>
          <a:p>
            <a:pPr algn="ctr" defTabSz="914400"/>
            <a:r>
              <a:rPr lang="es-CO" sz="3200" b="1" kern="0" dirty="0" smtClean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no es perfección de conducta.</a:t>
            </a:r>
            <a:endParaRPr lang="es-CO" sz="3200" b="1" kern="0" dirty="0">
              <a:ln w="3175">
                <a:solidFill>
                  <a:prstClr val="black"/>
                </a:solidFill>
              </a:ln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46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chemeClr val="bg1">
                <a:lumMod val="0"/>
              </a:schemeClr>
            </a:gs>
            <a:gs pos="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0">
              <a:srgbClr val="DBEAB9"/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4C733E94-028F-4AED-878C-3510B5EC75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307" y="1573332"/>
            <a:ext cx="3999162" cy="397477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E22FF1-E7AE-4B11-A531-EEE3F0A4DA36}" type="slidenum">
              <a:rPr kumimoji="0" lang="es-ES" altLang="es-CO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ES" altLang="es-CO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EF5A9005-348B-4ECE-A990-FFE3761AF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476" y="481017"/>
            <a:ext cx="6131049" cy="70788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1" i="0" u="none" strike="noStrike" kern="0" normalizeH="0" baseline="0" noProof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haroni" pitchFamily="2" charset="-79"/>
              </a:rPr>
              <a:t>Notemos algunos ejemplos.</a:t>
            </a:r>
            <a:endParaRPr kumimoji="0" lang="es-ES" sz="4000" b="1" i="0" u="none" strike="noStrike" kern="0" normalizeH="0" baseline="0" noProof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Aharoni" pitchFamily="2" charset="-79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F25991F9-9342-4721-B536-21C8556D3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623" y="1351670"/>
            <a:ext cx="7740755" cy="255454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3200" b="1" kern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 Narrow" panose="020B0606020202030204" pitchFamily="34" charset="0"/>
                <a:cs typeface="Aharoni" pitchFamily="2" charset="-79"/>
              </a:rPr>
              <a:t>Moisés</a:t>
            </a:r>
            <a:r>
              <a:rPr lang="es-CO" sz="3200" b="1" kern="0" spc="50" dirty="0" smtClean="0">
                <a:ln w="3175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>
                    <a:prstClr val="white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 </a:t>
            </a:r>
            <a:r>
              <a:rPr lang="es-CO" sz="3200" b="1" kern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 Narrow" panose="020B0606020202030204" pitchFamily="34" charset="0"/>
                <a:cs typeface="Aharoni" pitchFamily="2" charset="-79"/>
              </a:rPr>
              <a:t>el hombre más manso </a:t>
            </a:r>
            <a:r>
              <a:rPr lang="es-CO" sz="2800" b="1" kern="0" spc="5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>
                    <a:prstClr val="white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(Números 12:3)</a:t>
            </a:r>
            <a:r>
              <a:rPr lang="es-CO" sz="2800" b="1" kern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 Narrow" panose="020B0606020202030204" pitchFamily="34" charset="0"/>
                <a:cs typeface="Aharoni" pitchFamily="2" charset="-79"/>
              </a:rPr>
              <a:t> </a:t>
            </a:r>
            <a:r>
              <a:rPr lang="es-CO" sz="3200" b="1" kern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 Narrow" panose="020B0606020202030204" pitchFamily="34" charset="0"/>
                <a:cs typeface="Aharoni" pitchFamily="2" charset="-79"/>
              </a:rPr>
              <a:t>fue resucitado y trasladado al cielo porque el carácter de Cristo se había reproducido en él, aunque dio </a:t>
            </a:r>
            <a:r>
              <a:rPr lang="es-CO" sz="3200" b="1" kern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Arial Narrow" panose="020B0606020202030204" pitchFamily="34" charset="0"/>
                <a:cs typeface="Aharoni" pitchFamily="2" charset="-79"/>
              </a:rPr>
              <a:t>“</a:t>
            </a:r>
            <a:r>
              <a:rPr lang="es-CO" sz="3200" b="1" kern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 Narrow" panose="020B0606020202030204" pitchFamily="34" charset="0"/>
                <a:cs typeface="Aharoni" pitchFamily="2" charset="-79"/>
              </a:rPr>
              <a:t>un paso en la dirección equivocada</a:t>
            </a:r>
            <a:r>
              <a:rPr lang="es-CO" sz="3200" b="1" kern="0" spc="5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>
                    <a:prstClr val="white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”, </a:t>
            </a:r>
            <a:r>
              <a:rPr lang="es-CO" sz="3200" b="1" kern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Arial Narrow" panose="020B0606020202030204" pitchFamily="34" charset="0"/>
                <a:cs typeface="Aharoni" pitchFamily="2" charset="-79"/>
              </a:rPr>
              <a:t>“</a:t>
            </a:r>
            <a:r>
              <a:rPr lang="es-CO" sz="3200" b="1" kern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 Narrow" panose="020B0606020202030204" pitchFamily="34" charset="0"/>
                <a:cs typeface="Aharoni" pitchFamily="2" charset="-79"/>
              </a:rPr>
              <a:t>golpeó la roca</a:t>
            </a:r>
            <a:r>
              <a:rPr lang="es-CO" sz="3200" b="1" kern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Arial Narrow" panose="020B0606020202030204" pitchFamily="34" charset="0"/>
                <a:cs typeface="Aharoni" pitchFamily="2" charset="-79"/>
              </a:rPr>
              <a:t>”</a:t>
            </a:r>
            <a:r>
              <a:rPr lang="es-CO" sz="3200" b="1" kern="0" spc="50" dirty="0" smtClean="0">
                <a:ln w="3175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>
                    <a:prstClr val="white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 </a:t>
            </a:r>
            <a:r>
              <a:rPr lang="es-CO" sz="2800" b="1" kern="0" spc="5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>
                    <a:prstClr val="white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(Números 20:11).</a:t>
            </a:r>
            <a:endParaRPr lang="es-CO" sz="2800" b="1" kern="0" spc="50" dirty="0">
              <a:ln w="3175">
                <a:solidFill>
                  <a:schemeClr val="tx1"/>
                </a:solidFill>
              </a:ln>
              <a:solidFill>
                <a:schemeClr val="tx1"/>
              </a:solidFill>
              <a:effectLst>
                <a:glow>
                  <a:prstClr val="white"/>
                </a:glow>
              </a:effectLst>
              <a:latin typeface="Arial Narrow" panose="020B0606020202030204" pitchFamily="34" charset="0"/>
              <a:cs typeface="Aharoni" pitchFamily="2" charset="-79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F25991F9-9342-4721-B536-21C8556D3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830" y="3984368"/>
            <a:ext cx="7584000" cy="255454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3200" b="1" kern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 Narrow" panose="020B0606020202030204" pitchFamily="34" charset="0"/>
                <a:cs typeface="Aharoni" pitchFamily="2" charset="-79"/>
              </a:rPr>
              <a:t>Elías</a:t>
            </a:r>
            <a:r>
              <a:rPr lang="es-CO" sz="3200" b="1" kern="0" spc="50" dirty="0" smtClean="0">
                <a:ln w="3175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>
                    <a:prstClr val="white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 </a:t>
            </a:r>
            <a:r>
              <a:rPr lang="es-CO" sz="3200" b="1" kern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 Narrow" panose="020B0606020202030204" pitchFamily="34" charset="0"/>
                <a:cs typeface="Aharoni" pitchFamily="2" charset="-79"/>
              </a:rPr>
              <a:t>fue trasladado al cielo sin ver la muerte</a:t>
            </a:r>
            <a:r>
              <a:rPr lang="es-CO" sz="3200" b="1" kern="0" spc="50" dirty="0" smtClean="0">
                <a:ln w="3175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glow>
                    <a:prstClr val="white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 </a:t>
            </a:r>
            <a:r>
              <a:rPr lang="es-CO" sz="2800" b="1" kern="0" spc="5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>
                    <a:prstClr val="white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(2 Reyes 2:11) </a:t>
            </a:r>
            <a:r>
              <a:rPr lang="es-CO" sz="3200" b="1" kern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 Narrow" panose="020B0606020202030204" pitchFamily="34" charset="0"/>
                <a:cs typeface="Aharoni" pitchFamily="2" charset="-79"/>
              </a:rPr>
              <a:t>porque el carácter de Cristo se había reproducido en él, a pesar de que le faltó </a:t>
            </a:r>
            <a:r>
              <a:rPr lang="es-CO" sz="3200" b="1" kern="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 Narrow" panose="020B0606020202030204" pitchFamily="34" charset="0"/>
                <a:cs typeface="Aharoni" pitchFamily="2" charset="-79"/>
              </a:rPr>
              <a:t>fe</a:t>
            </a:r>
            <a:r>
              <a:rPr lang="es-CO" sz="3200" b="1" kern="0" spc="50" dirty="0">
                <a:ln w="3175"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glow>
                    <a:prstClr val="white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 </a:t>
            </a:r>
            <a:r>
              <a:rPr lang="es-CO" sz="2800" b="1" kern="0" spc="5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>
                    <a:prstClr val="white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(1Reyes 19:3). </a:t>
            </a:r>
            <a:r>
              <a:rPr lang="es-CO" sz="3200" b="1" kern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 Narrow" panose="020B0606020202030204" pitchFamily="34" charset="0"/>
                <a:cs typeface="Aharoni" pitchFamily="2" charset="-79"/>
              </a:rPr>
              <a:t>N</a:t>
            </a:r>
            <a:r>
              <a:rPr lang="es-CO" sz="3200" b="1" i="1" kern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 Narrow" panose="020B0606020202030204" pitchFamily="34" charset="0"/>
                <a:cs typeface="Aharoni" pitchFamily="2" charset="-79"/>
              </a:rPr>
              <a:t>o había aprendido a confiar plenamente en Dios</a:t>
            </a:r>
            <a:r>
              <a:rPr lang="es-CO" sz="3200" b="1" kern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 Narrow" panose="020B0606020202030204" pitchFamily="34" charset="0"/>
                <a:cs typeface="Aharoni" pitchFamily="2" charset="-79"/>
              </a:rPr>
              <a:t>. </a:t>
            </a:r>
            <a:endParaRPr lang="es-CO" sz="2800" b="1" kern="0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Arial Narrow" panose="020B0606020202030204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153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chemeClr val="bg1">
                <a:lumMod val="0"/>
              </a:schemeClr>
            </a:gs>
            <a:gs pos="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0">
              <a:srgbClr val="DBEAB9"/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4C733E94-028F-4AED-878C-3510B5EC75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307" y="1573332"/>
            <a:ext cx="3999162" cy="397477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E22FF1-E7AE-4B11-A531-EEE3F0A4DA36}" type="slidenum">
              <a:rPr kumimoji="0" lang="es-ES" altLang="es-CO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ES" altLang="es-CO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40D08485-FB4B-4DEF-BE48-9340EF008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496" y="4039015"/>
            <a:ext cx="7937008" cy="255454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kern="0" spc="50" dirty="0">
                <a:ln w="3175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>
                    <a:prstClr val="white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El carácter se da a conocer, no por las obras buenas o malas que de vez en cuando se ejecuten, sino por la tendencia de </a:t>
            </a:r>
            <a:r>
              <a:rPr lang="es-ES" sz="3200" b="1" kern="0" spc="50" dirty="0">
                <a:ln w="3175">
                  <a:solidFill>
                    <a:srgbClr val="3127FD"/>
                  </a:solidFill>
                </a:ln>
                <a:solidFill>
                  <a:srgbClr val="3127FD"/>
                </a:solidFill>
                <a:effectLst>
                  <a:glow>
                    <a:prstClr val="white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las palabras y de los actos habituales</a:t>
            </a:r>
            <a:r>
              <a:rPr lang="es-ES" sz="3200" b="1" kern="0" spc="50" dirty="0">
                <a:ln w="3175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glow>
                    <a:prstClr val="white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 en la vida diaria. </a:t>
            </a:r>
            <a:endParaRPr lang="es-ES" sz="3200" b="1" kern="0" spc="50" dirty="0" smtClean="0">
              <a:ln w="3175">
                <a:solidFill>
                  <a:srgbClr val="0070C0"/>
                </a:solidFill>
              </a:ln>
              <a:solidFill>
                <a:srgbClr val="0070C0"/>
              </a:solidFill>
              <a:effectLst>
                <a:glow>
                  <a:prstClr val="white"/>
                </a:glow>
              </a:effectLst>
              <a:latin typeface="Arial Narrow" panose="020B0606020202030204" pitchFamily="34" charset="0"/>
              <a:cs typeface="Aharoni" pitchFamily="2" charset="-79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kern="0" spc="50" dirty="0" smtClean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>
                    <a:prstClr val="white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El Camino a Cristo, </a:t>
            </a:r>
            <a:r>
              <a:rPr lang="es-ES" sz="3200" b="1" kern="0" spc="50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>
                    <a:prstClr val="white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57.</a:t>
            </a:r>
            <a:endParaRPr lang="es-CO" sz="3200" b="1" kern="0" spc="50" dirty="0">
              <a:ln w="3175">
                <a:solidFill>
                  <a:srgbClr val="FF0000"/>
                </a:solidFill>
              </a:ln>
              <a:solidFill>
                <a:srgbClr val="FF0000"/>
              </a:solidFill>
              <a:effectLst>
                <a:glow>
                  <a:prstClr val="white"/>
                </a:glow>
              </a:effectLst>
              <a:latin typeface="Arial Narrow" panose="020B0606020202030204" pitchFamily="34" charset="0"/>
              <a:cs typeface="Aharoni" pitchFamily="2" charset="-79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40D08485-FB4B-4DEF-BE48-9340EF008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518" y="215508"/>
            <a:ext cx="8063986" cy="206210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3200" b="1" kern="0" spc="50" dirty="0" smtClean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>
                    <a:prstClr val="white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Elías y Moisés fueron trasladados, no porque su conducta fuera perfecta, sino porque sus caracteres se habían trasformado a la semejanza de Cristo.</a:t>
            </a:r>
            <a:endParaRPr lang="es-CO" sz="3200" b="1" kern="0" spc="50" dirty="0">
              <a:ln w="3175">
                <a:solidFill>
                  <a:srgbClr val="FF0000"/>
                </a:solidFill>
              </a:ln>
              <a:solidFill>
                <a:srgbClr val="FF0000"/>
              </a:solidFill>
              <a:effectLst>
                <a:glow>
                  <a:prstClr val="white"/>
                </a:glow>
              </a:effectLst>
              <a:latin typeface="Arial Narrow" panose="020B0606020202030204" pitchFamily="34" charset="0"/>
              <a:cs typeface="Aharoni" pitchFamily="2" charset="-79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40D08485-FB4B-4DEF-BE48-9340EF008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847" y="2367043"/>
            <a:ext cx="6222307" cy="156966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3200" b="1" kern="0" spc="50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>
                    <a:prstClr val="white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Porque un solo acto no determina el carácter, y perfección de carácter no es perfección de conducta. </a:t>
            </a:r>
            <a:endParaRPr lang="es-CO" sz="3200" b="1" kern="0" spc="50" dirty="0">
              <a:ln w="3175">
                <a:solidFill>
                  <a:srgbClr val="C00000"/>
                </a:solidFill>
              </a:ln>
              <a:solidFill>
                <a:srgbClr val="C00000"/>
              </a:solidFill>
              <a:effectLst>
                <a:glow>
                  <a:prstClr val="white"/>
                </a:glow>
              </a:effectLst>
              <a:latin typeface="Arial Narrow" panose="020B0606020202030204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222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574442" y="493963"/>
            <a:ext cx="5995116" cy="206210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" sz="3200" b="1" kern="0" dirty="0" smtClean="0">
                <a:ln w="3175">
                  <a:solidFill>
                    <a:srgbClr val="3127FD"/>
                  </a:solidFill>
                </a:ln>
                <a:solidFill>
                  <a:srgbClr val="3127FD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¿Cuáles son esos </a:t>
            </a:r>
            <a:r>
              <a:rPr lang="es-ES" sz="3200" b="1" kern="0" dirty="0" smtClean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s-ES" sz="3200" b="1" i="1" kern="0" dirty="0" smtClean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actos </a:t>
            </a:r>
            <a:r>
              <a:rPr lang="es-ES" sz="3200" b="1" i="1" kern="0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habituales en la vida </a:t>
            </a:r>
            <a:r>
              <a:rPr lang="es-ES" sz="3200" b="1" i="1" kern="0" dirty="0" smtClean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diaria</a:t>
            </a:r>
            <a:r>
              <a:rPr lang="es-ES" sz="3200" b="1" kern="0" dirty="0" smtClean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s-ES" sz="3200" b="1" kern="0" dirty="0" smtClean="0">
                <a:ln w="3175">
                  <a:solidFill>
                    <a:srgbClr val="3127FD"/>
                  </a:solidFill>
                </a:ln>
                <a:solidFill>
                  <a:srgbClr val="3127FD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determinan que tu carácter es perfecto, es decir semejante al de Cristo?</a:t>
            </a:r>
            <a:endParaRPr kumimoji="0" lang="es-CO" sz="3200" b="1" i="0" u="none" strike="noStrike" kern="0" cap="none" spc="0" normalizeH="0" baseline="0" noProof="0" dirty="0">
              <a:ln w="3175">
                <a:solidFill>
                  <a:srgbClr val="3127FD"/>
                </a:solidFill>
              </a:ln>
              <a:solidFill>
                <a:srgbClr val="3127FD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217054" y="4969253"/>
            <a:ext cx="6709893" cy="1569660"/>
          </a:xfrm>
          <a:prstGeom prst="rect">
            <a:avLst/>
          </a:prstGeom>
          <a:gradFill>
            <a:gsLst>
              <a:gs pos="0">
                <a:srgbClr val="D0F45E"/>
              </a:gs>
              <a:gs pos="100000">
                <a:srgbClr val="FCFEF0"/>
              </a:gs>
            </a:gsLst>
            <a:lin ang="16200000" scaled="1"/>
          </a:gra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" sz="32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70C0"/>
                </a:solidFill>
              </a:rPr>
              <a:t>“…</a:t>
            </a:r>
            <a:r>
              <a:rPr lang="es-ES" sz="32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Arial Narrow" panose="020B0606020202030204" pitchFamily="34" charset="0"/>
              </a:rPr>
              <a:t>el </a:t>
            </a:r>
            <a:r>
              <a:rPr lang="es-ES" sz="32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Arial Narrow" panose="020B0606020202030204" pitchFamily="34" charset="0"/>
              </a:rPr>
              <a:t>último mensaje de clemencia que ha de darse al mundo, es una revelación de </a:t>
            </a:r>
            <a:r>
              <a:rPr lang="es-E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su carácter de </a:t>
            </a:r>
            <a:r>
              <a:rPr lang="es-ES" sz="32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amor</a:t>
            </a:r>
            <a:r>
              <a:rPr lang="es-ES" sz="32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Arial Narrow" panose="020B0606020202030204" pitchFamily="34" charset="0"/>
              </a:rPr>
              <a:t>”. </a:t>
            </a:r>
            <a:r>
              <a:rPr lang="es-ES" sz="3200" b="1" dirty="0" smtClean="0">
                <a:latin typeface="Arial Narrow" panose="020B0606020202030204" pitchFamily="34" charset="0"/>
              </a:rPr>
              <a:t>PVGM, 342.</a:t>
            </a:r>
            <a:endParaRPr kumimoji="0" lang="es-CO" sz="3200" b="1" i="0" u="none" strike="noStrike" kern="0" cap="none" spc="0" normalizeH="0" baseline="0" noProof="0" dirty="0">
              <a:ln w="3175">
                <a:solidFill>
                  <a:srgbClr val="0000FF"/>
                </a:solidFill>
              </a:ln>
              <a:solidFill>
                <a:srgbClr val="0000FF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E22FF1-E7AE-4B11-A531-EEE3F0A4DA36}" type="slidenum">
              <a:rPr kumimoji="0" lang="es-ES" altLang="es-CO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ES" altLang="es-CO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EF44C5A-8668-407E-BF71-A5197431F3F1}"/>
              </a:ext>
            </a:extLst>
          </p:cNvPr>
          <p:cNvSpPr/>
          <p:nvPr/>
        </p:nvSpPr>
        <p:spPr>
          <a:xfrm>
            <a:off x="1050001" y="2725689"/>
            <a:ext cx="7043998" cy="206210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s-ES" sz="32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</a:rPr>
              <a:t>La plenitud del carácter </a:t>
            </a:r>
            <a:r>
              <a:rPr lang="es-ES" sz="32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cristiano se alcanza cuando el impulso a ayudar y beneficiar a otros brota constantemente de adentro, </a:t>
            </a:r>
            <a:r>
              <a:rPr lang="es-ES" sz="32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… </a:t>
            </a:r>
            <a:r>
              <a:rPr lang="es-ES" sz="3200" b="1" dirty="0" smtClean="0">
                <a:ln>
                  <a:solidFill>
                    <a:srgbClr val="000066"/>
                  </a:solidFill>
                </a:ln>
              </a:rPr>
              <a:t>Ministerio de la Bondad, 87.</a:t>
            </a:r>
            <a:endParaRPr lang="es-CO" sz="3200" b="1" kern="0" dirty="0">
              <a:ln>
                <a:solidFill>
                  <a:srgbClr val="000066"/>
                </a:solidFill>
              </a:ln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68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037706"/>
            </a:gs>
            <a:gs pos="34000">
              <a:schemeClr val="bg2">
                <a:tint val="45000"/>
                <a:shade val="99000"/>
                <a:satMod val="350000"/>
              </a:schemeClr>
            </a:gs>
            <a:gs pos="91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45260" y="846332"/>
            <a:ext cx="8253480" cy="3046988"/>
          </a:xfrm>
          <a:prstGeom prst="rect">
            <a:avLst/>
          </a:prstGeom>
          <a:gradFill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rgbClr val="FFF3B9"/>
              </a:gs>
              <a:gs pos="100000">
                <a:srgbClr val="FFFCE7"/>
              </a:gs>
            </a:gsLst>
          </a:gra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es-ES" sz="3200" b="1" kern="0" dirty="0">
                <a:ln w="3175">
                  <a:solidFill>
                    <a:srgbClr val="037706"/>
                  </a:solidFill>
                </a:ln>
                <a:solidFill>
                  <a:srgbClr val="037706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Las cualidades esenciales que todos debieran poseer son las que señalaron </a:t>
            </a:r>
            <a:r>
              <a:rPr lang="es-ES" sz="3200" b="1" kern="0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la plenitud del carácter de Cristo</a:t>
            </a:r>
            <a:r>
              <a:rPr lang="es-ES" sz="3200" b="1" kern="0" dirty="0">
                <a:ln w="3175">
                  <a:solidFill>
                    <a:srgbClr val="037706"/>
                  </a:solidFill>
                </a:ln>
                <a:solidFill>
                  <a:srgbClr val="037706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: su </a:t>
            </a:r>
            <a:r>
              <a:rPr lang="es-ES" sz="3200" b="1" kern="0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amor</a:t>
            </a:r>
            <a:r>
              <a:rPr lang="es-ES" sz="3200" b="1" kern="0" dirty="0">
                <a:ln w="3175">
                  <a:solidFill>
                    <a:srgbClr val="037706"/>
                  </a:solidFill>
                </a:ln>
                <a:solidFill>
                  <a:srgbClr val="037706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, su </a:t>
            </a:r>
            <a:r>
              <a:rPr lang="es-ES" sz="3200" b="1" kern="0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paciencia</a:t>
            </a:r>
            <a:r>
              <a:rPr lang="es-ES" sz="3200" b="1" kern="0" dirty="0">
                <a:ln w="3175">
                  <a:solidFill>
                    <a:srgbClr val="037706"/>
                  </a:solidFill>
                </a:ln>
                <a:solidFill>
                  <a:srgbClr val="037706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, su </a:t>
            </a:r>
            <a:r>
              <a:rPr lang="es-ES" sz="3200" b="1" kern="0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abnegación</a:t>
            </a:r>
            <a:r>
              <a:rPr lang="es-ES" sz="3200" b="1" kern="0" dirty="0">
                <a:ln w="3175">
                  <a:solidFill>
                    <a:srgbClr val="037706"/>
                  </a:solidFill>
                </a:ln>
                <a:solidFill>
                  <a:srgbClr val="037706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 y su </a:t>
            </a:r>
            <a:r>
              <a:rPr lang="es-ES" sz="3200" b="1" kern="0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bondad</a:t>
            </a:r>
            <a:r>
              <a:rPr lang="es-ES" sz="3200" b="1" kern="0" dirty="0">
                <a:ln w="3175">
                  <a:solidFill>
                    <a:srgbClr val="037706"/>
                  </a:solidFill>
                </a:ln>
                <a:solidFill>
                  <a:srgbClr val="037706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. Estos atributos se obtienen al realizar actos bondadosos con corazón bondadoso... </a:t>
            </a:r>
            <a:r>
              <a:rPr lang="es-ES" sz="3200" b="1" kern="0" dirty="0">
                <a:ln w="3175">
                  <a:solidFill>
                    <a:srgbClr val="000066"/>
                  </a:solidFill>
                </a:ln>
                <a:solidFill>
                  <a:schemeClr val="bg2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Hijos e hijas de Dios, 104.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BDCC7A-5452-4D4D-8DB9-24ABBFEC2670}" type="slidenum">
              <a:rPr kumimoji="0" lang="es-E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012AD9A-BD37-4AC4-9D40-285C752172BE}"/>
              </a:ext>
            </a:extLst>
          </p:cNvPr>
          <p:cNvSpPr/>
          <p:nvPr/>
        </p:nvSpPr>
        <p:spPr>
          <a:xfrm>
            <a:off x="1546000" y="4247826"/>
            <a:ext cx="6056738" cy="2062103"/>
          </a:xfrm>
          <a:prstGeom prst="rect">
            <a:avLst/>
          </a:prstGeom>
          <a:solidFill>
            <a:sysClr val="window" lastClr="FFFFFF"/>
          </a:solidFill>
          <a:ln w="57150" cap="flat" cmpd="sng" algn="ctr">
            <a:noFill/>
            <a:prstDash val="solid"/>
          </a:ln>
          <a:effectLst>
            <a:softEdge rad="12700"/>
          </a:effectLst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kumimoji="0" lang="es-CO" sz="3200" b="1" i="0" u="none" strike="noStrike" kern="0" cap="none" spc="0" normalizeH="0" baseline="0" noProof="0" dirty="0" smtClean="0">
                <a:ln w="3175">
                  <a:solidFill>
                    <a:srgbClr val="0000FF"/>
                  </a:solidFill>
                </a:ln>
                <a:solidFill>
                  <a:schemeClr val="bg2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lo que Jesús dijo en Juan 13:35. </a:t>
            </a:r>
          </a:p>
          <a:p>
            <a:pPr lvl="0" algn="ctr" defTabSz="914400">
              <a:defRPr/>
            </a:pPr>
            <a:r>
              <a:rPr lang="es-CO" sz="3200" b="1" kern="0" dirty="0" smtClean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s-ES" sz="3200" b="1" kern="0" dirty="0" smtClean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</a:t>
            </a:r>
            <a:r>
              <a:rPr lang="es-ES" sz="3200" b="1" kern="0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esto conocerán todos que sois mis discípulos, si tuviereis amor los unos con los </a:t>
            </a:r>
            <a:r>
              <a:rPr lang="es-ES" sz="3200" b="1" kern="0" dirty="0" smtClean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otros”. </a:t>
            </a:r>
            <a:endParaRPr kumimoji="0" lang="es-CO" sz="3200" b="1" i="0" u="none" strike="noStrike" kern="0" cap="none" spc="0" normalizeH="0" baseline="0" noProof="0" dirty="0">
              <a:ln w="3175"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57099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>
            <a:extLst>
              <a:ext uri="{FF2B5EF4-FFF2-40B4-BE49-F238E27FC236}">
                <a16:creationId xmlns:a16="http://schemas.microsoft.com/office/drawing/2014/main" id="{6CC96583-F10D-4AD3-91F8-5F70E72BA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07" y="1021965"/>
            <a:ext cx="6624786" cy="156966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>
              <a:defRPr/>
            </a:pPr>
            <a:r>
              <a:rPr lang="es-ES" sz="3200" b="1" kern="0" dirty="0" smtClean="0">
                <a:ln w="317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innerShdw blurRad="177800">
                    <a:srgbClr val="B0FF97">
                      <a:lumMod val="50000"/>
                    </a:srgbClr>
                  </a:innerShdw>
                </a:effectLst>
                <a:latin typeface="Arial Narrow" panose="020B0606020202030204" pitchFamily="34" charset="0"/>
                <a:cs typeface="Aharoni" pitchFamily="2" charset="-79"/>
              </a:rPr>
              <a:t>El contexto </a:t>
            </a:r>
            <a:r>
              <a:rPr lang="es-ES" sz="3200" b="1" kern="0" dirty="0">
                <a:ln w="317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innerShdw blurRad="177800">
                    <a:srgbClr val="B0FF97">
                      <a:lumMod val="50000"/>
                    </a:srgbClr>
                  </a:innerShdw>
                </a:effectLst>
                <a:latin typeface="Arial Narrow" panose="020B0606020202030204" pitchFamily="34" charset="0"/>
                <a:cs typeface="Aharoni" pitchFamily="2" charset="-79"/>
              </a:rPr>
              <a:t>de  </a:t>
            </a:r>
            <a:r>
              <a:rPr lang="es-ES" sz="3200" b="1" kern="0" dirty="0" smtClean="0">
                <a:ln w="3175">
                  <a:solidFill>
                    <a:srgbClr val="000066"/>
                  </a:solidFill>
                  <a:prstDash val="solid"/>
                </a:ln>
                <a:solidFill>
                  <a:srgbClr val="000066"/>
                </a:solidFill>
                <a:effectLst>
                  <a:innerShdw blurRad="177800">
                    <a:srgbClr val="B0FF97">
                      <a:lumMod val="50000"/>
                    </a:srgbClr>
                  </a:innerShdw>
                </a:effectLst>
                <a:latin typeface="Arial Narrow" panose="020B0606020202030204" pitchFamily="34" charset="0"/>
                <a:cs typeface="Aharoni" pitchFamily="2" charset="-79"/>
              </a:rPr>
              <a:t>Mateo:5:48</a:t>
            </a:r>
            <a:r>
              <a:rPr lang="es-ES" sz="3200" b="1" kern="0" dirty="0" smtClean="0">
                <a:ln w="3175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innerShdw blurRad="177800">
                    <a:srgbClr val="B0FF97">
                      <a:lumMod val="50000"/>
                    </a:srgbClr>
                  </a:innerShdw>
                </a:effectLst>
                <a:latin typeface="Arial Narrow" panose="020B0606020202030204" pitchFamily="34" charset="0"/>
                <a:cs typeface="Aharoni" pitchFamily="2" charset="-79"/>
              </a:rPr>
              <a:t> “Sed</a:t>
            </a:r>
            <a:r>
              <a:rPr lang="es-ES" sz="3200" b="1" kern="0" dirty="0">
                <a:ln w="3175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innerShdw blurRad="177800">
                    <a:srgbClr val="B0FF97">
                      <a:lumMod val="50000"/>
                    </a:srgbClr>
                  </a:innerShdw>
                </a:effectLst>
                <a:latin typeface="Arial Narrow" panose="020B0606020202030204" pitchFamily="34" charset="0"/>
                <a:cs typeface="Aharoni" pitchFamily="2" charset="-79"/>
              </a:rPr>
              <a:t>, pues, vosotros </a:t>
            </a:r>
            <a:r>
              <a:rPr lang="es-ES" sz="3200" b="1" kern="0" dirty="0" smtClean="0">
                <a:ln w="3175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innerShdw blurRad="177800">
                    <a:srgbClr val="B0FF97">
                      <a:lumMod val="50000"/>
                    </a:srgbClr>
                  </a:innerShdw>
                </a:effectLst>
                <a:latin typeface="Arial Narrow" panose="020B0606020202030204" pitchFamily="34" charset="0"/>
                <a:cs typeface="Aharoni" pitchFamily="2" charset="-79"/>
              </a:rPr>
              <a:t>perfectos” </a:t>
            </a:r>
            <a:r>
              <a:rPr lang="es-ES" sz="3200" b="1" kern="0" dirty="0" smtClean="0">
                <a:ln w="317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innerShdw blurRad="177800">
                    <a:srgbClr val="B0FF97">
                      <a:lumMod val="50000"/>
                    </a:srgbClr>
                  </a:innerShdw>
                </a:effectLst>
                <a:latin typeface="Arial Narrow" panose="020B0606020202030204" pitchFamily="34" charset="0"/>
                <a:cs typeface="Aharoni" pitchFamily="2" charset="-79"/>
              </a:rPr>
              <a:t>es el amor aun a los enemigos. </a:t>
            </a:r>
            <a:r>
              <a:rPr lang="es-ES" sz="3200" b="1" kern="0" dirty="0" smtClean="0">
                <a:ln w="3175">
                  <a:solidFill>
                    <a:srgbClr val="000066"/>
                  </a:solidFill>
                  <a:prstDash val="solid"/>
                </a:ln>
                <a:solidFill>
                  <a:srgbClr val="000066"/>
                </a:solidFill>
                <a:effectLst>
                  <a:innerShdw blurRad="177800">
                    <a:srgbClr val="B0FF97">
                      <a:lumMod val="50000"/>
                    </a:srgbClr>
                  </a:innerShdw>
                </a:effectLst>
                <a:latin typeface="Arial Narrow" panose="020B0606020202030204" pitchFamily="34" charset="0"/>
                <a:cs typeface="Aharoni" pitchFamily="2" charset="-79"/>
              </a:rPr>
              <a:t>(Véase Mateo 5:38-47).</a:t>
            </a:r>
            <a:endParaRPr lang="es-ES" sz="3200" b="1" kern="0" dirty="0">
              <a:ln w="3175">
                <a:solidFill>
                  <a:srgbClr val="000066"/>
                </a:solidFill>
                <a:prstDash val="solid"/>
              </a:ln>
              <a:solidFill>
                <a:srgbClr val="000066"/>
              </a:solidFill>
              <a:effectLst>
                <a:innerShdw blurRad="177800">
                  <a:srgbClr val="B0FF97">
                    <a:lumMod val="50000"/>
                  </a:srgbClr>
                </a:innerShdw>
              </a:effectLst>
              <a:latin typeface="Arial Narrow" panose="020B0606020202030204" pitchFamily="34" charset="0"/>
              <a:cs typeface="Aharoni" pitchFamily="2" charset="-79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1F6C236-2F81-4C08-9F44-50594193D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712" y="3453403"/>
            <a:ext cx="7178576" cy="255454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>
              <a:defRPr/>
            </a:pPr>
            <a:r>
              <a:rPr kumimoji="0" lang="es-CO" sz="3200" b="1" i="0" u="none" strike="noStrike" kern="0" cap="none" spc="0" normalizeH="0" baseline="0" noProof="0" dirty="0" smtClean="0">
                <a:ln w="317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innerShdw blurRad="177800">
                    <a:srgbClr val="B0FF97">
                      <a:lumMod val="50000"/>
                    </a:srgbClr>
                  </a:inn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haroni" pitchFamily="2" charset="-79"/>
              </a:rPr>
              <a:t>Y el texto paralelo en </a:t>
            </a:r>
            <a:r>
              <a:rPr kumimoji="0" lang="es-CO" sz="3200" b="1" i="0" u="none" strike="noStrike" kern="0" cap="none" spc="0" normalizeH="0" baseline="0" noProof="0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rgbClr val="B0FF97">
                      <a:lumMod val="50000"/>
                    </a:srgbClr>
                  </a:inn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haroni" pitchFamily="2" charset="-79"/>
              </a:rPr>
              <a:t>Lucas</a:t>
            </a:r>
            <a:r>
              <a:rPr lang="es-CO" sz="3200" b="1" kern="0" dirty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rgbClr val="B0FF97">
                      <a:lumMod val="50000"/>
                    </a:srgbClr>
                  </a:innerShdw>
                </a:effectLst>
                <a:latin typeface="Arial Narrow" panose="020B0606020202030204" pitchFamily="34" charset="0"/>
                <a:cs typeface="Aharoni" pitchFamily="2" charset="-79"/>
              </a:rPr>
              <a:t> </a:t>
            </a:r>
            <a:r>
              <a:rPr lang="es-CO" sz="3200" b="1" kern="0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rgbClr val="B0FF97">
                      <a:lumMod val="50000"/>
                    </a:srgbClr>
                  </a:innerShdw>
                </a:effectLst>
                <a:latin typeface="Arial Narrow" panose="020B0606020202030204" pitchFamily="34" charset="0"/>
                <a:cs typeface="Aharoni" pitchFamily="2" charset="-79"/>
              </a:rPr>
              <a:t>6:36 </a:t>
            </a:r>
            <a:r>
              <a:rPr lang="es-CO" sz="3200" b="1" kern="0" dirty="0" smtClean="0">
                <a:ln w="317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innerShdw blurRad="177800">
                    <a:srgbClr val="B0FF97">
                      <a:lumMod val="50000"/>
                    </a:srgbClr>
                  </a:innerShdw>
                </a:effectLst>
                <a:latin typeface="Arial Narrow" panose="020B0606020202030204" pitchFamily="34" charset="0"/>
                <a:cs typeface="Aharoni" pitchFamily="2" charset="-79"/>
              </a:rPr>
              <a:t>dice</a:t>
            </a:r>
            <a:r>
              <a:rPr kumimoji="0" lang="es-CO" sz="3200" b="1" i="0" u="none" strike="noStrike" kern="0" cap="none" spc="0" normalizeH="0" noProof="0" dirty="0" smtClean="0">
                <a:ln w="317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innerShdw blurRad="177800">
                    <a:srgbClr val="B0FF97">
                      <a:lumMod val="50000"/>
                    </a:srgbClr>
                  </a:inn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haroni" pitchFamily="2" charset="-79"/>
              </a:rPr>
              <a:t>:</a:t>
            </a:r>
          </a:p>
          <a:p>
            <a:pPr lvl="0" algn="ctr" defTabSz="914400">
              <a:defRPr/>
            </a:pPr>
            <a:r>
              <a:rPr lang="es-ES" sz="3200" b="1" kern="0" dirty="0" smtClean="0">
                <a:ln w="317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innerShdw blurRad="177800">
                    <a:srgbClr val="B0FF97">
                      <a:lumMod val="50000"/>
                    </a:srgbClr>
                  </a:innerShdw>
                </a:effectLst>
                <a:latin typeface="Arial Narrow" panose="020B0606020202030204" pitchFamily="34" charset="0"/>
                <a:cs typeface="Aharoni" pitchFamily="2" charset="-79"/>
              </a:rPr>
              <a:t> </a:t>
            </a:r>
            <a:r>
              <a:rPr lang="es-ES" sz="3200" b="1" kern="0" dirty="0" smtClean="0">
                <a:ln w="3175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innerShdw blurRad="177800">
                    <a:srgbClr val="B0FF97">
                      <a:lumMod val="50000"/>
                    </a:srgbClr>
                  </a:innerShdw>
                </a:effectLst>
                <a:latin typeface="Arial Narrow" panose="020B0606020202030204" pitchFamily="34" charset="0"/>
                <a:cs typeface="Aharoni" pitchFamily="2" charset="-79"/>
              </a:rPr>
              <a:t>“Sed</a:t>
            </a:r>
            <a:r>
              <a:rPr lang="es-ES" sz="3200" b="1" kern="0" dirty="0">
                <a:ln w="3175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innerShdw blurRad="177800">
                    <a:srgbClr val="B0FF97">
                      <a:lumMod val="50000"/>
                    </a:srgbClr>
                  </a:innerShdw>
                </a:effectLst>
                <a:latin typeface="Arial Narrow" panose="020B0606020202030204" pitchFamily="34" charset="0"/>
                <a:cs typeface="Aharoni" pitchFamily="2" charset="-79"/>
              </a:rPr>
              <a:t>, pues, misericordiosos, como también vuestro Padre es </a:t>
            </a:r>
            <a:r>
              <a:rPr lang="es-ES" sz="3200" b="1" kern="0" dirty="0" smtClean="0">
                <a:ln w="3175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innerShdw blurRad="177800">
                    <a:srgbClr val="B0FF97">
                      <a:lumMod val="50000"/>
                    </a:srgbClr>
                  </a:innerShdw>
                </a:effectLst>
                <a:latin typeface="Arial Narrow" panose="020B0606020202030204" pitchFamily="34" charset="0"/>
                <a:cs typeface="Aharoni" pitchFamily="2" charset="-79"/>
              </a:rPr>
              <a:t>misericordioso”. </a:t>
            </a:r>
          </a:p>
          <a:p>
            <a:pPr lvl="0" algn="ctr" defTabSz="914400">
              <a:defRPr/>
            </a:pPr>
            <a:r>
              <a:rPr lang="es-ES" sz="3200" b="1" kern="0" dirty="0" smtClean="0">
                <a:ln w="317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innerShdw blurRad="177800">
                    <a:srgbClr val="B0FF97">
                      <a:lumMod val="50000"/>
                    </a:srgbClr>
                  </a:innerShdw>
                </a:effectLst>
                <a:latin typeface="Arial Narrow" panose="020B0606020202030204" pitchFamily="34" charset="0"/>
                <a:cs typeface="Aharoni" pitchFamily="2" charset="-79"/>
              </a:rPr>
              <a:t>Y el contexto también es el amor a los </a:t>
            </a:r>
            <a:r>
              <a:rPr lang="es-ES" sz="3200" b="1" kern="0" dirty="0">
                <a:ln w="317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innerShdw blurRad="177800">
                    <a:srgbClr val="B0FF97">
                      <a:lumMod val="50000"/>
                    </a:srgbClr>
                  </a:innerShdw>
                </a:effectLst>
                <a:latin typeface="Arial Narrow" panose="020B0606020202030204" pitchFamily="34" charset="0"/>
                <a:cs typeface="Aharoni" pitchFamily="2" charset="-79"/>
              </a:rPr>
              <a:t>enemigos. </a:t>
            </a:r>
            <a:r>
              <a:rPr lang="es-ES" sz="3200" b="1" kern="0" dirty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rgbClr val="B0FF97">
                      <a:lumMod val="50000"/>
                    </a:srgbClr>
                  </a:innerShdw>
                </a:effectLst>
                <a:latin typeface="Arial Narrow" panose="020B0606020202030204" pitchFamily="34" charset="0"/>
                <a:cs typeface="Aharoni" pitchFamily="2" charset="-79"/>
              </a:rPr>
              <a:t>(Véase </a:t>
            </a:r>
            <a:r>
              <a:rPr lang="es-ES" sz="3200" b="1" kern="0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rgbClr val="B0FF97">
                      <a:lumMod val="50000"/>
                    </a:srgbClr>
                  </a:innerShdw>
                </a:effectLst>
                <a:latin typeface="Arial Narrow" panose="020B0606020202030204" pitchFamily="34" charset="0"/>
                <a:cs typeface="Aharoni" pitchFamily="2" charset="-79"/>
              </a:rPr>
              <a:t>Lucas 6:27-35).</a:t>
            </a:r>
            <a:endParaRPr kumimoji="0" lang="es-CO" sz="3200" b="1" i="0" u="none" strike="noStrike" kern="0" cap="none" spc="0" normalizeH="0" baseline="0" noProof="0" dirty="0">
              <a:ln w="3175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innerShdw blurRad="177800">
                  <a:srgbClr val="B0FF97">
                    <a:lumMod val="50000"/>
                  </a:srgbClr>
                </a:innerShdw>
              </a:effectLst>
              <a:uLnTx/>
              <a:uFillTx/>
              <a:latin typeface="Arial Narrow" panose="020B0606020202030204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5984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rgbClr val="C00000"/>
            </a:gs>
            <a:gs pos="46000">
              <a:srgbClr val="FFFF66"/>
            </a:gs>
            <a:gs pos="91000">
              <a:schemeClr val="bg2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6718300" y="6170022"/>
            <a:ext cx="1905000" cy="45720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BDCC7A-5452-4D4D-8DB9-24ABBFEC2670}" type="slidenum">
              <a:rPr kumimoji="0" lang="es-E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114136" y="3052287"/>
            <a:ext cx="6915728" cy="32932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Dios desea que aquellos que creen en Su nombre muestren al mundo una representación inequívoca de </a:t>
            </a:r>
            <a:r>
              <a:rPr kumimoji="0" lang="es-ES" sz="3600" b="1" i="0" u="none" strike="noStrike" kern="1200" cap="none" spc="0" normalizeH="0" baseline="0" noProof="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su </a:t>
            </a:r>
            <a:r>
              <a:rPr kumimoji="0" lang="es-ES" sz="36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propio </a:t>
            </a:r>
            <a:r>
              <a:rPr kumimoji="0" lang="es-ES" sz="36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carácter</a:t>
            </a:r>
            <a:r>
              <a:rPr kumimoji="0" lang="es-ES" sz="36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, manifestando </a:t>
            </a:r>
            <a:r>
              <a:rPr kumimoji="0" lang="es-ES" sz="3600" b="1" i="0" u="none" strike="noStrike" kern="1200" cap="none" spc="0" normalizeH="0" baseline="0" noProof="0" dirty="0"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bondad</a:t>
            </a:r>
            <a:r>
              <a:rPr kumimoji="0" lang="es-ES" sz="36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,</a:t>
            </a: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misericordia</a:t>
            </a: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y</a:t>
            </a: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amor</a:t>
            </a:r>
            <a:r>
              <a:rPr kumimoji="0" lang="es-E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Señales De Los Tiempos marzo 3, 1898, par 10.</a:t>
            </a:r>
            <a:endParaRPr kumimoji="0" lang="es-ES" sz="3600" b="1" i="0" u="none" strike="noStrike" kern="1200" cap="none" spc="0" normalizeH="0" baseline="0" noProof="0" dirty="0">
              <a:ln>
                <a:solidFill>
                  <a:schemeClr val="bg2"/>
                </a:solidFill>
              </a:ln>
              <a:solidFill>
                <a:schemeClr val="bg2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22514" y="624011"/>
            <a:ext cx="8098971" cy="206210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" sz="3200" b="1" i="1" kern="0" dirty="0" smtClean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CRECIENDO EN EL SEÑOR</a:t>
            </a:r>
            <a:endParaRPr lang="es-ES" sz="3200" b="1" i="1" kern="0" dirty="0">
              <a:ln w="3175">
                <a:solidFill>
                  <a:srgbClr val="FF0000"/>
                </a:solidFill>
              </a:ln>
              <a:solidFill>
                <a:srgbClr val="FF0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s-ES" sz="3200" b="1" i="1" kern="0" dirty="0">
                <a:ln w="31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Hermanos, </a:t>
            </a:r>
            <a:r>
              <a:rPr lang="es-ES" sz="3200" b="1" i="1" kern="0" dirty="0" smtClean="0">
                <a:ln w="31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su </a:t>
            </a:r>
            <a:r>
              <a:rPr lang="es-ES" sz="3200" b="1" i="1" kern="0" dirty="0">
                <a:ln w="3175"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 se acrecienta cada vez más, y en cada uno de ustedes sigue </a:t>
            </a:r>
            <a:r>
              <a:rPr lang="es-ES" sz="3200" b="1" i="1" kern="0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abundando el amor hacia los otros. </a:t>
            </a:r>
            <a:r>
              <a:rPr lang="es-ES" sz="3200" b="1" i="1" kern="0" dirty="0">
                <a:ln w="3175">
                  <a:solidFill>
                    <a:schemeClr val="bg2"/>
                  </a:solidFill>
                </a:ln>
                <a:solidFill>
                  <a:schemeClr val="bg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2Tesalonicenses 1:3. </a:t>
            </a:r>
          </a:p>
        </p:txBody>
      </p:sp>
    </p:spTree>
    <p:extLst>
      <p:ext uri="{BB962C8B-B14F-4D97-AF65-F5344CB8AC3E}">
        <p14:creationId xmlns:p14="http://schemas.microsoft.com/office/powerpoint/2010/main" val="25582354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66FF33"/>
            </a:gs>
            <a:gs pos="34000">
              <a:schemeClr val="bg2">
                <a:tint val="45000"/>
                <a:shade val="99000"/>
                <a:satMod val="350000"/>
              </a:schemeClr>
            </a:gs>
            <a:gs pos="91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873817" y="637114"/>
            <a:ext cx="7396366" cy="107721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200" b="1" kern="0" dirty="0" smtClean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¿Es posible ser perfectos?</a:t>
            </a:r>
          </a:p>
          <a:p>
            <a:pPr algn="ctr"/>
            <a:r>
              <a:rPr lang="es-CO" sz="3200" b="1" kern="0" dirty="0" smtClean="0">
                <a:ln w="3175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Claro que sí. Notemos las palabras de Jesús. </a:t>
            </a:r>
            <a:endParaRPr lang="es-CO" sz="3200" b="1" kern="0" dirty="0">
              <a:ln w="3175">
                <a:solidFill>
                  <a:srgbClr val="0000FF"/>
                </a:solidFill>
              </a:ln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863545" y="2458958"/>
            <a:ext cx="5416911" cy="2062103"/>
          </a:xfrm>
          <a:prstGeom prst="rect">
            <a:avLst/>
          </a:prstGeom>
          <a:gradFill>
            <a:gsLst>
              <a:gs pos="0">
                <a:srgbClr val="FFFF00"/>
              </a:gs>
              <a:gs pos="35000">
                <a:srgbClr val="FFFF66"/>
              </a:gs>
              <a:gs pos="100000">
                <a:srgbClr val="FFFFCC"/>
              </a:gs>
            </a:gsLst>
          </a:gra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es-ES" sz="3200" b="1" kern="0" dirty="0" smtClean="0">
                <a:ln w="3175">
                  <a:solidFill>
                    <a:srgbClr val="006600"/>
                  </a:solidFill>
                </a:ln>
                <a:solidFill>
                  <a:srgbClr val="006600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Sed</a:t>
            </a:r>
            <a:r>
              <a:rPr lang="es-ES" sz="3200" b="1" kern="0" dirty="0">
                <a:ln w="3175">
                  <a:solidFill>
                    <a:srgbClr val="006600"/>
                  </a:solidFill>
                </a:ln>
                <a:solidFill>
                  <a:srgbClr val="006600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, pues, vosotros </a:t>
            </a:r>
            <a:r>
              <a:rPr lang="es-ES" sz="3200" b="1" kern="0" dirty="0" smtClean="0">
                <a:ln w="3175">
                  <a:solidFill>
                    <a:srgbClr val="006600"/>
                  </a:solidFill>
                </a:ln>
                <a:solidFill>
                  <a:srgbClr val="006600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perfectos, </a:t>
            </a:r>
            <a:r>
              <a:rPr lang="es-ES" sz="3200" b="1" kern="0" dirty="0">
                <a:ln w="3175">
                  <a:solidFill>
                    <a:srgbClr val="006600"/>
                  </a:solidFill>
                </a:ln>
                <a:solidFill>
                  <a:srgbClr val="006600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como vuestro Padre que está en los cielos es perfecto. </a:t>
            </a:r>
            <a:r>
              <a:rPr lang="es-ES" sz="3200" b="1" kern="0" dirty="0" smtClean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Mateo:5:48.</a:t>
            </a:r>
            <a:endParaRPr kumimoji="0" lang="es-CO" sz="3200" b="1" i="0" u="none" strike="noStrike" kern="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cs typeface="Vijaya" panose="020B060402020202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BDCC7A-5452-4D4D-8DB9-24ABBFEC2670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049628" y="5049007"/>
            <a:ext cx="7044744" cy="58477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3200" b="1" kern="0" dirty="0" smtClean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Dios no está hablando de imposibilidades.</a:t>
            </a:r>
            <a:endParaRPr lang="es-CO" sz="3200" b="1" kern="0" dirty="0">
              <a:ln w="3175">
                <a:solidFill>
                  <a:srgbClr val="FF0000"/>
                </a:solidFill>
              </a:ln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15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rgbClr val="C00000"/>
            </a:gs>
            <a:gs pos="46000">
              <a:srgbClr val="FFFF66"/>
            </a:gs>
            <a:gs pos="91000">
              <a:schemeClr val="bg2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039" y="508605"/>
            <a:ext cx="2171921" cy="2301374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BDCC7A-5452-4D4D-8DB9-24ABBFEC2670}" type="slidenum">
              <a:rPr kumimoji="0" lang="es-E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" name="Pergamino: vertical 4">
            <a:extLst>
              <a:ext uri="{FF2B5EF4-FFF2-40B4-BE49-F238E27FC236}">
                <a16:creationId xmlns:a16="http://schemas.microsoft.com/office/drawing/2014/main" id="{F4F9C58C-557B-4706-988A-6E2259F8E20B}"/>
              </a:ext>
            </a:extLst>
          </p:cNvPr>
          <p:cNvSpPr/>
          <p:nvPr/>
        </p:nvSpPr>
        <p:spPr>
          <a:xfrm>
            <a:off x="597626" y="2874374"/>
            <a:ext cx="7948748" cy="3308594"/>
          </a:xfrm>
          <a:prstGeom prst="verticalScroll">
            <a:avLst/>
          </a:prstGeom>
          <a:solidFill>
            <a:srgbClr val="FFFFCC"/>
          </a:solidFill>
          <a:ln w="38100" cap="flat" cmpd="sng" algn="ctr">
            <a:solidFill>
              <a:srgbClr val="A5C249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s-ES" sz="3200" b="1" i="1" kern="0" dirty="0" smtClean="0">
                <a:ln w="3175">
                  <a:solidFill>
                    <a:schemeClr val="bg2"/>
                  </a:solidFill>
                </a:ln>
                <a:solidFill>
                  <a:schemeClr val="bg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PERFECTOS EN EL PROCESO.</a:t>
            </a:r>
          </a:p>
          <a:p>
            <a:pPr lvl="0" algn="ctr" defTabSz="914400">
              <a:defRPr/>
            </a:pPr>
            <a:endParaRPr lang="es-ES" sz="100" b="1" i="1" kern="0" dirty="0" smtClean="0">
              <a:ln w="3175">
                <a:solidFill>
                  <a:srgbClr val="002060"/>
                </a:solidFill>
              </a:ln>
              <a:solidFill>
                <a:srgbClr val="00206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defTabSz="914400">
              <a:defRPr/>
            </a:pPr>
            <a:r>
              <a:rPr lang="es-ES" sz="3200" b="1" i="1" kern="0" dirty="0" smtClean="0">
                <a:ln w="19050">
                  <a:solidFill>
                    <a:srgbClr val="002060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“En </a:t>
            </a:r>
            <a:r>
              <a:rPr lang="es-ES" sz="3200" b="1" i="1" kern="0" dirty="0">
                <a:ln w="19050">
                  <a:solidFill>
                    <a:srgbClr val="002060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cada grado de desarrollo, nuestra vida puede ser perfecta</a:t>
            </a:r>
            <a:r>
              <a:rPr lang="es-ES" sz="3200" b="1" i="1" kern="0" dirty="0">
                <a:ln w="190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s-ES" sz="3200" b="1" i="1" kern="0" dirty="0">
                <a:ln w="19050">
                  <a:solidFill>
                    <a:srgbClr val="008000"/>
                  </a:solidFill>
                </a:ln>
                <a:solidFill>
                  <a:srgbClr val="00B05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pero, si se cumple el propósito de Dios para con nosotros, habrá un avance continuo. La santificación es la obra de toda la </a:t>
            </a:r>
            <a:r>
              <a:rPr lang="es-ES" sz="3200" b="1" i="1" kern="0" dirty="0" smtClean="0">
                <a:ln w="19050">
                  <a:solidFill>
                    <a:srgbClr val="008000"/>
                  </a:solidFill>
                </a:ln>
                <a:solidFill>
                  <a:srgbClr val="00B05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vida”</a:t>
            </a:r>
            <a:r>
              <a:rPr lang="es-ES" sz="3200" b="1" i="1" kern="0" dirty="0" smtClean="0">
                <a:ln w="19050">
                  <a:solidFill>
                    <a:srgbClr val="008000"/>
                  </a:solidFill>
                </a:ln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CO" sz="3200" b="1" kern="0" dirty="0">
                <a:ln w="19050">
                  <a:solidFill>
                    <a:srgbClr val="F2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PVGM, 46</a:t>
            </a:r>
            <a:r>
              <a:rPr lang="es-CO" sz="3200" b="1" kern="0" dirty="0" smtClean="0">
                <a:ln w="19050">
                  <a:solidFill>
                    <a:srgbClr val="F2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.</a:t>
            </a:r>
            <a:endParaRPr lang="es-CO" sz="3200" b="1" kern="0" dirty="0">
              <a:ln w="19050">
                <a:solidFill>
                  <a:srgbClr val="F20000"/>
                </a:solidFill>
              </a:ln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87698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CC3266C-46CA-4F3C-90CF-DE1370A1EACF}"/>
              </a:ext>
            </a:extLst>
          </p:cNvPr>
          <p:cNvSpPr/>
          <p:nvPr/>
        </p:nvSpPr>
        <p:spPr>
          <a:xfrm>
            <a:off x="582812" y="633648"/>
            <a:ext cx="7978376" cy="206210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0" cap="none" spc="0" normalizeH="0" baseline="0" noProof="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effectLst>
                  <a:glow>
                    <a:srgbClr val="01FF01"/>
                  </a:glow>
                </a:effectLst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“La </a:t>
            </a:r>
            <a:r>
              <a:rPr kumimoji="0" lang="es-ES" sz="3200" b="1" i="0" u="none" strike="noStrike" kern="0" cap="none" spc="0" normalizeH="0" baseline="0" noProof="0" dirty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effectLst>
                  <a:glow>
                    <a:srgbClr val="01FF01"/>
                  </a:glow>
                </a:effectLst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perfección del carácter cristiano se obtiene cuando </a:t>
            </a:r>
            <a:r>
              <a:rPr kumimoji="0" lang="es-ES" sz="3200" b="1" i="0" u="none" strike="noStrike" kern="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>
                    <a:srgbClr val="01FF01"/>
                  </a:glow>
                </a:effectLst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impulso de ayudar y beneficiar a otros </a:t>
            </a:r>
            <a:r>
              <a:rPr kumimoji="0" lang="es-ES" sz="3200" b="1" i="0" u="none" strike="noStrike" kern="0" cap="none" spc="0" normalizeH="0" baseline="0" noProof="0" dirty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effectLst>
                  <a:glow>
                    <a:srgbClr val="01FF01"/>
                  </a:glow>
                </a:effectLst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brota constantemente de su </a:t>
            </a:r>
            <a:r>
              <a:rPr kumimoji="0" lang="es-ES" sz="3200" b="1" i="0" u="none" strike="noStrike" kern="0" cap="none" spc="0" normalizeH="0" baseline="0" noProof="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effectLst>
                  <a:glow>
                    <a:srgbClr val="01FF01"/>
                  </a:glow>
                </a:effectLst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interior”.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>
                    <a:srgbClr val="01FF01"/>
                  </a:glow>
                </a:effectLst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Hechos de los Apóstoles. 440.</a:t>
            </a:r>
            <a:endParaRPr kumimoji="0" lang="es-CO" sz="32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>
                  <a:srgbClr val="01FF01"/>
                </a:glow>
              </a:effectLst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FFFAC77A-A73D-4FA9-821F-88AEC88F4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141" y="3833179"/>
            <a:ext cx="8515718" cy="584775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kern="0" spc="50" dirty="0" smtClean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>
                    <a:prstClr val="white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“La </a:t>
            </a:r>
            <a:r>
              <a:rPr lang="es-ES" sz="3200" b="1" kern="0" spc="5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>
                    <a:prstClr val="white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vida en Cristo es una vida de </a:t>
            </a:r>
            <a:r>
              <a:rPr lang="es-ES" sz="3200" b="1" kern="0" spc="50" dirty="0" smtClean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>
                    <a:prstClr val="white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reposo”. </a:t>
            </a:r>
            <a:r>
              <a:rPr lang="es-ES" sz="3200" b="1" kern="0" spc="50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>
                    <a:prstClr val="white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CC, 70</a:t>
            </a:r>
            <a:r>
              <a:rPr lang="es-ES" sz="3200" b="1" kern="0" spc="50" dirty="0" smtClean="0">
                <a:ln w="1905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>
                    <a:prstClr val="white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.</a:t>
            </a:r>
            <a:endParaRPr kumimoji="0" lang="es-ES" sz="3200" b="1" i="0" u="none" strike="noStrike" kern="0" cap="none" spc="50" normalizeH="0" baseline="0" noProof="0" dirty="0">
              <a:ln w="19050">
                <a:solidFill>
                  <a:srgbClr val="C00000"/>
                </a:solidFill>
              </a:ln>
              <a:solidFill>
                <a:srgbClr val="C00000"/>
              </a:solidFill>
              <a:effectLst>
                <a:glow>
                  <a:prstClr val="white"/>
                </a:glow>
              </a:effectLst>
              <a:uLnTx/>
              <a:uFillTx/>
              <a:latin typeface="Arial Narrow" panose="020B0606020202030204" pitchFamily="34" charset="0"/>
              <a:ea typeface="+mn-ea"/>
              <a:cs typeface="Aharoni" pitchFamily="2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CC3266C-46CA-4F3C-90CF-DE1370A1EACF}"/>
              </a:ext>
            </a:extLst>
          </p:cNvPr>
          <p:cNvSpPr/>
          <p:nvPr/>
        </p:nvSpPr>
        <p:spPr>
          <a:xfrm>
            <a:off x="904733" y="2938247"/>
            <a:ext cx="7334534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0" cap="none" spc="0" normalizeH="0" baseline="0" noProof="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>
                    <a:srgbClr val="01FF01"/>
                  </a:glow>
                </a:effectLst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Cuando entendemos </a:t>
            </a:r>
            <a:r>
              <a:rPr kumimoji="0" lang="es-ES" sz="3600" b="1" i="0" u="none" strike="noStrike" kern="0" cap="none" spc="0" normalizeH="0" baseline="0" noProof="0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>
                    <a:srgbClr val="01FF01"/>
                  </a:glow>
                </a:effectLst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esto</a:t>
            </a:r>
            <a:r>
              <a:rPr kumimoji="0" lang="es-ES" sz="3600" b="1" i="0" u="none" strike="noStrike" kern="0" cap="none" spc="0" normalizeH="0" baseline="0" noProof="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>
                    <a:srgbClr val="01FF01"/>
                  </a:glow>
                </a:effectLst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tenemos paz.</a:t>
            </a:r>
          </a:p>
        </p:txBody>
      </p:sp>
      <p:sp>
        <p:nvSpPr>
          <p:cNvPr id="2" name="Flecha arriba 1"/>
          <p:cNvSpPr/>
          <p:nvPr/>
        </p:nvSpPr>
        <p:spPr>
          <a:xfrm>
            <a:off x="4990012" y="2116184"/>
            <a:ext cx="600891" cy="822063"/>
          </a:xfrm>
          <a:prstGeom prst="up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FFFAC77A-A73D-4FA9-821F-88AEC88F4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664" y="4869539"/>
            <a:ext cx="8896673" cy="1569660"/>
          </a:xfrm>
          <a:prstGeom prst="rect">
            <a:avLst/>
          </a:prstGeom>
          <a:solidFill>
            <a:srgbClr val="FFFF99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kern="0" spc="50" dirty="0" smtClean="0">
                <a:ln w="1905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>
                    <a:prstClr val="white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Pero </a:t>
            </a:r>
            <a:r>
              <a:rPr kumimoji="0" lang="es-ES" sz="3200" b="1" i="0" u="none" strike="noStrike" kern="0" cap="none" spc="50" normalizeH="0" baseline="0" noProof="0" dirty="0" smtClean="0">
                <a:ln w="1905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>
                    <a:prstClr val="white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Aharoni" pitchFamily="2" charset="-79"/>
              </a:rPr>
              <a:t>cuando se piensa que la perfección de carácter es perfección de conducta, el</a:t>
            </a:r>
            <a:r>
              <a:rPr kumimoji="0" lang="es-ES" sz="3200" b="1" i="0" u="none" strike="noStrike" kern="0" cap="none" spc="50" normalizeH="0" noProof="0" dirty="0" smtClean="0">
                <a:ln w="1905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>
                    <a:prstClr val="white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Aharoni" pitchFamily="2" charset="-79"/>
              </a:rPr>
              <a:t> resultado es que unos vuelven perfeccionistas, y otros se desaniman.</a:t>
            </a:r>
            <a:endParaRPr kumimoji="0" lang="es-ES" sz="3200" b="1" i="0" u="none" strike="noStrike" kern="0" cap="none" spc="50" normalizeH="0" baseline="0" noProof="0" dirty="0">
              <a:ln w="19050">
                <a:solidFill>
                  <a:srgbClr val="C00000"/>
                </a:solidFill>
              </a:ln>
              <a:solidFill>
                <a:srgbClr val="C00000"/>
              </a:solidFill>
              <a:effectLst>
                <a:glow>
                  <a:prstClr val="white"/>
                </a:glow>
              </a:effectLst>
              <a:uLnTx/>
              <a:uFillTx/>
              <a:latin typeface="Arial Narrow" panose="020B0606020202030204" pitchFamily="34" charset="0"/>
              <a:ea typeface="+mn-e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9364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9940B888-F6EA-44BC-BC24-B3265D17DA95}"/>
              </a:ext>
            </a:extLst>
          </p:cNvPr>
          <p:cNvSpPr/>
          <p:nvPr/>
        </p:nvSpPr>
        <p:spPr>
          <a:xfrm>
            <a:off x="404948" y="159612"/>
            <a:ext cx="8334103" cy="1077218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FFFFCC"/>
              </a:gs>
              <a:gs pos="100000">
                <a:srgbClr val="FFFF99"/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0" cap="none" spc="0" normalizeH="0" baseline="0" noProof="0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Teniendo</a:t>
            </a:r>
            <a:r>
              <a:rPr kumimoji="0" lang="es-CO" sz="3200" b="1" i="0" u="none" strike="noStrike" kern="0" cap="none" spc="0" normalizeH="0" noProof="0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cuenta que la Biblia se refiere a la perfección en dos sentidos, entendemos por qué…</a:t>
            </a:r>
            <a:endParaRPr kumimoji="0" lang="es-CO" sz="3200" b="1" i="0" u="none" strike="noStrike" kern="0" cap="none" spc="0" normalizeH="0" baseline="0" noProof="0" dirty="0">
              <a:ln w="3175">
                <a:solidFill>
                  <a:srgbClr val="C00000"/>
                </a:solidFill>
              </a:ln>
              <a:solidFill>
                <a:srgbClr val="C00000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940B888-F6EA-44BC-BC24-B3265D17DA95}"/>
              </a:ext>
            </a:extLst>
          </p:cNvPr>
          <p:cNvSpPr/>
          <p:nvPr/>
        </p:nvSpPr>
        <p:spPr>
          <a:xfrm>
            <a:off x="287383" y="3602495"/>
            <a:ext cx="8569234" cy="1077218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FFFFCC"/>
              </a:gs>
              <a:gs pos="100000">
                <a:srgbClr val="FFFF99"/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0" cap="none" spc="0" normalizeH="0" baseline="0" noProof="0" dirty="0" smtClean="0">
                <a:ln w="3175">
                  <a:solidFill>
                    <a:srgbClr val="0000CC"/>
                  </a:solidFill>
                </a:ln>
                <a:solidFill>
                  <a:srgbClr val="0000CC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…se nos insta a hacer justicia </a:t>
            </a:r>
            <a:r>
              <a:rPr kumimoji="0" lang="es-CO" sz="2800" i="0" u="none" strike="noStrike" kern="0" cap="none" spc="0" normalizeH="0" baseline="0" noProof="0" dirty="0" smtClean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s-CO" sz="2800" i="0" u="none" strike="noStrike" kern="0" cap="none" spc="0" normalizeH="0" baseline="0" noProof="0" dirty="0" err="1" smtClean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Miq</a:t>
            </a:r>
            <a:r>
              <a:rPr kumimoji="0" lang="es-CO" sz="2800" i="0" u="none" strike="noStrike" kern="0" cap="none" spc="0" normalizeH="0" baseline="0" noProof="0" dirty="0" smtClean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6:8), </a:t>
            </a:r>
            <a:r>
              <a:rPr kumimoji="0" lang="es-CO" sz="3200" b="1" i="0" u="none" strike="noStrike" kern="0" cap="none" spc="0" normalizeH="0" baseline="0" noProof="0" dirty="0" smtClean="0">
                <a:ln w="3175">
                  <a:solidFill>
                    <a:srgbClr val="0000CC"/>
                  </a:solidFill>
                </a:ln>
                <a:solidFill>
                  <a:srgbClr val="0000CC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pero nuestras</a:t>
            </a:r>
            <a:r>
              <a:rPr kumimoji="0" lang="es-CO" sz="3200" b="1" i="0" u="none" strike="noStrike" kern="0" cap="none" spc="0" normalizeH="0" noProof="0" dirty="0" smtClean="0">
                <a:ln w="3175">
                  <a:solidFill>
                    <a:srgbClr val="0000CC"/>
                  </a:solidFill>
                </a:ln>
                <a:solidFill>
                  <a:srgbClr val="0000CC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justicias son como trapo de inmundicia. </a:t>
            </a:r>
            <a:r>
              <a:rPr kumimoji="0" lang="es-CO" sz="2800" i="0" u="none" strike="noStrike" kern="0" cap="none" spc="0" normalizeH="0" noProof="0" dirty="0" smtClean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Isaías. 64:6.</a:t>
            </a:r>
            <a:endParaRPr kumimoji="0" lang="es-CO" sz="2800" i="0" u="none" strike="noStrike" kern="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940B888-F6EA-44BC-BC24-B3265D17DA95}"/>
              </a:ext>
            </a:extLst>
          </p:cNvPr>
          <p:cNvSpPr/>
          <p:nvPr/>
        </p:nvSpPr>
        <p:spPr>
          <a:xfrm>
            <a:off x="287383" y="4672224"/>
            <a:ext cx="8569233" cy="1077218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FFFFCC"/>
              </a:gs>
              <a:gs pos="100000">
                <a:srgbClr val="FFFF99"/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kumimoji="0" lang="es-CO" sz="3200" b="1" i="0" u="none" strike="noStrike" kern="0" cap="none" spc="0" normalizeH="0" baseline="0" noProof="0" dirty="0" smtClean="0">
                <a:ln w="3175">
                  <a:solidFill>
                    <a:srgbClr val="0000CC"/>
                  </a:solidFill>
                </a:ln>
                <a:solidFill>
                  <a:srgbClr val="0000CC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…el que está</a:t>
            </a:r>
            <a:r>
              <a:rPr kumimoji="0" lang="es-CO" sz="3200" b="1" i="0" u="none" strike="noStrike" kern="0" cap="none" spc="0" normalizeH="0" noProof="0" dirty="0" smtClean="0">
                <a:ln w="3175">
                  <a:solidFill>
                    <a:srgbClr val="0000CC"/>
                  </a:solidFill>
                </a:ln>
                <a:solidFill>
                  <a:srgbClr val="0000CC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Cristo no peca </a:t>
            </a:r>
            <a:r>
              <a:rPr kumimoji="0" lang="es-CO" sz="2800" i="0" u="none" strike="noStrike" kern="0" cap="none" spc="0" normalizeH="0" noProof="0" dirty="0" smtClean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(1Juan 3:6), </a:t>
            </a:r>
            <a:r>
              <a:rPr kumimoji="0" lang="es-CO" sz="3200" b="1" i="0" u="none" strike="noStrike" kern="0" cap="none" spc="0" normalizeH="0" noProof="0" dirty="0" smtClean="0">
                <a:ln w="3175">
                  <a:solidFill>
                    <a:srgbClr val="0000CC"/>
                  </a:solidFill>
                </a:ln>
                <a:solidFill>
                  <a:srgbClr val="0000CC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pero no podemos decir “</a:t>
            </a:r>
            <a:r>
              <a:rPr kumimoji="0" lang="es-CO" sz="3200" b="1" i="1" u="none" strike="noStrike" kern="0" cap="none" spc="0" normalizeH="0" noProof="0" dirty="0" smtClean="0">
                <a:ln w="3175">
                  <a:solidFill>
                    <a:srgbClr val="0000CC"/>
                  </a:solidFill>
                </a:ln>
                <a:solidFill>
                  <a:srgbClr val="0000CC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no tenemos </a:t>
            </a:r>
            <a:r>
              <a:rPr lang="es-CO" sz="3200" b="1" i="1" kern="0" dirty="0">
                <a:ln w="31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pecado</a:t>
            </a:r>
            <a:r>
              <a:rPr lang="es-CO" sz="3200" b="1" kern="0" dirty="0" smtClean="0">
                <a:ln w="31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”. </a:t>
            </a:r>
            <a:r>
              <a:rPr lang="es-CO" sz="2800" kern="0" dirty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CO" sz="2800" kern="0" dirty="0" smtClean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1Juan </a:t>
            </a:r>
            <a:r>
              <a:rPr lang="es-CO" sz="2800" kern="0" dirty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1:8)</a:t>
            </a:r>
            <a:r>
              <a:rPr kumimoji="0" lang="es-CO" sz="2800" i="0" u="none" strike="noStrike" kern="0" cap="none" spc="0" normalizeH="0" baseline="0" noProof="0" dirty="0" smtClean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s-CO" sz="2800" i="0" u="none" strike="noStrike" kern="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940B888-F6EA-44BC-BC24-B3265D17DA95}"/>
              </a:ext>
            </a:extLst>
          </p:cNvPr>
          <p:cNvSpPr/>
          <p:nvPr/>
        </p:nvSpPr>
        <p:spPr>
          <a:xfrm>
            <a:off x="1272186" y="2454390"/>
            <a:ext cx="6599629" cy="1077218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FFFFCC"/>
              </a:gs>
              <a:gs pos="100000">
                <a:srgbClr val="FFFF99"/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kumimoji="0" lang="es-CO" sz="3200" b="1" i="0" u="none" strike="noStrike" kern="0" cap="none" spc="0" normalizeH="0" baseline="0" noProof="0" dirty="0" smtClean="0">
                <a:ln w="3175">
                  <a:solidFill>
                    <a:srgbClr val="0000CC"/>
                  </a:solidFill>
                </a:ln>
                <a:solidFill>
                  <a:srgbClr val="0000CC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Dios ve a los justos. </a:t>
            </a:r>
            <a:r>
              <a:rPr lang="es-CO" sz="2800" kern="0" dirty="0" smtClean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CO" sz="2800" kern="0" dirty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s-CO" sz="2800" kern="0" dirty="0" smtClean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Pedro </a:t>
            </a:r>
            <a:r>
              <a:rPr lang="es-CO" sz="2800" kern="0" dirty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3:12 ), </a:t>
            </a:r>
            <a:endParaRPr lang="es-CO" sz="3000" kern="0" dirty="0" smtClean="0">
              <a:ln w="3175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defTabSz="914400">
              <a:defRPr/>
            </a:pPr>
            <a:r>
              <a:rPr kumimoji="0" lang="es-CO" sz="3200" b="1" i="0" u="none" strike="noStrike" kern="0" cap="none" spc="0" normalizeH="0" baseline="0" noProof="0" dirty="0" smtClean="0">
                <a:ln w="3175">
                  <a:solidFill>
                    <a:srgbClr val="0000CC"/>
                  </a:solidFill>
                </a:ln>
                <a:solidFill>
                  <a:srgbClr val="0000CC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pero no hay justos</a:t>
            </a:r>
            <a:r>
              <a:rPr lang="es-CO" sz="3200" b="1" kern="0" dirty="0">
                <a:ln w="31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CO" sz="2800" kern="0" dirty="0" smtClean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(Romanos 3:10). </a:t>
            </a:r>
            <a:endParaRPr kumimoji="0" lang="es-CO" sz="3000" i="0" u="none" strike="noStrike" kern="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80C1DA6-2855-4153-8A3C-33E1CFDC9699}"/>
              </a:ext>
            </a:extLst>
          </p:cNvPr>
          <p:cNvSpPr/>
          <p:nvPr/>
        </p:nvSpPr>
        <p:spPr>
          <a:xfrm>
            <a:off x="873046" y="5788631"/>
            <a:ext cx="7397906" cy="954107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s-ES" sz="2800" b="1" kern="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palabras de Lutero: </a:t>
            </a:r>
            <a:endParaRPr lang="es-ES" sz="2800" b="1" kern="0" dirty="0" smtClean="0">
              <a:ln w="3175">
                <a:solidFill>
                  <a:schemeClr val="tx1"/>
                </a:solidFill>
              </a:ln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defTabSz="914400">
              <a:defRPr/>
            </a:pPr>
            <a:r>
              <a:rPr lang="es-ES" sz="2800" b="1" kern="0" dirty="0" smtClean="0">
                <a:ln w="3175">
                  <a:solidFill>
                    <a:srgbClr val="009900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simul </a:t>
            </a:r>
            <a:r>
              <a:rPr lang="es-ES" sz="2800" b="1" kern="0" dirty="0" err="1" smtClean="0">
                <a:ln w="3175">
                  <a:solidFill>
                    <a:srgbClr val="009900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justus</a:t>
            </a:r>
            <a:r>
              <a:rPr lang="es-ES" sz="2800" b="1" kern="0" dirty="0" smtClean="0">
                <a:ln w="3175">
                  <a:solidFill>
                    <a:srgbClr val="009900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es-ES" sz="2800" b="1" kern="0" dirty="0" err="1" smtClean="0">
                <a:ln w="3175">
                  <a:solidFill>
                    <a:srgbClr val="009900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peccator</a:t>
            </a:r>
            <a:r>
              <a:rPr lang="es-ES" sz="2800" b="1" kern="0" smtClean="0">
                <a:ln w="3175">
                  <a:solidFill>
                    <a:srgbClr val="009900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s-ES" sz="2800" b="1" kern="0" smtClean="0">
                <a:ln w="3175">
                  <a:solidFill>
                    <a:srgbClr val="009900"/>
                  </a:solidFill>
                </a:ln>
                <a:solidFill>
                  <a:srgbClr val="0099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b="1" kern="0" smtClean="0">
                <a:ln w="3175">
                  <a:solidFill>
                    <a:srgbClr val="009900"/>
                  </a:solidFill>
                </a:ln>
                <a:solidFill>
                  <a:srgbClr val="0099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S" sz="2800" b="1" kern="0" dirty="0" smtClean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justo y pecador </a:t>
            </a:r>
            <a:r>
              <a:rPr lang="es-ES" sz="2800" b="1" kern="0" dirty="0" smtClean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la vez</a:t>
            </a:r>
            <a:r>
              <a:rPr lang="es-ES" sz="2800" b="1" kern="0" dirty="0" smtClean="0">
                <a:ln w="3175">
                  <a:solidFill>
                    <a:srgbClr val="009900"/>
                  </a:solidFill>
                </a:ln>
                <a:solidFill>
                  <a:srgbClr val="0099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kumimoji="0" lang="es-CO" sz="2800" b="1" i="0" u="none" strike="noStrike" kern="0" cap="none" spc="0" normalizeH="0" baseline="0" noProof="0" dirty="0">
              <a:ln w="3175">
                <a:solidFill>
                  <a:schemeClr val="tx1"/>
                </a:solidFill>
              </a:ln>
              <a:solidFill>
                <a:schemeClr val="tx1"/>
              </a:solidFill>
              <a:effectLst>
                <a:glow>
                  <a:prstClr val="black"/>
                </a:glow>
              </a:effectLst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940B888-F6EA-44BC-BC24-B3265D17DA95}"/>
              </a:ext>
            </a:extLst>
          </p:cNvPr>
          <p:cNvSpPr/>
          <p:nvPr/>
        </p:nvSpPr>
        <p:spPr>
          <a:xfrm>
            <a:off x="1272186" y="1345473"/>
            <a:ext cx="6599629" cy="1077218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FFFFCC"/>
              </a:gs>
              <a:gs pos="100000">
                <a:srgbClr val="FFFF99"/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s-ES" sz="3200" b="1" kern="0" dirty="0">
                <a:ln w="31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…no somos </a:t>
            </a:r>
            <a:r>
              <a:rPr lang="es-ES" sz="3200" b="1" kern="0" dirty="0" smtClean="0">
                <a:ln w="31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perfectos. </a:t>
            </a:r>
            <a:r>
              <a:rPr lang="es-ES" sz="2800" kern="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(Filipenses 3:12), </a:t>
            </a:r>
            <a:endParaRPr lang="es-ES" sz="2800" kern="0" dirty="0" smtClean="0">
              <a:ln w="3175">
                <a:solidFill>
                  <a:schemeClr val="tx1"/>
                </a:solidFill>
              </a:ln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defTabSz="914400">
              <a:defRPr/>
            </a:pPr>
            <a:r>
              <a:rPr lang="es-ES" sz="3200" b="1" kern="0" dirty="0" smtClean="0">
                <a:ln w="31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pero </a:t>
            </a:r>
            <a:r>
              <a:rPr lang="es-ES" sz="3200" b="1" kern="0" dirty="0">
                <a:ln w="31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 somos perfectos. </a:t>
            </a:r>
            <a:r>
              <a:rPr lang="es-ES" sz="2800" kern="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S" sz="2800" kern="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Filipenses 3:15). </a:t>
            </a:r>
            <a:endParaRPr lang="es-ES" sz="3200" kern="0" dirty="0">
              <a:ln w="3175">
                <a:solidFill>
                  <a:schemeClr val="tx1"/>
                </a:solidFill>
              </a:ln>
              <a:solidFill>
                <a:schemeClr val="tx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68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280C1DA6-2855-4153-8A3C-33E1CFDC9699}"/>
              </a:ext>
            </a:extLst>
          </p:cNvPr>
          <p:cNvSpPr/>
          <p:nvPr/>
        </p:nvSpPr>
        <p:spPr>
          <a:xfrm>
            <a:off x="861368" y="565523"/>
            <a:ext cx="7421264" cy="196977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0"/>
          </a:gradFill>
          <a:ln w="12700" cap="flat" cmpd="sng" algn="ctr">
            <a:solidFill>
              <a:srgbClr val="0BD0D9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s-ES" sz="3000" b="1" kern="0" dirty="0" smtClean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También Elena White dice que podemos obedecer tan perfectamente como Adán, y que podemos tener la perfección de Jesús, </a:t>
            </a:r>
          </a:p>
          <a:p>
            <a:pPr lvl="0" algn="ctr" defTabSz="914400">
              <a:defRPr/>
            </a:pPr>
            <a:r>
              <a:rPr lang="es-ES" sz="3200" b="1" kern="0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pero también dice que no podemos igualarlo. </a:t>
            </a:r>
            <a:endParaRPr kumimoji="0" lang="es-CO" sz="3200" b="1" i="0" u="none" strike="noStrike" kern="0" cap="none" spc="0" normalizeH="0" baseline="0" noProof="0" dirty="0">
              <a:ln w="3175">
                <a:solidFill>
                  <a:srgbClr val="C00000"/>
                </a:solidFill>
              </a:ln>
              <a:solidFill>
                <a:srgbClr val="C00000"/>
              </a:solidFill>
              <a:effectLst>
                <a:glow>
                  <a:prstClr val="black"/>
                </a:glow>
              </a:effectLst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80C1DA6-2855-4153-8A3C-33E1CFDC9699}"/>
              </a:ext>
            </a:extLst>
          </p:cNvPr>
          <p:cNvSpPr/>
          <p:nvPr/>
        </p:nvSpPr>
        <p:spPr>
          <a:xfrm>
            <a:off x="931489" y="4881893"/>
            <a:ext cx="7281021" cy="147732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s-ES" sz="3000" b="1" kern="0" dirty="0" smtClean="0">
                <a:ln w="3175">
                  <a:solidFill>
                    <a:srgbClr val="009900"/>
                  </a:solidFill>
                </a:ln>
                <a:solidFill>
                  <a:srgbClr val="0099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“Dios </a:t>
            </a:r>
            <a:r>
              <a:rPr lang="es-ES" sz="3000" b="1" kern="0" dirty="0">
                <a:ln w="3175">
                  <a:solidFill>
                    <a:srgbClr val="009900"/>
                  </a:solidFill>
                </a:ln>
                <a:solidFill>
                  <a:srgbClr val="0099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 invita a que alcancemos la norma de </a:t>
            </a:r>
            <a:r>
              <a:rPr lang="es-ES" sz="3000" b="1" kern="0" dirty="0" smtClean="0">
                <a:ln w="3175">
                  <a:solidFill>
                    <a:srgbClr val="009900"/>
                  </a:solidFill>
                </a:ln>
                <a:solidFill>
                  <a:srgbClr val="0099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perfección </a:t>
            </a:r>
            <a:r>
              <a:rPr lang="es-ES" sz="3000" b="1" kern="0" dirty="0">
                <a:ln w="3175">
                  <a:solidFill>
                    <a:srgbClr val="009900"/>
                  </a:solidFill>
                </a:ln>
                <a:solidFill>
                  <a:srgbClr val="0099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pone como ejemplo delante de nosotros el carácter de </a:t>
            </a:r>
            <a:r>
              <a:rPr lang="es-ES" sz="3000" b="1" kern="0" dirty="0" smtClean="0">
                <a:ln w="3175">
                  <a:solidFill>
                    <a:srgbClr val="009900"/>
                  </a:solidFill>
                </a:ln>
                <a:solidFill>
                  <a:srgbClr val="0099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Cristo”. </a:t>
            </a:r>
            <a:r>
              <a:rPr lang="es-ES" sz="3000" b="1" kern="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Hap, 424.</a:t>
            </a:r>
            <a:endParaRPr kumimoji="0" lang="es-CO" sz="3000" b="1" i="0" u="none" strike="noStrike" kern="0" cap="none" spc="0" normalizeH="0" baseline="0" noProof="0" dirty="0">
              <a:ln w="3175">
                <a:solidFill>
                  <a:schemeClr val="tx1"/>
                </a:solidFill>
              </a:ln>
              <a:solidFill>
                <a:schemeClr val="tx1"/>
              </a:solidFill>
              <a:effectLst>
                <a:glow>
                  <a:prstClr val="black"/>
                </a:glow>
              </a:effectLst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80C1DA6-2855-4153-8A3C-33E1CFDC9699}"/>
              </a:ext>
            </a:extLst>
          </p:cNvPr>
          <p:cNvSpPr/>
          <p:nvPr/>
        </p:nvSpPr>
        <p:spPr>
          <a:xfrm>
            <a:off x="931490" y="2996057"/>
            <a:ext cx="7281021" cy="147732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s-ES" sz="3000" b="1" kern="0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“Dios </a:t>
            </a:r>
            <a:r>
              <a:rPr lang="es-ES" sz="3000" b="1" kern="0" dirty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requiere ahora lo mismo que requirió de Adán: una obediencia perfecta, una rectitud sin defectos y sin fallas ante su </a:t>
            </a:r>
            <a:r>
              <a:rPr lang="es-ES" sz="3000" b="1" kern="0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vista”. </a:t>
            </a:r>
            <a:r>
              <a:rPr lang="es-ES" sz="3000" b="1" kern="0" dirty="0" smtClean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2MS, </a:t>
            </a:r>
            <a:r>
              <a:rPr lang="es-ES" sz="3000" b="1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437.</a:t>
            </a:r>
            <a:endParaRPr kumimoji="0" lang="es-CO" sz="3000" b="1" i="0" u="none" strike="noStrike" kern="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black"/>
              </a:solidFill>
              <a:effectLst>
                <a:glow>
                  <a:prstClr val="black"/>
                </a:glow>
              </a:effectLst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32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9940B888-F6EA-44BC-BC24-B3265D17DA95}"/>
              </a:ext>
            </a:extLst>
          </p:cNvPr>
          <p:cNvSpPr/>
          <p:nvPr/>
        </p:nvSpPr>
        <p:spPr>
          <a:xfrm>
            <a:off x="1096949" y="2696405"/>
            <a:ext cx="6950103" cy="1015663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FFFFCC"/>
              </a:gs>
              <a:gs pos="100000">
                <a:srgbClr val="FFFF99"/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s-ES" sz="3000" b="1" kern="0" dirty="0" smtClean="0">
                <a:ln w="31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“Aunque </a:t>
            </a:r>
            <a:r>
              <a:rPr lang="es-ES" sz="3000" b="1" kern="0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podemos ser iguales al Modelo</a:t>
            </a:r>
            <a:r>
              <a:rPr lang="es-ES" sz="3000" b="1" kern="0" dirty="0">
                <a:ln w="31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podemos parecernos a </a:t>
            </a:r>
            <a:r>
              <a:rPr lang="es-ES" sz="3000" b="1" kern="0" dirty="0" smtClean="0">
                <a:ln w="31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él”. </a:t>
            </a:r>
            <a:r>
              <a:rPr lang="es-ES" sz="3000" b="1" kern="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CMC, 35.</a:t>
            </a:r>
            <a:endParaRPr kumimoji="0" lang="es-CO" sz="3000" b="1" i="0" u="none" strike="noStrike" kern="0" cap="none" spc="0" normalizeH="0" baseline="0" noProof="0" dirty="0">
              <a:ln w="3175">
                <a:solidFill>
                  <a:schemeClr val="tx1"/>
                </a:solidFill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940B888-F6EA-44BC-BC24-B3265D17DA95}"/>
              </a:ext>
            </a:extLst>
          </p:cNvPr>
          <p:cNvSpPr/>
          <p:nvPr/>
        </p:nvSpPr>
        <p:spPr>
          <a:xfrm>
            <a:off x="694236" y="4017869"/>
            <a:ext cx="7755529" cy="2400657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FFFFCC"/>
              </a:gs>
              <a:gs pos="100000">
                <a:srgbClr val="FFFF99"/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s-ES" sz="3000" b="1" kern="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lang="es-ES" sz="3000" b="1" kern="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 </a:t>
            </a:r>
            <a:r>
              <a:rPr lang="es-ES" sz="3000" b="1" kern="0" dirty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un ejemplo perfecto y santo, dado para que lo imitemos. </a:t>
            </a:r>
            <a:r>
              <a:rPr lang="es-ES" sz="3000" b="1" kern="0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podemos igualar el Modelo</a:t>
            </a:r>
            <a:r>
              <a:rPr lang="es-ES" sz="3000" b="1" kern="0" dirty="0">
                <a:ln w="31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pero no seremos aprobados por Dios si no lo copiamos, y de acuerdo con la capacidad que Dios nos ha dado, nos asemejamos a él</a:t>
            </a:r>
            <a:r>
              <a:rPr lang="es-ES" sz="3000" b="1" kern="0" dirty="0" smtClean="0">
                <a:ln w="3175">
                  <a:solidFill>
                    <a:srgbClr val="0000CC"/>
                  </a:solidFill>
                </a:ln>
                <a:solidFill>
                  <a:srgbClr val="0000CC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S" sz="3000" b="1" kern="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TI, 2:486.</a:t>
            </a:r>
            <a:endParaRPr kumimoji="0" lang="es-CO" sz="3000" b="1" i="0" u="none" strike="noStrike" kern="0" cap="none" spc="0" normalizeH="0" baseline="0" noProof="0" dirty="0">
              <a:ln w="3175">
                <a:solidFill>
                  <a:schemeClr val="tx1"/>
                </a:solidFill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940B888-F6EA-44BC-BC24-B3265D17DA95}"/>
              </a:ext>
            </a:extLst>
          </p:cNvPr>
          <p:cNvSpPr/>
          <p:nvPr/>
        </p:nvSpPr>
        <p:spPr>
          <a:xfrm>
            <a:off x="884447" y="374740"/>
            <a:ext cx="7375106" cy="1938992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s-ES" sz="3000" b="1" kern="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Podemos y debemos ser </a:t>
            </a:r>
            <a:r>
              <a:rPr lang="es-ES" sz="3000" b="1" kern="0" dirty="0" smtClean="0">
                <a:ln w="3175">
                  <a:solidFill>
                    <a:srgbClr val="0000CC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s-ES" sz="3000" b="1" kern="0" dirty="0" smtClean="0">
                <a:ln w="3175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imitadores de Dios</a:t>
            </a:r>
            <a:r>
              <a:rPr lang="es-ES" sz="3000" b="1" kern="0" dirty="0" smtClean="0">
                <a:ln w="3175">
                  <a:solidFill>
                    <a:srgbClr val="0000CC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(</a:t>
            </a:r>
            <a:r>
              <a:rPr lang="es-ES" sz="3000" b="1" i="1" kern="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Efesios 5:1</a:t>
            </a:r>
            <a:r>
              <a:rPr lang="es-ES" sz="3000" b="1" kern="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pero nunca podremos </a:t>
            </a:r>
          </a:p>
          <a:p>
            <a:pPr lvl="0" algn="ctr" defTabSz="914400">
              <a:defRPr/>
            </a:pPr>
            <a:r>
              <a:rPr lang="es-ES" sz="3000" b="1" i="1" kern="0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igualar</a:t>
            </a:r>
            <a:r>
              <a:rPr lang="es-ES" sz="3000" b="1" kern="0" dirty="0" smtClean="0">
                <a:ln w="3175">
                  <a:solidFill>
                    <a:srgbClr val="0000CC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000" b="1" kern="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Jesús, </a:t>
            </a:r>
            <a:r>
              <a:rPr lang="es-ES" sz="3000" b="1" kern="0" dirty="0" smtClean="0">
                <a:ln w="3175">
                  <a:solidFill>
                    <a:srgbClr val="0000CC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solo cuando él </a:t>
            </a:r>
            <a:r>
              <a:rPr lang="es-ES" sz="3000" b="1" i="1" kern="0" dirty="0" smtClean="0">
                <a:ln w="3175">
                  <a:solidFill>
                    <a:srgbClr val="0000FF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venga</a:t>
            </a:r>
            <a:r>
              <a:rPr lang="es-ES" sz="3000" b="1" kern="0" dirty="0" smtClean="0">
                <a:ln w="3175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 algn="ctr" defTabSz="914400">
              <a:defRPr/>
            </a:pPr>
            <a:r>
              <a:rPr lang="es-ES" sz="3000" b="1" kern="0" dirty="0" smtClean="0">
                <a:ln w="3175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“seremos </a:t>
            </a:r>
            <a:r>
              <a:rPr lang="es-ES" sz="3000" b="1" i="1" kern="0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semejantes</a:t>
            </a:r>
            <a:r>
              <a:rPr lang="es-ES" sz="3000" b="1" kern="0" dirty="0" smtClean="0">
                <a:ln w="3175">
                  <a:solidFill>
                    <a:srgbClr val="0000CC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000" b="1" kern="0" dirty="0" smtClean="0">
                <a:ln w="3175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él</a:t>
            </a:r>
            <a:r>
              <a:rPr lang="es-ES" sz="3000" b="1" kern="0" dirty="0" smtClean="0">
                <a:ln w="3175">
                  <a:solidFill>
                    <a:srgbClr val="0000CC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s-ES" sz="3000" b="1" kern="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S" sz="3000" b="1" i="1" kern="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Juan 3:2</a:t>
            </a:r>
            <a:r>
              <a:rPr lang="es-ES" sz="3000" b="1" kern="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kumimoji="0" lang="es-CO" sz="3000" b="1" i="0" u="none" strike="noStrike" kern="0" cap="none" spc="0" normalizeH="0" baseline="0" noProof="0" dirty="0">
              <a:ln w="3175">
                <a:solidFill>
                  <a:schemeClr val="tx1"/>
                </a:solidFill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44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>
            <a:extLst>
              <a:ext uri="{FF2B5EF4-FFF2-40B4-BE49-F238E27FC236}">
                <a16:creationId xmlns:a16="http://schemas.microsoft.com/office/drawing/2014/main" id="{6CC96583-F10D-4AD3-91F8-5F70E72BA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023" y="4116203"/>
            <a:ext cx="7265954" cy="2400657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>
              <a:defRPr/>
            </a:pPr>
            <a:r>
              <a:rPr kumimoji="0" lang="es-ES" sz="3000" b="1" i="0" u="none" strike="noStrike" kern="0" cap="none" spc="0" normalizeH="0" baseline="0" noProof="0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rgbClr val="CE8D3E">
                      <a:lumMod val="50000"/>
                    </a:srgbClr>
                  </a:innerShdw>
                </a:effectLst>
                <a:uLnTx/>
                <a:uFillTx/>
                <a:latin typeface="Arial Narrow" panose="020B0606020202030204" pitchFamily="34" charset="0"/>
                <a:cs typeface="Aharoni" pitchFamily="2" charset="-79"/>
              </a:rPr>
              <a:t>Todo lo bueno que </a:t>
            </a:r>
            <a:r>
              <a:rPr lang="es-ES" sz="3000" b="1" kern="0" dirty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rgbClr val="CE8D3E">
                      <a:lumMod val="50000"/>
                    </a:srgbClr>
                  </a:innerShdw>
                </a:effectLst>
                <a:latin typeface="Arial Narrow" panose="020B0606020202030204" pitchFamily="34" charset="0"/>
                <a:cs typeface="Aharoni" pitchFamily="2" charset="-79"/>
              </a:rPr>
              <a:t>podamos </a:t>
            </a:r>
            <a:r>
              <a:rPr lang="es-ES" sz="3000" b="1" kern="0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rgbClr val="CE8D3E">
                      <a:lumMod val="50000"/>
                    </a:srgbClr>
                  </a:innerShdw>
                </a:effectLst>
                <a:latin typeface="Arial Narrow" panose="020B0606020202030204" pitchFamily="34" charset="0"/>
                <a:cs typeface="Aharoni" pitchFamily="2" charset="-79"/>
              </a:rPr>
              <a:t>hacer </a:t>
            </a:r>
            <a:r>
              <a:rPr kumimoji="0" lang="es-ES" sz="3000" b="1" i="0" u="none" strike="noStrike" kern="0" cap="none" spc="0" normalizeH="0" baseline="0" noProof="0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rgbClr val="CE8D3E">
                      <a:lumMod val="50000"/>
                    </a:srgbClr>
                  </a:innerShdw>
                </a:effectLst>
                <a:uLnTx/>
                <a:uFillTx/>
                <a:latin typeface="Arial Narrow" panose="020B0606020202030204" pitchFamily="34" charset="0"/>
                <a:cs typeface="Aharoni" pitchFamily="2" charset="-79"/>
              </a:rPr>
              <a:t>está manchado de pecado, y nada de eso</a:t>
            </a:r>
            <a:r>
              <a:rPr kumimoji="0" lang="es-ES" sz="3000" b="1" i="0" u="none" strike="noStrike" kern="0" cap="none" spc="0" normalizeH="0" noProof="0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rgbClr val="CE8D3E">
                      <a:lumMod val="50000"/>
                    </a:srgbClr>
                  </a:innerShdw>
                </a:effectLst>
                <a:uLnTx/>
                <a:uFillTx/>
                <a:latin typeface="Arial Narrow" panose="020B0606020202030204" pitchFamily="34" charset="0"/>
                <a:cs typeface="Aharoni" pitchFamily="2" charset="-79"/>
              </a:rPr>
              <a:t> es aceptable para Dios a menos que sea humedecido en las purificadoras gotas </a:t>
            </a:r>
            <a:r>
              <a:rPr lang="es-ES" sz="3000" b="1" kern="0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rgbClr val="CE8D3E">
                      <a:lumMod val="50000"/>
                    </a:srgbClr>
                  </a:innerShdw>
                </a:effectLst>
                <a:latin typeface="Arial Narrow" panose="020B0606020202030204" pitchFamily="34" charset="0"/>
                <a:cs typeface="Aharoni" pitchFamily="2" charset="-79"/>
              </a:rPr>
              <a:t>de</a:t>
            </a:r>
            <a:r>
              <a:rPr kumimoji="0" lang="es-ES" sz="3000" b="1" i="0" u="none" strike="noStrike" kern="0" cap="none" spc="0" normalizeH="0" noProof="0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rgbClr val="CE8D3E">
                      <a:lumMod val="50000"/>
                    </a:srgbClr>
                  </a:innerShdw>
                </a:effectLst>
                <a:uLnTx/>
                <a:uFillTx/>
                <a:latin typeface="Arial Narrow" panose="020B0606020202030204" pitchFamily="34" charset="0"/>
                <a:cs typeface="Aharoni" pitchFamily="2" charset="-79"/>
              </a:rPr>
              <a:t> la sangre de Cristo. </a:t>
            </a:r>
            <a:r>
              <a:rPr kumimoji="0" lang="es-ES" sz="3000" b="1" i="0" u="none" strike="noStrike" kern="0" cap="none" spc="0" normalizeH="0" noProof="0" dirty="0" smtClean="0">
                <a:ln w="317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innerShdw blurRad="177800">
                    <a:srgbClr val="CE8D3E">
                      <a:lumMod val="50000"/>
                    </a:srgbClr>
                  </a:innerShdw>
                </a:effectLst>
                <a:uLnTx/>
                <a:uFillTx/>
                <a:latin typeface="Arial Narrow" panose="020B0606020202030204" pitchFamily="34" charset="0"/>
                <a:cs typeface="Aharoni" pitchFamily="2" charset="-79"/>
              </a:rPr>
              <a:t>(Véase AFC, 76 (marzo 10)).</a:t>
            </a:r>
            <a:endParaRPr kumimoji="0" lang="es-CO" sz="3000" b="1" i="0" u="none" strike="noStrike" kern="0" cap="none" spc="0" normalizeH="0" baseline="0" noProof="0" dirty="0">
              <a:ln w="3175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innerShdw blurRad="177800">
                  <a:srgbClr val="CE8D3E">
                    <a:lumMod val="50000"/>
                  </a:srgbClr>
                </a:innerShdw>
              </a:effectLst>
              <a:uLnTx/>
              <a:uFillTx/>
              <a:latin typeface="Arial Narrow" panose="020B0606020202030204" pitchFamily="34" charset="0"/>
              <a:cs typeface="Aharoni" pitchFamily="2" charset="-79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E8D93BC-F907-4396-A965-D57C3C2D2C92}"/>
              </a:ext>
            </a:extLst>
          </p:cNvPr>
          <p:cNvSpPr/>
          <p:nvPr/>
        </p:nvSpPr>
        <p:spPr>
          <a:xfrm>
            <a:off x="939023" y="1297205"/>
            <a:ext cx="4273639" cy="25545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" sz="3200" b="1" dirty="0">
                <a:ln w="3175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T</a:t>
            </a:r>
            <a:r>
              <a:rPr lang="es-ES" sz="3200" b="1" dirty="0" smtClean="0">
                <a:ln w="3175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odos </a:t>
            </a:r>
            <a:r>
              <a:rPr lang="es-ES" sz="3200" b="1" dirty="0">
                <a:ln w="3175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nosotros somos como suciedad, y todas nuestras justicias como trapo de inmundicia</a:t>
            </a:r>
            <a:r>
              <a:rPr lang="es-ES" sz="3200" b="1" dirty="0" smtClean="0">
                <a:ln w="3175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; … </a:t>
            </a:r>
            <a:r>
              <a:rPr lang="es-ES" sz="3200" b="1" dirty="0">
                <a:ln w="3175">
                  <a:solidFill>
                    <a:srgbClr val="009900"/>
                  </a:solidFill>
                </a:ln>
                <a:solidFill>
                  <a:srgbClr val="009900"/>
                </a:solidFill>
                <a:latin typeface="Arial Narrow" panose="020B0606020202030204" pitchFamily="34" charset="0"/>
              </a:rPr>
              <a:t>Isaías 64:6. </a:t>
            </a:r>
            <a:endParaRPr kumimoji="0" lang="es-CO" sz="3200" b="0" i="0" u="none" strike="noStrike" kern="1200" cap="none" spc="0" normalizeH="0" baseline="0" noProof="0" dirty="0">
              <a:ln w="3175">
                <a:solidFill>
                  <a:srgbClr val="009900"/>
                </a:solidFill>
              </a:ln>
              <a:solidFill>
                <a:srgbClr val="00990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CC96583-F10D-4AD3-91F8-5F70E72BA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023" y="336496"/>
            <a:ext cx="7265954" cy="707886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>
              <a:defRPr/>
            </a:pPr>
            <a:r>
              <a:rPr kumimoji="0" lang="es-ES" sz="4000" b="1" i="0" u="none" strike="noStrike" kern="0" cap="none" spc="0" normalizeH="0" baseline="0" noProof="0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rgbClr val="CE8D3E">
                      <a:lumMod val="50000"/>
                    </a:srgbClr>
                  </a:innerShdw>
                </a:effectLst>
                <a:uLnTx/>
                <a:uFillTx/>
                <a:latin typeface="Arial Narrow" panose="020B0606020202030204" pitchFamily="34" charset="0"/>
                <a:cs typeface="Aharoni" pitchFamily="2" charset="-79"/>
              </a:rPr>
              <a:t>No somos impecables.</a:t>
            </a:r>
            <a:endParaRPr kumimoji="0" lang="es-CO" sz="4000" b="1" i="0" u="none" strike="noStrike" kern="0" cap="none" spc="0" normalizeH="0" baseline="0" noProof="0" dirty="0">
              <a:ln w="3175">
                <a:solidFill>
                  <a:srgbClr val="3127FD"/>
                </a:solidFill>
                <a:prstDash val="solid"/>
              </a:ln>
              <a:solidFill>
                <a:srgbClr val="3127FD"/>
              </a:solidFill>
              <a:effectLst>
                <a:innerShdw blurRad="177800">
                  <a:srgbClr val="CE8D3E">
                    <a:lumMod val="50000"/>
                  </a:srgbClr>
                </a:innerShdw>
              </a:effectLst>
              <a:uLnTx/>
              <a:uFillTx/>
              <a:latin typeface="Arial Narrow" panose="020B0606020202030204" pitchFamily="34" charset="0"/>
              <a:cs typeface="Aharoni" pitchFamily="2" charset="-79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3109" y="1297205"/>
            <a:ext cx="1691868" cy="255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7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6CC96583-F10D-4AD3-91F8-5F70E72BA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867" y="2367967"/>
            <a:ext cx="7954424" cy="19697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0" u="none" strike="noStrike" kern="0" cap="none" spc="0" normalizeH="0" baseline="0" noProof="0" dirty="0">
                <a:ln w="3175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innerShdw blurRad="177800">
                    <a:srgbClr val="CE8D3E">
                      <a:lumMod val="50000"/>
                    </a:srgbClr>
                  </a:inn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haroni" pitchFamily="2" charset="-79"/>
              </a:rPr>
              <a:t>Cristo </a:t>
            </a:r>
            <a:r>
              <a:rPr kumimoji="0" lang="es-ES" sz="3000" b="1" i="0" u="none" strike="noStrike" kern="0" cap="none" spc="0" normalizeH="0" baseline="0" noProof="0" dirty="0">
                <a:ln w="317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rgbClr val="CE8D3E">
                      <a:lumMod val="50000"/>
                    </a:srgbClr>
                  </a:inn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haroni" pitchFamily="2" charset="-79"/>
              </a:rPr>
              <a:t>imputa su perfección </a:t>
            </a:r>
            <a:r>
              <a:rPr kumimoji="0" lang="es-ES" sz="3000" b="1" i="0" u="none" strike="noStrike" kern="0" cap="none" spc="0" normalizeH="0" baseline="0" noProof="0" dirty="0">
                <a:ln w="3175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innerShdw blurRad="177800">
                    <a:srgbClr val="CE8D3E">
                      <a:lumMod val="50000"/>
                    </a:srgbClr>
                  </a:inn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haroni" pitchFamily="2" charset="-79"/>
              </a:rPr>
              <a:t>y justicia al pecador creyente que no continúa en el pecado, sino que se aparta de la transgresión para obedecer los </a:t>
            </a:r>
            <a:r>
              <a:rPr kumimoji="0" lang="es-ES" sz="3000" b="1" i="0" u="none" strike="noStrike" kern="0" cap="none" spc="0" normalizeH="0" baseline="0" noProof="0" dirty="0" smtClean="0">
                <a:ln w="3175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innerShdw blurRad="177800">
                    <a:srgbClr val="CE8D3E">
                      <a:lumMod val="50000"/>
                    </a:srgbClr>
                  </a:inn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haroni" pitchFamily="2" charset="-79"/>
              </a:rPr>
              <a:t>mandamientos.</a:t>
            </a:r>
            <a:r>
              <a:rPr kumimoji="0" lang="es-ES" sz="3200" b="1" i="0" u="none" strike="noStrike" kern="0" cap="none" spc="0" normalizeH="0" baseline="0" noProof="0" dirty="0" smtClean="0">
                <a:ln w="3175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innerShdw blurRad="177800">
                    <a:srgbClr val="CE8D3E">
                      <a:lumMod val="50000"/>
                    </a:srgbClr>
                  </a:inn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haroni" pitchFamily="2" charset="-79"/>
              </a:rPr>
              <a:t> </a:t>
            </a:r>
            <a:r>
              <a:rPr kumimoji="0" lang="es-ES" sz="2800" b="1" i="0" u="none" strike="noStrike" kern="0" cap="none" spc="0" normalizeH="0" baseline="0" noProof="0" dirty="0" smtClean="0">
                <a:ln w="317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rgbClr val="CE8D3E">
                      <a:lumMod val="50000"/>
                    </a:srgbClr>
                  </a:inn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haroni" pitchFamily="2" charset="-79"/>
              </a:rPr>
              <a:t>La  Fe por la Cual Vivo, 117. (Abril 19).</a:t>
            </a:r>
            <a:endParaRPr kumimoji="0" lang="es-CO" sz="3200" b="1" i="0" u="none" strike="noStrike" kern="0" cap="none" spc="0" normalizeH="0" baseline="0" noProof="0" dirty="0">
              <a:ln w="317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rgbClr val="CE8D3E">
                    <a:lumMod val="50000"/>
                  </a:srgbClr>
                </a:innerShdw>
              </a:effectLst>
              <a:uLnTx/>
              <a:uFillTx/>
              <a:latin typeface="Arial Narrow" panose="020B0606020202030204" pitchFamily="34" charset="0"/>
              <a:ea typeface="+mn-ea"/>
              <a:cs typeface="Aharoni" pitchFamily="2" charset="-79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E8D93BC-F907-4396-A965-D57C3C2D2C92}"/>
              </a:ext>
            </a:extLst>
          </p:cNvPr>
          <p:cNvSpPr/>
          <p:nvPr/>
        </p:nvSpPr>
        <p:spPr>
          <a:xfrm>
            <a:off x="235590" y="817273"/>
            <a:ext cx="8246978" cy="107721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 smtClean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La única manera como podemos </a:t>
            </a:r>
            <a:r>
              <a:rPr lang="es-CO" sz="3200" b="1" noProof="0" dirty="0" smtClean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ser </a:t>
            </a:r>
            <a:r>
              <a:rPr kumimoji="0" lang="es-CO" sz="3200" b="1" i="0" u="none" strike="noStrike" kern="1200" cap="none" spc="0" normalizeH="0" baseline="0" noProof="0" dirty="0" smtClean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impecables y perfectos es que Dios nos impute su perfección.  </a:t>
            </a:r>
            <a:endParaRPr kumimoji="0" lang="es-CO" sz="3200" b="0" i="0" u="none" strike="noStrike" kern="1200" cap="none" spc="0" normalizeH="0" baseline="0" noProof="0" dirty="0">
              <a:ln w="3175"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80C1DA6-2855-4153-8A3C-33E1CFDC9699}"/>
              </a:ext>
            </a:extLst>
          </p:cNvPr>
          <p:cNvSpPr/>
          <p:nvPr/>
        </p:nvSpPr>
        <p:spPr>
          <a:xfrm>
            <a:off x="381867" y="4771772"/>
            <a:ext cx="6680096" cy="156966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0"/>
          </a:gradFill>
          <a:ln w="28575" cap="flat" cmpd="sng" algn="ctr">
            <a:solidFill>
              <a:schemeClr val="tx1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0" cap="none" spc="0" normalizeH="0" baseline="0" noProof="0" dirty="0" smtClean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Dios nos ayude a ser impecables y perfectos en nuestra humilde esfera como Dios lo es en su exaltada esfera.</a:t>
            </a:r>
            <a:endParaRPr kumimoji="0" lang="es-CO" sz="3200" b="1" i="0" u="none" strike="noStrike" kern="0" cap="none" spc="0" normalizeH="0" baseline="0" noProof="0" dirty="0">
              <a:ln w="3175">
                <a:solidFill>
                  <a:prstClr val="black"/>
                </a:solidFill>
              </a:ln>
              <a:solidFill>
                <a:prstClr val="black"/>
              </a:solidFill>
              <a:effectLst>
                <a:glow>
                  <a:prstClr val="black"/>
                </a:glow>
              </a:effectLst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80C1DA6-2855-4153-8A3C-33E1CFDC9699}"/>
              </a:ext>
            </a:extLst>
          </p:cNvPr>
          <p:cNvSpPr/>
          <p:nvPr/>
        </p:nvSpPr>
        <p:spPr>
          <a:xfrm rot="19950817">
            <a:off x="6657888" y="5094937"/>
            <a:ext cx="2068106" cy="9233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0" cap="none" spc="0" normalizeH="0" baseline="0" noProof="0" dirty="0" smtClean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AMÉN</a:t>
            </a:r>
            <a:endParaRPr kumimoji="0" lang="es-CO" sz="5400" b="1" i="0" u="none" strike="noStrike" kern="0" cap="none" spc="0" normalizeH="0" baseline="0" noProof="0" dirty="0">
              <a:ln w="3175">
                <a:solidFill>
                  <a:srgbClr val="FF0000"/>
                </a:solidFill>
              </a:ln>
              <a:solidFill>
                <a:srgbClr val="FF0000"/>
              </a:solidFill>
              <a:effectLst>
                <a:glow>
                  <a:prstClr val="black"/>
                </a:glow>
              </a:effectLst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70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>
            <a:extLst>
              <a:ext uri="{FF2B5EF4-FFF2-40B4-BE49-F238E27FC236}">
                <a16:creationId xmlns:a16="http://schemas.microsoft.com/office/drawing/2014/main" id="{6CC96583-F10D-4AD3-91F8-5F70E72BA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498" y="4059859"/>
            <a:ext cx="6586149" cy="206210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>
              <a:defRPr/>
            </a:pPr>
            <a:r>
              <a:rPr lang="es-ES" sz="3200" b="1" kern="0" dirty="0" smtClean="0">
                <a:ln w="317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rgbClr val="B0FF97">
                      <a:lumMod val="50000"/>
                    </a:srgbClr>
                  </a:innerShdw>
                </a:effectLst>
                <a:latin typeface="Arial Narrow" panose="020B0606020202030204" pitchFamily="34" charset="0"/>
                <a:cs typeface="Aharoni" pitchFamily="2" charset="-79"/>
              </a:rPr>
              <a:t>Dios espera de nosotros la perfección:</a:t>
            </a:r>
          </a:p>
          <a:p>
            <a:pPr lvl="0" algn="ctr" defTabSz="914400">
              <a:defRPr/>
            </a:pPr>
            <a:r>
              <a:rPr lang="es-ES" sz="3200" b="1" kern="0" dirty="0" smtClean="0">
                <a:ln w="3175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innerShdw blurRad="177800">
                    <a:srgbClr val="B0FF97">
                      <a:lumMod val="50000"/>
                    </a:srgbClr>
                  </a:innerShdw>
                </a:effectLst>
                <a:latin typeface="Arial Narrow" panose="020B0606020202030204" pitchFamily="34" charset="0"/>
                <a:cs typeface="Aharoni" pitchFamily="2" charset="-79"/>
              </a:rPr>
              <a:t>…a </a:t>
            </a:r>
            <a:r>
              <a:rPr lang="es-ES" sz="3200" b="1" kern="0" dirty="0">
                <a:ln w="3175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innerShdw blurRad="177800">
                    <a:srgbClr val="B0FF97">
                      <a:lumMod val="50000"/>
                    </a:srgbClr>
                  </a:innerShdw>
                </a:effectLst>
                <a:latin typeface="Arial Narrow" panose="020B0606020202030204" pitchFamily="34" charset="0"/>
                <a:cs typeface="Aharoni" pitchFamily="2" charset="-79"/>
              </a:rPr>
              <a:t>fin de que el hombre de Dios sea perfecto, enteramente preparado para toda buena obra. </a:t>
            </a:r>
            <a:r>
              <a:rPr lang="es-ES" sz="3200" b="1" kern="0" dirty="0">
                <a:ln w="317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rgbClr val="B0FF97">
                      <a:lumMod val="50000"/>
                    </a:srgbClr>
                  </a:innerShdw>
                </a:effectLst>
                <a:latin typeface="Arial Narrow" panose="020B0606020202030204" pitchFamily="34" charset="0"/>
                <a:cs typeface="Aharoni" pitchFamily="2" charset="-79"/>
              </a:rPr>
              <a:t>2 </a:t>
            </a:r>
            <a:r>
              <a:rPr lang="es-ES" sz="3200" b="1" kern="0" dirty="0" smtClean="0">
                <a:ln w="317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rgbClr val="B0FF97">
                      <a:lumMod val="50000"/>
                    </a:srgbClr>
                  </a:innerShdw>
                </a:effectLst>
                <a:latin typeface="Arial Narrow" panose="020B0606020202030204" pitchFamily="34" charset="0"/>
                <a:cs typeface="Aharoni" pitchFamily="2" charset="-79"/>
              </a:rPr>
              <a:t>Timoteo </a:t>
            </a:r>
            <a:r>
              <a:rPr lang="es-ES" sz="3200" b="1" kern="0" dirty="0">
                <a:ln w="317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rgbClr val="B0FF97">
                      <a:lumMod val="50000"/>
                    </a:srgbClr>
                  </a:innerShdw>
                </a:effectLst>
                <a:latin typeface="Arial Narrow" panose="020B0606020202030204" pitchFamily="34" charset="0"/>
                <a:cs typeface="Aharoni" pitchFamily="2" charset="-79"/>
              </a:rPr>
              <a:t>3:17.</a:t>
            </a:r>
            <a:r>
              <a:rPr lang="es-ES" sz="3200" b="1" kern="0" dirty="0">
                <a:ln w="3175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innerShdw blurRad="177800">
                    <a:srgbClr val="B0FF97">
                      <a:lumMod val="50000"/>
                    </a:srgbClr>
                  </a:innerShdw>
                </a:effectLst>
                <a:latin typeface="Arial Narrow" panose="020B0606020202030204" pitchFamily="34" charset="0"/>
                <a:cs typeface="Aharoni" pitchFamily="2" charset="-79"/>
              </a:rPr>
              <a:t>	</a:t>
            </a:r>
            <a:endParaRPr kumimoji="0" lang="es-CO" sz="3200" b="1" i="0" u="none" strike="noStrike" kern="0" cap="none" spc="0" normalizeH="0" baseline="0" noProof="0" dirty="0">
              <a:ln w="3175">
                <a:solidFill>
                  <a:srgbClr val="006600"/>
                </a:solidFill>
                <a:prstDash val="solid"/>
              </a:ln>
              <a:solidFill>
                <a:srgbClr val="006600"/>
              </a:solidFill>
              <a:effectLst>
                <a:innerShdw blurRad="177800">
                  <a:srgbClr val="B0FF97">
                    <a:lumMod val="50000"/>
                  </a:srgbClr>
                </a:innerShdw>
              </a:effectLst>
              <a:uLnTx/>
              <a:uFillTx/>
              <a:latin typeface="Arial Narrow" panose="020B0606020202030204" pitchFamily="34" charset="0"/>
              <a:ea typeface="+mn-ea"/>
              <a:cs typeface="Aharoni" pitchFamily="2" charset="-79"/>
            </a:endParaRPr>
          </a:p>
        </p:txBody>
      </p:sp>
      <p:sp>
        <p:nvSpPr>
          <p:cNvPr id="6" name="Pergamino: vertical 3">
            <a:extLst>
              <a:ext uri="{FF2B5EF4-FFF2-40B4-BE49-F238E27FC236}">
                <a16:creationId xmlns:a16="http://schemas.microsoft.com/office/drawing/2014/main" id="{1A247086-FE51-4DE0-9DC2-68B64A7B4F29}"/>
              </a:ext>
            </a:extLst>
          </p:cNvPr>
          <p:cNvSpPr/>
          <p:nvPr/>
        </p:nvSpPr>
        <p:spPr>
          <a:xfrm>
            <a:off x="1111498" y="1483952"/>
            <a:ext cx="6777659" cy="1802294"/>
          </a:xfrm>
          <a:prstGeom prst="verticalScroll">
            <a:avLst/>
          </a:prstGeom>
          <a:solidFill>
            <a:srgbClr val="FFFFCC"/>
          </a:solidFill>
          <a:ln w="38100" cap="flat" cmpd="sng" algn="ctr">
            <a:solidFill>
              <a:srgbClr val="A5C249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s-ES" sz="3200" b="1" kern="0" dirty="0" smtClean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Dios le dijo a Abram: </a:t>
            </a:r>
            <a:r>
              <a:rPr lang="es-ES" sz="3200" b="1" kern="0" dirty="0" smtClean="0">
                <a:ln w="3175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“anda </a:t>
            </a:r>
            <a:r>
              <a:rPr lang="es-ES" sz="3200" b="1" kern="0" dirty="0">
                <a:ln w="3175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delante de mí y sé </a:t>
            </a:r>
            <a:r>
              <a:rPr lang="es-ES" sz="3200" b="1" kern="0" dirty="0" smtClean="0">
                <a:ln w="3175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perfecto”. </a:t>
            </a:r>
            <a:r>
              <a:rPr lang="es-ES" sz="3200" b="1" kern="0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Génesis : </a:t>
            </a:r>
            <a:r>
              <a:rPr lang="es-ES" sz="3200" b="1" kern="0" dirty="0" smtClean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17:1.</a:t>
            </a:r>
            <a:endParaRPr lang="es-ES" sz="3200" b="1" kern="0" dirty="0">
              <a:ln w="3175">
                <a:solidFill>
                  <a:srgbClr val="FF0000"/>
                </a:solidFill>
              </a:ln>
              <a:solidFill>
                <a:srgbClr val="FF0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68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 trans="38000" grainSize="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1413FDB0-7DD8-42D0-BF9C-5F7083DB908D}"/>
              </a:ext>
            </a:extLst>
          </p:cNvPr>
          <p:cNvSpPr/>
          <p:nvPr/>
        </p:nvSpPr>
        <p:spPr>
          <a:xfrm>
            <a:off x="1363434" y="1083579"/>
            <a:ext cx="6417132" cy="107721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s-CO" sz="3200" b="1" kern="0" dirty="0" smtClean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La Biblia menciona varios personajes que fueron perfectos.</a:t>
            </a:r>
            <a:endParaRPr lang="es-CO" sz="3200" b="1" kern="0" dirty="0">
              <a:ln w="3175">
                <a:solidFill>
                  <a:srgbClr val="FF0000"/>
                </a:solidFill>
              </a:ln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413FDB0-7DD8-42D0-BF9C-5F7083DB908D}"/>
              </a:ext>
            </a:extLst>
          </p:cNvPr>
          <p:cNvSpPr/>
          <p:nvPr/>
        </p:nvSpPr>
        <p:spPr>
          <a:xfrm>
            <a:off x="1182056" y="3335233"/>
            <a:ext cx="6779888" cy="255454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lvl="0"/>
            <a:r>
              <a:rPr lang="es-ES" sz="3200" b="1" kern="0" dirty="0" smtClean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Noé……………………….…… </a:t>
            </a:r>
            <a:r>
              <a:rPr lang="es-ES" sz="3200" b="1" kern="0" dirty="0" smtClean="0">
                <a:ln w="3175">
                  <a:solidFill>
                    <a:srgbClr val="660066"/>
                  </a:solidFill>
                </a:ln>
                <a:solidFill>
                  <a:srgbClr val="660066"/>
                </a:solidFill>
                <a:latin typeface="Arial Narrow" panose="020B0606020202030204" pitchFamily="34" charset="0"/>
              </a:rPr>
              <a:t>Génesis 6:9.</a:t>
            </a:r>
            <a:endParaRPr lang="es-ES" sz="3200" b="1" kern="0" dirty="0">
              <a:ln w="3175">
                <a:solidFill>
                  <a:srgbClr val="660066"/>
                </a:solidFill>
              </a:ln>
              <a:solidFill>
                <a:srgbClr val="660066"/>
              </a:solidFill>
              <a:latin typeface="Arial Narrow" panose="020B0606020202030204" pitchFamily="34" charset="0"/>
            </a:endParaRPr>
          </a:p>
          <a:p>
            <a:pPr lvl="0"/>
            <a:r>
              <a:rPr lang="es-ES" sz="3200" b="1" kern="0" dirty="0" smtClean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Caleb </a:t>
            </a:r>
            <a:r>
              <a:rPr lang="es-ES" sz="3200" b="1" kern="0" dirty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y </a:t>
            </a:r>
            <a:r>
              <a:rPr lang="es-ES" sz="3200" b="1" kern="0" dirty="0" smtClean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Josué…………... </a:t>
            </a:r>
            <a:r>
              <a:rPr lang="es-CO" sz="3200" b="1" kern="0" dirty="0" smtClean="0">
                <a:ln w="3175">
                  <a:solidFill>
                    <a:srgbClr val="660066"/>
                  </a:solidFill>
                </a:ln>
                <a:solidFill>
                  <a:srgbClr val="660066"/>
                </a:solidFill>
                <a:latin typeface="Arial Narrow" panose="020B0606020202030204" pitchFamily="34" charset="0"/>
              </a:rPr>
              <a:t>Números 32:12.</a:t>
            </a:r>
          </a:p>
          <a:p>
            <a:pPr lvl="0"/>
            <a:r>
              <a:rPr lang="es-CO" sz="3200" b="1" kern="0" dirty="0" smtClean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Asa…………………………. </a:t>
            </a:r>
            <a:r>
              <a:rPr lang="es-CO" sz="3200" b="1" kern="0" dirty="0">
                <a:ln w="3175">
                  <a:solidFill>
                    <a:srgbClr val="660066"/>
                  </a:solidFill>
                </a:ln>
                <a:solidFill>
                  <a:srgbClr val="660066"/>
                </a:solidFill>
                <a:latin typeface="Arial Narrow" panose="020B0606020202030204" pitchFamily="34" charset="0"/>
              </a:rPr>
              <a:t>1 </a:t>
            </a:r>
            <a:r>
              <a:rPr lang="es-CO" sz="3200" b="1" kern="0" dirty="0" smtClean="0">
                <a:ln w="3175">
                  <a:solidFill>
                    <a:srgbClr val="660066"/>
                  </a:solidFill>
                </a:ln>
                <a:solidFill>
                  <a:srgbClr val="660066"/>
                </a:solidFill>
                <a:latin typeface="Arial Narrow" panose="020B0606020202030204" pitchFamily="34" charset="0"/>
              </a:rPr>
              <a:t>Reyes 15:14.</a:t>
            </a:r>
          </a:p>
          <a:p>
            <a:pPr lvl="0"/>
            <a:r>
              <a:rPr lang="es-CO" sz="3200" b="1" kern="0" dirty="0" smtClean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Job…………………………….……. </a:t>
            </a:r>
            <a:r>
              <a:rPr lang="es-CO" sz="3200" b="1" kern="0" dirty="0" smtClean="0">
                <a:ln w="3175">
                  <a:solidFill>
                    <a:srgbClr val="660066"/>
                  </a:solidFill>
                </a:ln>
                <a:solidFill>
                  <a:srgbClr val="660066"/>
                </a:solidFill>
                <a:latin typeface="Arial Narrow" panose="020B0606020202030204" pitchFamily="34" charset="0"/>
              </a:rPr>
              <a:t>Job 1:1.</a:t>
            </a:r>
          </a:p>
          <a:p>
            <a:pPr lvl="0"/>
            <a:r>
              <a:rPr lang="es-CO" sz="3200" b="1" kern="0" dirty="0" smtClean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Pablo……………………... </a:t>
            </a:r>
            <a:r>
              <a:rPr lang="es-CO" sz="3200" b="1" kern="0" dirty="0" smtClean="0">
                <a:ln w="3175">
                  <a:solidFill>
                    <a:srgbClr val="660066"/>
                  </a:solidFill>
                </a:ln>
                <a:solidFill>
                  <a:srgbClr val="660066"/>
                </a:solidFill>
                <a:latin typeface="Arial Narrow" panose="020B0606020202030204" pitchFamily="34" charset="0"/>
              </a:rPr>
              <a:t>Filipenses 3:15.</a:t>
            </a:r>
            <a:endParaRPr lang="es-CO" sz="3200" b="1" kern="0" dirty="0">
              <a:ln w="3175">
                <a:solidFill>
                  <a:srgbClr val="660066"/>
                </a:solidFill>
              </a:ln>
              <a:solidFill>
                <a:srgbClr val="660066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22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274125" y="2727976"/>
            <a:ext cx="6537960" cy="1569660"/>
          </a:xfrm>
          <a:prstGeom prst="rect">
            <a:avLst/>
          </a:prstGeom>
          <a:solidFill>
            <a:srgbClr val="FFFFCC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s-CO" sz="3200" b="1" kern="0" dirty="0" smtClean="0">
                <a:ln w="3175">
                  <a:solidFill>
                    <a:srgbClr val="212745">
                      <a:lumMod val="50000"/>
                    </a:srgbClr>
                  </a:solidFill>
                </a:ln>
                <a:solidFill>
                  <a:srgbClr val="4E67C8">
                    <a:lumMod val="50000"/>
                  </a:srgb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</a:t>
            </a:r>
            <a:r>
              <a:rPr lang="es-ES" sz="3200" b="1" kern="0" dirty="0" smtClean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Filipenses 3:12 </a:t>
            </a:r>
            <a:r>
              <a:rPr lang="es-ES" sz="3200" b="1" kern="0" dirty="0" smtClean="0">
                <a:ln w="3175">
                  <a:solidFill>
                    <a:srgbClr val="212745">
                      <a:lumMod val="50000"/>
                    </a:srgbClr>
                  </a:solidFill>
                </a:ln>
                <a:solidFill>
                  <a:srgbClr val="4E67C8">
                    <a:lumMod val="50000"/>
                  </a:srgb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Pablo dice que él no es perfecto:  “</a:t>
            </a:r>
            <a:r>
              <a:rPr lang="es-ES" sz="3200" b="1" kern="0" dirty="0" smtClean="0">
                <a:ln w="3175">
                  <a:solidFill>
                    <a:srgbClr val="00B0F0"/>
                  </a:solidFill>
                </a:ln>
                <a:solidFill>
                  <a:srgbClr val="00B0F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</a:t>
            </a:r>
            <a:r>
              <a:rPr lang="es-ES" sz="3200" b="1" kern="0" dirty="0">
                <a:ln w="3175">
                  <a:solidFill>
                    <a:srgbClr val="00B0F0"/>
                  </a:solidFill>
                </a:ln>
                <a:solidFill>
                  <a:srgbClr val="00B0F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lo haya alcanzado ya, ni que ya sea </a:t>
            </a:r>
            <a:r>
              <a:rPr lang="es-ES" sz="3200" b="1" kern="0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perfecto</a:t>
            </a:r>
            <a:r>
              <a:rPr lang="es-ES" sz="3200" b="1" kern="0" dirty="0">
                <a:ln w="3175">
                  <a:solidFill>
                    <a:srgbClr val="212745">
                      <a:lumMod val="50000"/>
                    </a:srgbClr>
                  </a:solidFill>
                </a:ln>
                <a:solidFill>
                  <a:srgbClr val="4E67C8">
                    <a:lumMod val="50000"/>
                  </a:srgb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s-ES" sz="3200" b="1" kern="0" dirty="0" smtClean="0">
                <a:ln w="3175">
                  <a:solidFill>
                    <a:srgbClr val="212745">
                      <a:lumMod val="50000"/>
                    </a:srgbClr>
                  </a:solidFill>
                </a:ln>
                <a:solidFill>
                  <a:srgbClr val="4E67C8">
                    <a:lumMod val="50000"/>
                  </a:srgb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…”. </a:t>
            </a:r>
            <a:endParaRPr lang="es-CO" sz="2800" i="1" kern="0" dirty="0">
              <a:ln w="3175">
                <a:solidFill>
                  <a:srgbClr val="C00000"/>
                </a:solidFill>
              </a:ln>
              <a:solidFill>
                <a:srgbClr val="C00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534139" y="499973"/>
            <a:ext cx="6075723" cy="175432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s-CO" sz="3600" b="1" kern="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Pero la Biblia se refiere a la perfección en dos sentidos.</a:t>
            </a:r>
          </a:p>
          <a:p>
            <a:pPr lvl="0" algn="ctr" defTabSz="914400">
              <a:defRPr/>
            </a:pPr>
            <a:r>
              <a:rPr lang="es-CO" sz="3600" b="1" kern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NOTEMOS:</a:t>
            </a:r>
            <a:endParaRPr lang="es-CO" sz="3600" b="1" kern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7812085" y="5870576"/>
            <a:ext cx="417516" cy="377825"/>
          </a:xfrm>
        </p:spPr>
        <p:txBody>
          <a:bodyPr/>
          <a:lstStyle/>
          <a:p>
            <a:fld id="{EF0031B0-5D57-425A-B543-A3B7CBF5E319}" type="slidenum">
              <a:rPr lang="es-CO" smtClean="0"/>
              <a:t>5</a:t>
            </a:fld>
            <a:endParaRPr lang="es-CO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CC8E8BC-0D2B-4332-BC52-7287F55C416B}"/>
              </a:ext>
            </a:extLst>
          </p:cNvPr>
          <p:cNvSpPr/>
          <p:nvPr/>
        </p:nvSpPr>
        <p:spPr>
          <a:xfrm>
            <a:off x="1102178" y="4672710"/>
            <a:ext cx="6939644" cy="1569660"/>
          </a:xfrm>
          <a:prstGeom prst="rect">
            <a:avLst/>
          </a:prstGeom>
          <a:gradFill>
            <a:gsLst>
              <a:gs pos="0">
                <a:srgbClr val="E0C1FF"/>
              </a:gs>
              <a:gs pos="39000">
                <a:srgbClr val="F8D6FE"/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914400"/>
            <a:r>
              <a:rPr lang="es-CO" sz="3200" b="1" kern="0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Pero en </a:t>
            </a:r>
            <a:r>
              <a:rPr lang="es-ES" sz="3200" b="1" kern="0" dirty="0" smtClean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Filipenses </a:t>
            </a:r>
            <a:r>
              <a:rPr lang="es-ES" sz="3200" b="1" kern="0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3:15 </a:t>
            </a:r>
            <a:r>
              <a:rPr lang="es-ES" sz="3200" b="1" kern="0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dice que él ya es perfecto: “</a:t>
            </a:r>
            <a:r>
              <a:rPr lang="es-ES" sz="3200" b="1" kern="0" dirty="0" smtClean="0">
                <a:ln w="3175">
                  <a:solidFill>
                    <a:srgbClr val="00B0F0"/>
                  </a:solidFill>
                </a:ln>
                <a:solidFill>
                  <a:srgbClr val="00B0F0"/>
                </a:solidFill>
                <a:latin typeface="Arial Narrow" panose="020B0606020202030204" pitchFamily="34" charset="0"/>
              </a:rPr>
              <a:t>Así </a:t>
            </a:r>
            <a:r>
              <a:rPr lang="es-ES" sz="3200" b="1" kern="0" dirty="0">
                <a:ln w="3175">
                  <a:solidFill>
                    <a:srgbClr val="00B0F0"/>
                  </a:solidFill>
                </a:ln>
                <a:solidFill>
                  <a:srgbClr val="00B0F0"/>
                </a:solidFill>
                <a:latin typeface="Arial Narrow" panose="020B0606020202030204" pitchFamily="34" charset="0"/>
              </a:rPr>
              <a:t>que, todos los que somos </a:t>
            </a:r>
            <a:r>
              <a:rPr lang="es-ES" sz="3200" b="1" kern="0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perfectos</a:t>
            </a:r>
            <a:r>
              <a:rPr lang="es-ES" sz="3200" b="1" kern="0" dirty="0">
                <a:ln w="3175">
                  <a:solidFill>
                    <a:srgbClr val="6600CC"/>
                  </a:solidFill>
                </a:ln>
                <a:solidFill>
                  <a:srgbClr val="6600CC"/>
                </a:solidFill>
                <a:latin typeface="Arial Narrow" panose="020B0606020202030204" pitchFamily="34" charset="0"/>
              </a:rPr>
              <a:t>, </a:t>
            </a:r>
            <a:r>
              <a:rPr lang="es-ES" sz="3200" b="1" kern="0" dirty="0">
                <a:ln w="3175">
                  <a:solidFill>
                    <a:srgbClr val="00B0F0"/>
                  </a:solidFill>
                </a:ln>
                <a:solidFill>
                  <a:srgbClr val="00B0F0"/>
                </a:solidFill>
                <a:latin typeface="Arial Narrow" panose="020B0606020202030204" pitchFamily="34" charset="0"/>
              </a:rPr>
              <a:t>esto mismo sintamos; </a:t>
            </a:r>
            <a:r>
              <a:rPr lang="es-ES" sz="3200" b="1" kern="0" dirty="0" smtClean="0">
                <a:ln w="3175">
                  <a:solidFill>
                    <a:srgbClr val="00B0F0"/>
                  </a:solidFill>
                </a:ln>
                <a:solidFill>
                  <a:srgbClr val="00B0F0"/>
                </a:solidFill>
                <a:latin typeface="Arial Narrow" panose="020B0606020202030204" pitchFamily="34" charset="0"/>
              </a:rPr>
              <a:t>...”.</a:t>
            </a:r>
            <a:endParaRPr lang="es-CO" sz="3200" b="1" kern="0" dirty="0">
              <a:ln w="3175">
                <a:solidFill>
                  <a:srgbClr val="00B0F0"/>
                </a:solidFill>
              </a:ln>
              <a:solidFill>
                <a:srgbClr val="00B0F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39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816997" y="660996"/>
            <a:ext cx="5510007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3200" b="1" kern="0" dirty="0" smtClean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¿En qué sentido no era perfecto?</a:t>
            </a:r>
            <a:endParaRPr lang="es-CO" sz="3200" b="1" kern="0" dirty="0">
              <a:ln w="3175">
                <a:solidFill>
                  <a:srgbClr val="FF0000"/>
                </a:solidFill>
              </a:ln>
              <a:solidFill>
                <a:srgbClr val="FF0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816997" y="1882654"/>
            <a:ext cx="5510007" cy="1569660"/>
          </a:xfrm>
          <a:prstGeom prst="rect">
            <a:avLst/>
          </a:prstGeom>
          <a:gradFill>
            <a:gsLst>
              <a:gs pos="0">
                <a:srgbClr val="D0F45E"/>
              </a:gs>
              <a:gs pos="100000">
                <a:srgbClr val="FCFEF0"/>
              </a:gs>
            </a:gsLst>
            <a:lin ang="16200000" scaled="1"/>
          </a:gra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3200" b="1" kern="0" dirty="0" smtClean="0">
                <a:ln w="3175">
                  <a:solidFill>
                    <a:schemeClr val="tx1"/>
                  </a:solidFill>
                </a:ln>
                <a:solidFill>
                  <a:schemeClr val="tx2">
                    <a:lumMod val="1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era perfecto porque todavía estaba en este mundo y tenía naturaleza pecaminosa.</a:t>
            </a:r>
            <a:endParaRPr lang="es-CO" sz="3200" b="1" kern="0" dirty="0">
              <a:ln w="3175">
                <a:solidFill>
                  <a:srgbClr val="FF0000"/>
                </a:solidFill>
              </a:ln>
              <a:solidFill>
                <a:srgbClr val="FF0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E22FF1-E7AE-4B11-A531-EEE3F0A4DA36}" type="slidenum">
              <a:rPr lang="es-ES" altLang="es-CO" smtClean="0"/>
              <a:pPr>
                <a:defRPr/>
              </a:pPr>
              <a:t>6</a:t>
            </a:fld>
            <a:endParaRPr lang="es-ES" altLang="es-CO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EF44C5A-8668-407E-BF71-A5197431F3F1}"/>
              </a:ext>
            </a:extLst>
          </p:cNvPr>
          <p:cNvSpPr/>
          <p:nvPr/>
        </p:nvSpPr>
        <p:spPr>
          <a:xfrm>
            <a:off x="744582" y="3940553"/>
            <a:ext cx="7654835" cy="2554545"/>
          </a:xfrm>
          <a:prstGeom prst="rect">
            <a:avLst/>
          </a:prstGeom>
          <a:gradFill rotWithShape="1">
            <a:gsLst>
              <a:gs pos="0">
                <a:srgbClr val="54F2C5"/>
              </a:gs>
              <a:gs pos="80531">
                <a:srgbClr val="E7FDF7"/>
              </a:gs>
              <a:gs pos="44000">
                <a:srgbClr val="D8FCF2"/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s-ES" sz="3200" b="1" kern="0" dirty="0" smtClean="0">
                <a:ln w="3175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La perfección a la que se refiere el apóstol Pablo en </a:t>
            </a:r>
            <a:r>
              <a:rPr lang="es-ES" sz="3200" b="1" kern="0" dirty="0" smtClean="0">
                <a:ln w="3175"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Filipenses 3:12 </a:t>
            </a:r>
            <a:r>
              <a:rPr lang="es-ES" sz="3200" b="1" kern="0" dirty="0" smtClean="0">
                <a:ln w="3175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solo será </a:t>
            </a:r>
            <a:r>
              <a:rPr lang="es-ES" sz="3200" b="1" kern="0" dirty="0">
                <a:ln w="3175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posible </a:t>
            </a:r>
            <a:r>
              <a:rPr lang="es-ES" sz="3200" b="1" i="1" kern="0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</a:rPr>
              <a:t>“cuando </a:t>
            </a:r>
            <a:r>
              <a:rPr lang="es-ES" sz="3200" b="1" i="1" kern="0" dirty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</a:rPr>
              <a:t>esto corruptible se haya vestido de incorrupción, y esto mortal se haya vestido de </a:t>
            </a:r>
            <a:r>
              <a:rPr lang="es-ES" sz="3200" b="1" i="1" kern="0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</a:rPr>
              <a:t>inmortalidad”. </a:t>
            </a:r>
            <a:r>
              <a:rPr lang="es-ES" sz="3200" b="1" kern="0" dirty="0" smtClean="0">
                <a:ln w="3175"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1Corintios 15:54.</a:t>
            </a:r>
            <a:endParaRPr lang="es-ES" sz="3200" b="1" kern="0" dirty="0">
              <a:ln w="3175">
                <a:solidFill>
                  <a:schemeClr val="tx1"/>
                </a:solidFill>
              </a:ln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47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037706"/>
            </a:gs>
            <a:gs pos="34000">
              <a:schemeClr val="bg2">
                <a:tint val="45000"/>
                <a:shade val="99000"/>
                <a:satMod val="350000"/>
              </a:schemeClr>
            </a:gs>
            <a:gs pos="91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005006" y="4295787"/>
            <a:ext cx="7133988" cy="2062103"/>
          </a:xfrm>
          <a:prstGeom prst="rect">
            <a:avLst/>
          </a:prstGeom>
          <a:gradFill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rgbClr val="FFF3B9"/>
              </a:gs>
              <a:gs pos="100000">
                <a:srgbClr val="FFFCE7"/>
              </a:gs>
            </a:gsLst>
          </a:gra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es-ES" sz="3200" b="1" kern="0" dirty="0">
                <a:ln w="3175">
                  <a:solidFill>
                    <a:srgbClr val="037706"/>
                  </a:solidFill>
                </a:ln>
                <a:solidFill>
                  <a:srgbClr val="037706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Debiéramos recordar que nuestros propios caminos no son impecables. Cometemos errores vez tras vez... </a:t>
            </a:r>
            <a:r>
              <a:rPr lang="es-ES" sz="3200" b="1" kern="0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Nadie es perfecto sino Jesús.</a:t>
            </a:r>
            <a:r>
              <a:rPr lang="es-ES" sz="3200" b="1" kern="0" dirty="0">
                <a:ln w="3175">
                  <a:solidFill>
                    <a:srgbClr val="037706"/>
                  </a:solidFill>
                </a:ln>
                <a:solidFill>
                  <a:srgbClr val="037706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 </a:t>
            </a:r>
            <a:r>
              <a:rPr lang="es-ES" sz="3200" b="1" kern="0" dirty="0">
                <a:ln w="3175">
                  <a:solidFill>
                    <a:schemeClr val="bg2"/>
                  </a:solidFill>
                </a:ln>
                <a:solidFill>
                  <a:schemeClr val="bg2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AFC, </a:t>
            </a:r>
            <a:r>
              <a:rPr lang="es-ES" sz="3200" b="1" kern="0" dirty="0" smtClean="0">
                <a:ln w="3175">
                  <a:solidFill>
                    <a:schemeClr val="bg2"/>
                  </a:solidFill>
                </a:ln>
                <a:solidFill>
                  <a:schemeClr val="bg2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137 (mayo10).</a:t>
            </a:r>
            <a:endParaRPr kumimoji="0" lang="es-CO" sz="3200" b="1" i="0" u="none" strike="noStrike" kern="0" cap="none" spc="0" normalizeH="0" baseline="0" noProof="0" dirty="0">
              <a:ln w="3175">
                <a:solidFill>
                  <a:srgbClr val="037706"/>
                </a:solidFill>
              </a:ln>
              <a:solidFill>
                <a:srgbClr val="037706"/>
              </a:solidFill>
              <a:effectLst/>
              <a:uLnTx/>
              <a:uFillTx/>
              <a:latin typeface="Arial Narrow" panose="020B0606020202030204" pitchFamily="34" charset="0"/>
              <a:cs typeface="Vijaya" panose="020B060402020202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BDCC7A-5452-4D4D-8DB9-24ABBFEC2670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  <p:sp>
        <p:nvSpPr>
          <p:cNvPr id="3" name="Flecha: a la derecha con bandas 2">
            <a:extLst>
              <a:ext uri="{FF2B5EF4-FFF2-40B4-BE49-F238E27FC236}">
                <a16:creationId xmlns:a16="http://schemas.microsoft.com/office/drawing/2014/main" id="{210EC524-E946-43A2-9C89-AAE977A5FF05}"/>
              </a:ext>
            </a:extLst>
          </p:cNvPr>
          <p:cNvSpPr/>
          <p:nvPr/>
        </p:nvSpPr>
        <p:spPr>
          <a:xfrm rot="5400000">
            <a:off x="291637" y="1228817"/>
            <a:ext cx="980481" cy="576469"/>
          </a:xfrm>
          <a:prstGeom prst="stripedRightArrow">
            <a:avLst/>
          </a:prstGeom>
          <a:solidFill>
            <a:srgbClr val="FFFF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/>
          <p:cNvSpPr txBox="1"/>
          <p:nvPr/>
        </p:nvSpPr>
        <p:spPr>
          <a:xfrm>
            <a:off x="2167319" y="723428"/>
            <a:ext cx="4809362" cy="584775"/>
          </a:xfrm>
          <a:prstGeom prst="rect">
            <a:avLst/>
          </a:prstGeom>
          <a:gradFill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rgbClr val="FFF3B9"/>
              </a:gs>
              <a:gs pos="100000">
                <a:srgbClr val="FFFCE7"/>
              </a:gs>
            </a:gsLst>
          </a:gra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es-ES" sz="3200" b="1" kern="0" dirty="0" smtClean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cs typeface="Vijaya" panose="020B0604020202020204" pitchFamily="34" charset="0"/>
              </a:rPr>
              <a:t>El testimonio White</a:t>
            </a:r>
            <a:r>
              <a:rPr lang="es-ES" sz="3200" b="1" kern="0" dirty="0" smtClean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.</a:t>
            </a:r>
            <a:endParaRPr kumimoji="0" lang="es-CO" sz="3200" b="1" i="0" u="none" strike="noStrike" kern="0" cap="none" spc="0" normalizeH="0" baseline="0" noProof="0" dirty="0">
              <a:ln w="3175"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  <a:cs typeface="Vijaya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155646" y="1863599"/>
            <a:ext cx="6832708" cy="2062103"/>
          </a:xfrm>
          <a:prstGeom prst="rect">
            <a:avLst/>
          </a:prstGeom>
          <a:solidFill>
            <a:srgbClr val="FFFF99">
              <a:alpha val="91765"/>
            </a:srgb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ln w="3175">
                  <a:solidFill>
                    <a:srgbClr val="005C00"/>
                  </a:solidFill>
                </a:ln>
                <a:solidFill>
                  <a:srgbClr val="005C00"/>
                </a:solidFill>
                <a:latin typeface="Arial Narrow" panose="020B0606020202030204" pitchFamily="34" charset="0"/>
              </a:rPr>
              <a:t>No podemos decir: “Yo no tengo pecado”, hasta que este cuerpo vil sea cambiado y transformado a la semejanza de su cuerpo divino. </a:t>
            </a:r>
            <a:r>
              <a:rPr lang="es-ES" sz="3200" b="1" dirty="0" smtClean="0">
                <a:ln w="3175">
                  <a:solidFill>
                    <a:srgbClr val="3127FD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AFC 360 (dic. 21).</a:t>
            </a:r>
            <a:endParaRPr lang="es-CO" sz="3200" b="1" dirty="0">
              <a:ln w="3175">
                <a:solidFill>
                  <a:srgbClr val="3127FD"/>
                </a:solidFill>
              </a:ln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9294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037706"/>
            </a:gs>
            <a:gs pos="34000">
              <a:schemeClr val="bg2">
                <a:tint val="45000"/>
                <a:shade val="99000"/>
                <a:satMod val="350000"/>
              </a:schemeClr>
            </a:gs>
            <a:gs pos="91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BDCC7A-5452-4D4D-8DB9-24ABBFEC2670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012AD9A-BD37-4AC4-9D40-285C752172BE}"/>
              </a:ext>
            </a:extLst>
          </p:cNvPr>
          <p:cNvSpPr/>
          <p:nvPr/>
        </p:nvSpPr>
        <p:spPr>
          <a:xfrm>
            <a:off x="915305" y="2640457"/>
            <a:ext cx="7313385" cy="2062103"/>
          </a:xfrm>
          <a:prstGeom prst="rect">
            <a:avLst/>
          </a:prstGeom>
          <a:solidFill>
            <a:sysClr val="window" lastClr="FFFFFF"/>
          </a:solidFill>
          <a:ln w="57150" cap="flat" cmpd="sng" algn="ctr">
            <a:noFill/>
            <a:prstDash val="solid"/>
          </a:ln>
          <a:effectLst>
            <a:softEdge rad="12700"/>
          </a:effectLst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s-ES" sz="3200" b="1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¿Por qué existen tantos que pretenden ser santos y sin pecado? Es porque están muy lejos de Cristo. </a:t>
            </a:r>
            <a:r>
              <a:rPr lang="es-ES" sz="3200" b="1" kern="0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 nunca me he atrevido a pretender una cosa semejante. </a:t>
            </a:r>
            <a:r>
              <a:rPr lang="es-ES" sz="3200" b="1" kern="0" dirty="0">
                <a:ln w="3175">
                  <a:solidFill>
                    <a:schemeClr val="bg2"/>
                  </a:solidFill>
                </a:ln>
                <a:solidFill>
                  <a:schemeClr val="bg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3MS, </a:t>
            </a:r>
            <a:r>
              <a:rPr lang="es-ES" sz="3200" b="1" kern="0" dirty="0" smtClean="0">
                <a:ln w="3175">
                  <a:solidFill>
                    <a:schemeClr val="bg2"/>
                  </a:solidFill>
                </a:ln>
                <a:solidFill>
                  <a:schemeClr val="bg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404.</a:t>
            </a:r>
            <a:endParaRPr lang="es-ES" sz="3200" b="1" kern="0" dirty="0">
              <a:ln w="3175">
                <a:solidFill>
                  <a:schemeClr val="bg2"/>
                </a:solidFill>
              </a:ln>
              <a:solidFill>
                <a:schemeClr val="bg2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125510" y="603132"/>
            <a:ext cx="6892977" cy="1569660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es-ES" sz="3200" b="1" kern="0" dirty="0" smtClean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Estas palabras de Elena White reflejan no solo humildad sino una gran realidad: </a:t>
            </a:r>
            <a:r>
              <a:rPr lang="es-ES" sz="3200" b="1" kern="0" dirty="0">
                <a:ln w="3175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S</a:t>
            </a:r>
            <a:r>
              <a:rPr lang="es-ES" sz="3200" b="1" kern="0" dirty="0" smtClean="0">
                <a:ln w="3175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omos imperfectos.</a:t>
            </a:r>
            <a:endParaRPr kumimoji="0" lang="es-CO" sz="3200" b="1" i="0" u="none" strike="noStrike" kern="0" cap="none" spc="0" normalizeH="0" baseline="0" noProof="0" dirty="0">
              <a:ln w="3175"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365894" y="5113757"/>
            <a:ext cx="6412212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Arial Narrow" panose="020B0606020202030204" pitchFamily="34" charset="0"/>
              </a:rPr>
              <a:t>Nunca me he atrevido a decir: </a:t>
            </a:r>
            <a:r>
              <a:rPr lang="es-E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“Yo soy santa; estoy sin </a:t>
            </a:r>
            <a:r>
              <a:rPr lang="es-ES" sz="32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pecado”. </a:t>
            </a:r>
            <a:r>
              <a:rPr lang="es-ES" sz="3200" b="1" dirty="0" smtClean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Arial Narrow" panose="020B0606020202030204" pitchFamily="34" charset="0"/>
              </a:rPr>
              <a:t>3MS</a:t>
            </a:r>
            <a:r>
              <a:rPr lang="es-ES" sz="3200" b="1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Arial Narrow" panose="020B0606020202030204" pitchFamily="34" charset="0"/>
              </a:rPr>
              <a:t>, </a:t>
            </a:r>
            <a:r>
              <a:rPr lang="es-ES" sz="3200" b="1" dirty="0" smtClean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Arial Narrow" panose="020B0606020202030204" pitchFamily="34" charset="0"/>
              </a:rPr>
              <a:t>405.</a:t>
            </a:r>
            <a:endParaRPr lang="es-ES" sz="3200" b="1" dirty="0">
              <a:ln>
                <a:solidFill>
                  <a:schemeClr val="bg2"/>
                </a:solidFill>
              </a:ln>
              <a:solidFill>
                <a:schemeClr val="bg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2016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rgbClr val="0000FF"/>
            </a:gs>
            <a:gs pos="0">
              <a:srgbClr val="1B1503"/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957700" y="2309905"/>
            <a:ext cx="7228600" cy="4031873"/>
          </a:xfrm>
          <a:prstGeom prst="rect">
            <a:avLst/>
          </a:prstGeom>
          <a:solidFill>
            <a:srgbClr val="FFFFCC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es-ES" sz="3200" b="1" kern="0" dirty="0">
                <a:ln w="3175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Hay muchos, especialmente entre los que profesan la santidad, que se comparan con </a:t>
            </a:r>
            <a:r>
              <a:rPr lang="es-ES" sz="3200" b="1" kern="0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Cristo, como si fueran iguales a él en perfección de carácter. Esto es una blasfemia. </a:t>
            </a:r>
            <a:r>
              <a:rPr lang="es-ES" sz="3200" b="1" kern="0" dirty="0">
                <a:ln w="3175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Si pudieran obtener una visión de la justicia de Cristo, tendrían un sentido de su propia pecaminosidad e imperfección. </a:t>
            </a:r>
            <a:r>
              <a:rPr lang="es-ES" sz="2800" b="1" kern="0" dirty="0" err="1" smtClean="0">
                <a:ln w="3175">
                  <a:solidFill>
                    <a:schemeClr val="bg2"/>
                  </a:solidFill>
                </a:ln>
                <a:solidFill>
                  <a:schemeClr val="bg2"/>
                </a:solidFill>
                <a:latin typeface="Arial Narrow" panose="020B0606020202030204" pitchFamily="34" charset="0"/>
              </a:rPr>
              <a:t>Review</a:t>
            </a:r>
            <a:r>
              <a:rPr lang="es-ES" sz="2800" b="1" kern="0" dirty="0" smtClean="0">
                <a:ln w="3175">
                  <a:solidFill>
                    <a:schemeClr val="bg2"/>
                  </a:solidFill>
                </a:ln>
                <a:solidFill>
                  <a:schemeClr val="bg2"/>
                </a:solidFill>
                <a:latin typeface="Arial Narrow" panose="020B0606020202030204" pitchFamily="34" charset="0"/>
              </a:rPr>
              <a:t> and </a:t>
            </a:r>
            <a:r>
              <a:rPr lang="es-ES" sz="2800" b="1" kern="0" dirty="0" err="1" smtClean="0">
                <a:ln w="3175">
                  <a:solidFill>
                    <a:schemeClr val="bg2"/>
                  </a:solidFill>
                </a:ln>
                <a:solidFill>
                  <a:schemeClr val="bg2"/>
                </a:solidFill>
                <a:latin typeface="Arial Narrow" panose="020B0606020202030204" pitchFamily="34" charset="0"/>
              </a:rPr>
              <a:t>Herald</a:t>
            </a:r>
            <a:r>
              <a:rPr lang="es-ES" sz="2800" b="1" kern="0" dirty="0" smtClean="0">
                <a:ln w="3175">
                  <a:solidFill>
                    <a:schemeClr val="bg2"/>
                  </a:solidFill>
                </a:ln>
                <a:solidFill>
                  <a:schemeClr val="bg2"/>
                </a:solidFill>
                <a:latin typeface="Arial Narrow" panose="020B0606020202030204" pitchFamily="34" charset="0"/>
              </a:rPr>
              <a:t>, marzo 15, 1887.</a:t>
            </a:r>
            <a:endParaRPr lang="es-CO" sz="2800" b="1" kern="0" dirty="0">
              <a:ln w="3175">
                <a:solidFill>
                  <a:schemeClr val="bg2"/>
                </a:solidFill>
              </a:ln>
              <a:solidFill>
                <a:schemeClr val="bg2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4AD4AD-750B-4B85-B2A8-923F94B1E467}" type="slidenum">
              <a:rPr lang="es-ES" altLang="es-CO" smtClean="0"/>
              <a:pPr>
                <a:defRPr/>
              </a:pPr>
              <a:t>9</a:t>
            </a:fld>
            <a:endParaRPr lang="es-ES" altLang="es-CO"/>
          </a:p>
        </p:txBody>
      </p:sp>
      <p:sp>
        <p:nvSpPr>
          <p:cNvPr id="6" name="Rectángulo 5"/>
          <p:cNvSpPr/>
          <p:nvPr/>
        </p:nvSpPr>
        <p:spPr>
          <a:xfrm>
            <a:off x="1815034" y="689513"/>
            <a:ext cx="5513933" cy="1200329"/>
          </a:xfrm>
          <a:prstGeom prst="rect">
            <a:avLst/>
          </a:prstGeom>
          <a:gradFill>
            <a:gsLst>
              <a:gs pos="0">
                <a:srgbClr val="CF9FFF"/>
              </a:gs>
              <a:gs pos="35000">
                <a:srgbClr val="F4BBFD"/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es-CO" sz="3600" b="1" i="1" kern="0" dirty="0" smtClean="0">
                <a:ln w="3175">
                  <a:solidFill>
                    <a:srgbClr val="7030A0"/>
                  </a:solidFill>
                </a:ln>
                <a:solidFill>
                  <a:srgbClr val="660066"/>
                </a:solidFill>
                <a:latin typeface="Arial Narrow" panose="020B0606020202030204" pitchFamily="34" charset="0"/>
              </a:rPr>
              <a:t>Una advertencia que bien vale la pena prestar atención.</a:t>
            </a:r>
            <a:endParaRPr lang="es-CO" sz="3600" b="1" kern="0" dirty="0">
              <a:ln w="3175">
                <a:solidFill>
                  <a:prstClr val="black"/>
                </a:solidFill>
              </a:ln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56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1_Reflejos">
  <a:themeElements>
    <a:clrScheme name="Verde amarillo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Reflejo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eflejos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lejos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lejos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lejos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lejos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lejos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lejos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lejos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lejos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elestial">
  <a:themeElements>
    <a:clrScheme name="Marquesina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ppt/theme/theme3.xml><?xml version="1.0" encoding="utf-8"?>
<a:theme xmlns:a="http://schemas.openxmlformats.org/drawingml/2006/main" name="Lápices de ce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ápices de cera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ápices de cera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ápices de cera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ápices de cera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ápices de cera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ápices de cera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ápices de cera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ápices de cera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ápices de cera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elestial">
  <a:themeElements>
    <a:clrScheme name="Personalizado 8">
      <a:dk1>
        <a:sysClr val="windowText" lastClr="000000"/>
      </a:dk1>
      <a:lt1>
        <a:sysClr val="window" lastClr="FFFFFF"/>
      </a:lt1>
      <a:dk2>
        <a:srgbClr val="323232"/>
      </a:dk2>
      <a:lt2>
        <a:srgbClr val="FFFF00"/>
      </a:lt2>
      <a:accent1>
        <a:srgbClr val="A5300F"/>
      </a:accent1>
      <a:accent2>
        <a:srgbClr val="D55816"/>
      </a:accent2>
      <a:accent3>
        <a:srgbClr val="B0FF97"/>
      </a:accent3>
      <a:accent4>
        <a:srgbClr val="FFFF66"/>
      </a:accent4>
      <a:accent5>
        <a:srgbClr val="62FF31"/>
      </a:accent5>
      <a:accent6>
        <a:srgbClr val="3AFFFE"/>
      </a:accent6>
      <a:hlink>
        <a:srgbClr val="6B9F25"/>
      </a:hlink>
      <a:folHlink>
        <a:srgbClr val="B26B02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ppt/theme/theme5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323232"/>
      </a:dk2>
      <a:lt2>
        <a:srgbClr val="FFFF00"/>
      </a:lt2>
      <a:accent1>
        <a:srgbClr val="A5300F"/>
      </a:accent1>
      <a:accent2>
        <a:srgbClr val="D55816"/>
      </a:accent2>
      <a:accent3>
        <a:srgbClr val="B0FF97"/>
      </a:accent3>
      <a:accent4>
        <a:srgbClr val="FFFF66"/>
      </a:accent4>
      <a:accent5>
        <a:srgbClr val="62FF31"/>
      </a:accent5>
      <a:accent6>
        <a:srgbClr val="3AFFFE"/>
      </a:accent6>
      <a:hlink>
        <a:srgbClr val="6B9F25"/>
      </a:hlink>
      <a:folHlink>
        <a:srgbClr val="B26B0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Tema de Office">
  <a:themeElements>
    <a:clrScheme name="Transmisión de listas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Damasco</Template>
  <TotalTime>8699</TotalTime>
  <Words>1847</Words>
  <Application>Microsoft Office PowerPoint</Application>
  <PresentationFormat>Presentación en pantalla (4:3)</PresentationFormat>
  <Paragraphs>113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7</vt:i4>
      </vt:variant>
      <vt:variant>
        <vt:lpstr>Títulos de diapositiva</vt:lpstr>
      </vt:variant>
      <vt:variant>
        <vt:i4>26</vt:i4>
      </vt:variant>
    </vt:vector>
  </HeadingPairs>
  <TitlesOfParts>
    <vt:vector size="46" baseType="lpstr">
      <vt:lpstr>Aharoni</vt:lpstr>
      <vt:lpstr>Arial</vt:lpstr>
      <vt:lpstr>Arial Narrow</vt:lpstr>
      <vt:lpstr>Calibri</vt:lpstr>
      <vt:lpstr>Calibri Light</vt:lpstr>
      <vt:lpstr>Comic Sans MS</vt:lpstr>
      <vt:lpstr>Franklin Gothic Demi Cond</vt:lpstr>
      <vt:lpstr>Malgun Gothic Semilight</vt:lpstr>
      <vt:lpstr>Rockwell</vt:lpstr>
      <vt:lpstr>Tahoma</vt:lpstr>
      <vt:lpstr>Times New Roman</vt:lpstr>
      <vt:lpstr>Vijaya</vt:lpstr>
      <vt:lpstr>Wingdings</vt:lpstr>
      <vt:lpstr>1_Reflejos</vt:lpstr>
      <vt:lpstr>1_Celestial</vt:lpstr>
      <vt:lpstr>Lápices de cera</vt:lpstr>
      <vt:lpstr>2_Celestial</vt:lpstr>
      <vt:lpstr>Tema de Office</vt:lpstr>
      <vt:lpstr>2_Tema de Office</vt:lpstr>
      <vt:lpstr>4_Tema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TuSoft.org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TuSoft</dc:creator>
  <cp:lastModifiedBy>USUARIO</cp:lastModifiedBy>
  <cp:revision>1896</cp:revision>
  <dcterms:created xsi:type="dcterms:W3CDTF">2015-08-28T22:36:02Z</dcterms:created>
  <dcterms:modified xsi:type="dcterms:W3CDTF">2022-11-26T02:59:05Z</dcterms:modified>
</cp:coreProperties>
</file>