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33"/>
  </p:notesMasterIdLst>
  <p:sldIdLst>
    <p:sldId id="258" r:id="rId3"/>
    <p:sldId id="277" r:id="rId4"/>
    <p:sldId id="287" r:id="rId5"/>
    <p:sldId id="289" r:id="rId6"/>
    <p:sldId id="292" r:id="rId7"/>
    <p:sldId id="295" r:id="rId8"/>
    <p:sldId id="299" r:id="rId9"/>
    <p:sldId id="264" r:id="rId10"/>
    <p:sldId id="267" r:id="rId11"/>
    <p:sldId id="261" r:id="rId12"/>
    <p:sldId id="300" r:id="rId13"/>
    <p:sldId id="265" r:id="rId14"/>
    <p:sldId id="301" r:id="rId15"/>
    <p:sldId id="268" r:id="rId16"/>
    <p:sldId id="269" r:id="rId17"/>
    <p:sldId id="270" r:id="rId18"/>
    <p:sldId id="273" r:id="rId19"/>
    <p:sldId id="275" r:id="rId20"/>
    <p:sldId id="279" r:id="rId21"/>
    <p:sldId id="276" r:id="rId22"/>
    <p:sldId id="281" r:id="rId23"/>
    <p:sldId id="313" r:id="rId24"/>
    <p:sldId id="285" r:id="rId25"/>
    <p:sldId id="286" r:id="rId26"/>
    <p:sldId id="272" r:id="rId27"/>
    <p:sldId id="283" r:id="rId28"/>
    <p:sldId id="305" r:id="rId29"/>
    <p:sldId id="306" r:id="rId30"/>
    <p:sldId id="304" r:id="rId31"/>
    <p:sldId id="311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E"/>
    <a:srgbClr val="FFFF99"/>
    <a:srgbClr val="0000FF"/>
    <a:srgbClr val="CCFFFF"/>
    <a:srgbClr val="FFFFCD"/>
    <a:srgbClr val="CCCC00"/>
    <a:srgbClr val="D5F58F"/>
    <a:srgbClr val="FFFF65"/>
    <a:srgbClr val="4D009A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660"/>
  </p:normalViewPr>
  <p:slideViewPr>
    <p:cSldViewPr>
      <p:cViewPr varScale="1">
        <p:scale>
          <a:sx n="69" d="100"/>
          <a:sy n="69" d="100"/>
        </p:scale>
        <p:origin x="12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BF8B1-3D37-40A8-90BF-DF3623E2F422}" type="datetimeFigureOut">
              <a:rPr lang="es-CO" smtClean="0"/>
              <a:t>24/11/2022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97612-D8F3-4BBF-83AB-4ABEE053D9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940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7612-D8F3-4BBF-83AB-4ABEE053D9A6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664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83B15-1569-48CB-9C11-F955D0624257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83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83B15-1569-48CB-9C11-F955D0624257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3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17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56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24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695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97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29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732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51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599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C56E81-97E4-4572-B6E3-1E0BA409380B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55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461048F-E986-4A42-954B-EDDD136BB577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2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117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619582-74C6-4EAE-AEFE-E924470EE9EA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00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5FC0B48-6E56-4BA3-A275-1F83592BC673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0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718D222-DD4C-4FD7-BA5F-6066E189D99E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3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B2730A3-182B-452A-9EF7-9C75BDDE7478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17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0198DC07-186A-484F-8A59-59F6530A441D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7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4B5115F-D902-4484-8589-4D394B40112B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10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E6E6EAA-C034-44A0-8A75-A4B833FAC668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18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A9AE8FC-8265-4D33-9A0B-AA15624861B3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82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5D8D03B-592E-4823-93D9-CB1709F8F49D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5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19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54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56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8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30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6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0598A-4182-4549-A01D-54C96E04C7E6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56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08E6-E46F-4412-9E4E-4C847C985448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0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86610" y="764704"/>
            <a:ext cx="7170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La prédica de Cristo a los espíritus encarcelados.  </a:t>
            </a:r>
            <a:r>
              <a:rPr lang="es-ES_tradnl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1 Pedro 3:18-22.</a:t>
            </a:r>
            <a:endParaRPr lang="es-E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952087" y="2307138"/>
            <a:ext cx="7239822" cy="187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1 Pedro 3:18-20.</a:t>
            </a:r>
          </a:p>
          <a:p>
            <a:pPr lvl="0" algn="ctr"/>
            <a:r>
              <a:rPr lang="es-ES_tradnl" sz="36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Este texto bíblico ha sido considerado difícil por los estudiosos de la Biblia.</a:t>
            </a:r>
            <a:endParaRPr lang="es-ES" sz="4000" b="1" dirty="0">
              <a:ln w="12700">
                <a:solidFill>
                  <a:srgbClr val="0000FE"/>
                </a:solidFill>
                <a:prstDash val="solid"/>
              </a:ln>
              <a:solidFill>
                <a:srgbClr val="0000FE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10238" y="4555798"/>
            <a:ext cx="65235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6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Arial Narrow" panose="020B0606020202030204" pitchFamily="34" charset="0"/>
                <a:cs typeface="Aharoni" panose="02010803020104030203" pitchFamily="2" charset="-79"/>
              </a:rPr>
              <a:t>A continuación presentamos las interpretaciones más comunes que se han dado a estos versículos.</a:t>
            </a:r>
            <a:endParaRPr lang="es-ES" sz="4000" b="1" dirty="0">
              <a:ln w="12700">
                <a:solidFill>
                  <a:schemeClr val="tx1"/>
                </a:solidFill>
                <a:prstDash val="solid"/>
              </a:ln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53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04890"/>
            <a:ext cx="8496944" cy="575284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385646" y="1624732"/>
            <a:ext cx="6372708" cy="2185214"/>
          </a:xfrm>
          <a:prstGeom prst="rect">
            <a:avLst/>
          </a:prstGeom>
          <a:solidFill>
            <a:srgbClr val="FFFFE1"/>
          </a:solidFill>
          <a:ln w="57150">
            <a:solidFill>
              <a:schemeClr val="tx1">
                <a:lumMod val="75000"/>
              </a:schemeClr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E </a:t>
            </a:r>
            <a:r>
              <a:rPr lang="es-ES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indiscutiblemente, grande es el misterio de la piedad: </a:t>
            </a:r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Dios </a:t>
            </a:r>
            <a:r>
              <a:rPr lang="es-ES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fue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manifestado 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en carne, </a:t>
            </a:r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Justificado 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en el Espíritu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,… </a:t>
            </a:r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1Ti 3:16.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47664" y="632882"/>
            <a:ext cx="6048672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Notemos algunos ejemplos</a:t>
            </a:r>
            <a:endParaRPr lang="es-ES" sz="1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00409" y="4145012"/>
            <a:ext cx="7743183" cy="2185214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Por eso el evangelio ha sido predicado a los que ahora están muertos; para que aunque sean 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juzgados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en carne </a:t>
            </a:r>
            <a:r>
              <a:rPr lang="es-ES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como hombres, 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vivan en espíritu </a:t>
            </a:r>
            <a:r>
              <a:rPr lang="es-ES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según </a:t>
            </a:r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Dios.  </a:t>
            </a:r>
            <a:r>
              <a:rPr lang="es-ES" sz="34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1Pedro 4:6.</a:t>
            </a:r>
            <a:endParaRPr lang="es-ES" sz="3400" dirty="0">
              <a:ln>
                <a:solidFill>
                  <a:srgbClr val="0000FE"/>
                </a:solidFill>
              </a:ln>
              <a:solidFill>
                <a:srgbClr val="0000F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01" y="2309954"/>
            <a:ext cx="3399900" cy="2549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323528" y="2636912"/>
            <a:ext cx="4824535" cy="2092881"/>
          </a:xfrm>
          <a:prstGeom prst="rect">
            <a:avLst/>
          </a:prstGeom>
          <a:solidFill>
            <a:srgbClr val="FFFFE1"/>
          </a:solidFill>
          <a:ln w="57150">
            <a:solidFill>
              <a:schemeClr val="tx1">
                <a:lumMod val="65000"/>
              </a:schemeClr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Porque aunque fue crucificado </a:t>
            </a:r>
            <a:r>
              <a:rPr lang="es-ES" sz="34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en </a:t>
            </a:r>
            <a:r>
              <a:rPr lang="es-ES" sz="34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debilidad</a:t>
            </a:r>
            <a:r>
              <a:rPr lang="es-ES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,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vive por el 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poder de 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Dios</a:t>
            </a:r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… </a:t>
            </a:r>
          </a:p>
          <a:p>
            <a:r>
              <a:rPr lang="es-E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2Corintios 13:4 (Reina Valera 60).</a:t>
            </a:r>
            <a:endParaRPr lang="es-E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20072" y="1052736"/>
            <a:ext cx="3590329" cy="4739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s-E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“Ciertamente</a:t>
            </a:r>
            <a:r>
              <a:rPr lang="es-E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, aunque él fue crucificado </a:t>
            </a:r>
            <a:r>
              <a:rPr lang="es-ES" sz="34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en la debilidad de su condición humana</a:t>
            </a:r>
            <a:r>
              <a:rPr lang="es-E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, ahora 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vive por el poder de 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Dios</a:t>
            </a:r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…”. </a:t>
            </a:r>
          </a:p>
          <a:p>
            <a:pPr algn="ctr"/>
            <a:r>
              <a:rPr lang="es-E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2Corintios 13:4 (</a:t>
            </a:r>
            <a:r>
              <a:rPr lang="es-E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CST Castellano Antiguo).</a:t>
            </a:r>
            <a:endParaRPr lang="es-CO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4781625" y="3422615"/>
            <a:ext cx="556867" cy="1"/>
          </a:xfrm>
          <a:prstGeom prst="straightConnector1">
            <a:avLst/>
          </a:prstGeom>
          <a:ln w="38100">
            <a:solidFill>
              <a:srgbClr val="0000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4644008" y="4033816"/>
            <a:ext cx="864096" cy="259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85480"/>
            <a:ext cx="3695625" cy="184781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774" y="4857652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4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169622" y="1213589"/>
            <a:ext cx="6804756" cy="2308324"/>
          </a:xfrm>
          <a:prstGeom prst="rect">
            <a:avLst/>
          </a:prstGeom>
          <a:solidFill>
            <a:srgbClr val="FFFFE1"/>
          </a:solidFill>
          <a:ln w="57150">
            <a:solidFill>
              <a:srgbClr val="00B05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Algunas versiones de la Biblia lo traducen “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vivificado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por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 Espíritu</a:t>
            </a:r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”, pero el texto original dice </a:t>
            </a:r>
          </a:p>
          <a:p>
            <a:pPr algn="ctr"/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“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vivificado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en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 espíritu</a:t>
            </a:r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”.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98146" y="4221088"/>
            <a:ext cx="5747707" cy="1754326"/>
          </a:xfrm>
          <a:prstGeom prst="rect">
            <a:avLst/>
          </a:prstGeom>
          <a:solidFill>
            <a:srgbClr val="EFF995"/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La idea del texto no es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quién</a:t>
            </a:r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lo resucitó, sino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en</a:t>
            </a:r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qué</a:t>
            </a:r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condición o estado resucitó.</a:t>
            </a:r>
            <a:endParaRPr lang="es-CO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27857" y="948784"/>
            <a:ext cx="7088287" cy="3231654"/>
          </a:xfrm>
          <a:prstGeom prst="rect">
            <a:avLst/>
          </a:prstGeom>
          <a:solidFill>
            <a:srgbClr val="FFFFE1"/>
          </a:solidFill>
          <a:ln w="57150">
            <a:solidFill>
              <a:srgbClr val="FFC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400" b="1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“En espíritu” </a:t>
            </a:r>
            <a:r>
              <a:rPr lang="es-ES" sz="3400" b="1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no significa que Jesús resucitó como un espíritu desencarnado, sin cuerpo, </a:t>
            </a:r>
            <a:r>
              <a:rPr lang="es-ES" sz="3400" b="1" dirty="0" smtClean="0">
                <a:ln w="6350"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significa que resucitó con un cuerpo espiritual y glorificado como resucitarán los muertos en la resurrección de los justos.</a:t>
            </a:r>
            <a:endParaRPr lang="es-ES" sz="3400" b="1" dirty="0">
              <a:ln w="6350">
                <a:solidFill>
                  <a:srgbClr val="0000FE"/>
                </a:solidFill>
              </a:ln>
              <a:solidFill>
                <a:srgbClr val="0000F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48955" y="4699010"/>
            <a:ext cx="6846091" cy="1661993"/>
          </a:xfrm>
          <a:prstGeom prst="rect">
            <a:avLst/>
          </a:prstGeom>
          <a:solidFill>
            <a:srgbClr val="FFFFCD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Los justos resucitarán con cuerpos físicos, pero glorificados, espirituales </a:t>
            </a:r>
          </a:p>
          <a:p>
            <a:pPr algn="ctr"/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y en poder.  </a:t>
            </a:r>
            <a:r>
              <a:rPr lang="es-ES" sz="2800" dirty="0" smtClean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Véase 1 Corintios 15:42-44. </a:t>
            </a:r>
            <a:endParaRPr lang="es-CO" sz="3400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0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953852" y="908720"/>
            <a:ext cx="7236296" cy="2708434"/>
          </a:xfrm>
          <a:prstGeom prst="rect">
            <a:avLst/>
          </a:prstGeom>
          <a:solidFill>
            <a:srgbClr val="FFFFE1"/>
          </a:solidFill>
          <a:ln w="57150">
            <a:solidFill>
              <a:srgbClr val="FFC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 Pedro 3:18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 </a:t>
            </a:r>
            <a:r>
              <a:rPr lang="es-ES" sz="34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 “Porque </a:t>
            </a:r>
            <a:r>
              <a:rPr lang="es-ES" sz="34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también Cristo padeció una sola vez por los pecados, el justo por los injustos, para llevarnos a Dios, siendo a la verdad muerto en la carne, pero 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vivificado </a:t>
            </a:r>
            <a:r>
              <a:rPr lang="es-ES" sz="34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en </a:t>
            </a:r>
            <a:r>
              <a:rPr lang="es-ES" sz="34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espíritu”.</a:t>
            </a:r>
            <a:endParaRPr lang="es-ES" sz="3400" b="1" dirty="0">
              <a:ln>
                <a:solidFill>
                  <a:srgbClr val="00006C"/>
                </a:solidFill>
              </a:ln>
              <a:solidFill>
                <a:srgbClr val="00006C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44271" y="57398"/>
            <a:ext cx="3055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Vivificado</a:t>
            </a:r>
            <a:endParaRPr lang="es-CO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53852" y="3933056"/>
            <a:ext cx="7236296" cy="1661993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Según el diccionario, vivificar significa 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volver a vivir o resucitar</a:t>
            </a:r>
            <a:r>
              <a:rPr lang="es-ES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; y en ese sentido se usa esta palabra en la Biblia.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63689" y="5877272"/>
            <a:ext cx="561662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Notemos algunos 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ejemplos.</a:t>
            </a:r>
            <a:endParaRPr lang="es-ES" sz="36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4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81028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899590" y="3784973"/>
            <a:ext cx="7344817" cy="2708434"/>
          </a:xfrm>
          <a:prstGeom prst="rect">
            <a:avLst/>
          </a:prstGeom>
          <a:solidFill>
            <a:srgbClr val="FFFFE1"/>
          </a:solidFill>
          <a:ln w="57150">
            <a:solidFill>
              <a:srgbClr val="FFC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s-E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Biblia Latinoamericana 95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) </a:t>
            </a:r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Pues 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Cristo quiso morir por el pecado y para llevarnos a Dios, siendo ésta la muerte del justo por los injustos. Murió por ser carne, y luego 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resucitó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por el Espíritu.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83568" y="1196752"/>
            <a:ext cx="7776865" cy="2185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(Nácar Colunga) </a:t>
            </a:r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Porque 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también Cristo murió una vez por los pecados, el justo por los injustos, para llevarnos a Dios. Murió en la carne, pero 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volvió 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 la vida 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por el </a:t>
            </a:r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Espíritu.</a:t>
            </a:r>
            <a:endParaRPr lang="es-CO" sz="3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 flipH="1">
            <a:off x="3131840" y="3284984"/>
            <a:ext cx="792088" cy="27363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3222482" y="272842"/>
            <a:ext cx="2699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Vivificado.</a:t>
            </a:r>
            <a:endParaRPr lang="es-CO" sz="1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96" y="4088730"/>
            <a:ext cx="2843808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1563692" y="1192684"/>
            <a:ext cx="6016616" cy="2185214"/>
          </a:xfrm>
          <a:prstGeom prst="rect">
            <a:avLst/>
          </a:prstGeom>
          <a:solidFill>
            <a:srgbClr val="FFFFE1"/>
          </a:solidFill>
          <a:ln w="57150">
            <a:solidFill>
              <a:srgbClr val="FFC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(RV60)</a:t>
            </a:r>
            <a:r>
              <a:rPr lang="es-ES" sz="3400" b="1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" sz="3400" b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Así </a:t>
            </a:r>
            <a:r>
              <a:rPr lang="es-ES" sz="3400" b="1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también está escrito: </a:t>
            </a:r>
            <a:endParaRPr lang="es-ES" sz="3400" b="1" dirty="0" smtClean="0">
              <a:ln w="6350"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s-ES" sz="3400" b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Fue </a:t>
            </a:r>
            <a:r>
              <a:rPr lang="es-ES" sz="3400" b="1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hecho el primer hombre Adán alma viviente</a:t>
            </a:r>
            <a:r>
              <a:rPr lang="es-ES" sz="3400" b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; </a:t>
            </a:r>
            <a:r>
              <a:rPr lang="es-ES" sz="3400" b="1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el postrer Adán, espíritu </a:t>
            </a:r>
            <a:r>
              <a:rPr lang="es-ES" sz="34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vivificante</a:t>
            </a:r>
            <a:r>
              <a:rPr lang="es-ES" sz="3400" b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.  </a:t>
            </a:r>
            <a:r>
              <a:rPr lang="es-ES" sz="3200" b="1" dirty="0" smtClean="0">
                <a:ln w="6350"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1 </a:t>
            </a:r>
            <a:r>
              <a:rPr lang="es-ES" sz="3200" b="1" dirty="0" err="1" smtClean="0">
                <a:ln w="6350"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Cor</a:t>
            </a:r>
            <a:r>
              <a:rPr lang="es-ES" sz="3200" b="1" dirty="0" smtClean="0">
                <a:ln w="6350"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. 15:45. </a:t>
            </a:r>
            <a:endParaRPr lang="es-ES" sz="3200" b="1" dirty="0">
              <a:ln w="6350">
                <a:solidFill>
                  <a:srgbClr val="0000FE"/>
                </a:solidFill>
              </a:ln>
              <a:solidFill>
                <a:srgbClr val="0000FE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14197" y="4000996"/>
            <a:ext cx="6515607" cy="2185214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2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(RV95) </a:t>
            </a:r>
            <a:r>
              <a:rPr lang="es-ES" sz="3400" b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Así </a:t>
            </a:r>
            <a:r>
              <a:rPr lang="es-ES" sz="3400" b="1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también está escrito</a:t>
            </a:r>
            <a:r>
              <a:rPr lang="es-ES" sz="3400" b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:  </a:t>
            </a:r>
          </a:p>
          <a:p>
            <a:r>
              <a:rPr lang="es-ES" sz="3400" b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"</a:t>
            </a:r>
            <a:r>
              <a:rPr lang="es-ES" sz="3400" b="1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Fue hecho el primer hombre,  Adán,  alma viviente</a:t>
            </a:r>
            <a:r>
              <a:rPr lang="es-ES" sz="3400" b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"; </a:t>
            </a:r>
            <a:r>
              <a:rPr lang="es-ES" sz="3400" b="1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el postrer Adán,  </a:t>
            </a:r>
            <a:r>
              <a:rPr lang="es-ES" sz="34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espíritu que da vida</a:t>
            </a:r>
            <a:r>
              <a:rPr lang="es-ES" sz="3400" b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.    </a:t>
            </a:r>
            <a:r>
              <a:rPr lang="es-ES" sz="3200" b="1" dirty="0" smtClean="0">
                <a:ln w="6350"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1 </a:t>
            </a:r>
            <a:r>
              <a:rPr lang="es-ES" sz="3200" b="1" dirty="0" err="1" smtClean="0">
                <a:ln w="6350"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Cor</a:t>
            </a:r>
            <a:r>
              <a:rPr lang="es-ES" sz="3200" b="1" dirty="0" smtClean="0">
                <a:ln w="6350"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. 15:45. </a:t>
            </a:r>
            <a:endParaRPr lang="es-CO" sz="3200" b="1" dirty="0">
              <a:ln w="6350">
                <a:solidFill>
                  <a:srgbClr val="0000FE"/>
                </a:solidFill>
              </a:ln>
              <a:solidFill>
                <a:srgbClr val="0000F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 flipH="1">
            <a:off x="2699792" y="3284984"/>
            <a:ext cx="1008112" cy="2520280"/>
          </a:xfrm>
          <a:prstGeom prst="straightConnector1">
            <a:avLst/>
          </a:prstGeom>
          <a:ln w="28575">
            <a:solidFill>
              <a:srgbClr val="0000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3222482" y="272842"/>
            <a:ext cx="2699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Vivificado.</a:t>
            </a:r>
            <a:endParaRPr lang="es-CO" sz="1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9592" y="1220559"/>
            <a:ext cx="734481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…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en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 cual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también fue y predicó a los espíritus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encarcelados.  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1Pedro 3:19.</a:t>
            </a:r>
            <a:endParaRPr lang="es-ES" sz="3600" b="1" dirty="0">
              <a:ln>
                <a:solidFill>
                  <a:srgbClr val="0000FE"/>
                </a:solidFill>
              </a:ln>
              <a:solidFill>
                <a:srgbClr val="0000F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29938" y="355303"/>
            <a:ext cx="2884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“en </a:t>
            </a:r>
            <a:r>
              <a:rPr lang="es-ES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el </a:t>
            </a:r>
            <a:r>
              <a:rPr lang="es-ES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cual” </a:t>
            </a:r>
            <a:endParaRPr lang="es-CO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67644" y="2708920"/>
            <a:ext cx="6408712" cy="2308324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Esta frase al comienzo </a:t>
            </a:r>
          </a:p>
          <a:p>
            <a:pPr lvl="0" algn="ctr"/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del versículo 19 hace referencia a la última frase del versículo 18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“vivificado en espíritu”.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5516" y="5301208"/>
            <a:ext cx="8712968" cy="120032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Cristo “predicó” a los espíritus encarcelados en la condición de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vivificado en espíritu. </a:t>
            </a:r>
            <a:endParaRPr lang="es-CO" sz="1400" dirty="0">
              <a:ln>
                <a:solidFill>
                  <a:srgbClr val="0000FE"/>
                </a:solidFill>
              </a:ln>
              <a:solidFill>
                <a:srgbClr val="0000F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9592" y="1757426"/>
            <a:ext cx="7344816" cy="1200329"/>
          </a:xfrm>
          <a:prstGeom prst="rect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…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en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el cual también fue y </a:t>
            </a:r>
            <a:r>
              <a:rPr lang="es-ES" sz="3600" b="1" dirty="0">
                <a:ln>
                  <a:solidFill>
                    <a:srgbClr val="6600CC"/>
                  </a:solidFill>
                </a:ln>
                <a:solidFill>
                  <a:srgbClr val="4D009A"/>
                </a:solidFill>
                <a:latin typeface="Calibri" panose="020F0502020204030204" pitchFamily="34" charset="0"/>
              </a:rPr>
              <a:t>predicó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4D009A"/>
                </a:solidFill>
                <a:latin typeface="Calibri" panose="020F0502020204030204" pitchFamily="34" charset="0"/>
              </a:rPr>
              <a:t> </a:t>
            </a:r>
            <a:endParaRPr lang="es-ES" sz="3600" b="1" dirty="0" smtClean="0">
              <a:ln>
                <a:solidFill>
                  <a:srgbClr val="FF0000"/>
                </a:solidFill>
              </a:ln>
              <a:solidFill>
                <a:srgbClr val="4D009A"/>
              </a:solidFill>
              <a:latin typeface="Calibri" panose="020F0502020204030204" pitchFamily="34" charset="0"/>
            </a:endParaRPr>
          </a:p>
          <a:p>
            <a:r>
              <a:rPr lang="es-ES" sz="3600" b="1" dirty="0" smtClean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a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los espíritus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encarcelados. </a:t>
            </a:r>
            <a:r>
              <a:rPr lang="es-ES" sz="3600" b="1" dirty="0" smtClean="0">
                <a:ln>
                  <a:solidFill>
                    <a:srgbClr val="6600CC"/>
                  </a:solidFill>
                </a:ln>
                <a:solidFill>
                  <a:srgbClr val="4D009A"/>
                </a:solidFill>
                <a:latin typeface="Calibri" panose="020F0502020204030204" pitchFamily="34" charset="0"/>
              </a:rPr>
              <a:t>1Pe 3:19.</a:t>
            </a:r>
            <a:endParaRPr lang="es-ES" sz="3600" b="1" dirty="0">
              <a:ln>
                <a:solidFill>
                  <a:srgbClr val="6600CC"/>
                </a:solidFill>
              </a:ln>
              <a:solidFill>
                <a:srgbClr val="4D009A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57808" y="236636"/>
            <a:ext cx="8028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“predicó” (</a:t>
            </a:r>
            <a:r>
              <a:rPr lang="es-ES" sz="36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kerusso</a:t>
            </a:r>
            <a:r>
              <a:rPr lang="es-E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r>
              <a:rPr lang="es-E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Pregonar, </a:t>
            </a:r>
            <a:r>
              <a:rPr lang="es-E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predicar</a:t>
            </a:r>
            <a:r>
              <a:rPr lang="es-ES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, proclamar, publicar.)</a:t>
            </a:r>
            <a:endParaRPr lang="es-CO" sz="14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39652" y="3429000"/>
            <a:ext cx="6264696" cy="175432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Esta palabra se traduce de diferentes maneras en la Biblia, según el contexto.</a:t>
            </a:r>
            <a:endParaRPr lang="es-CO" sz="1400" dirty="0"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94820" y="5517232"/>
            <a:ext cx="5021055" cy="646331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Veamos algunos ejemplos.</a:t>
            </a:r>
            <a:endParaRPr lang="es-CO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3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67644" y="277238"/>
            <a:ext cx="6408712" cy="2185214"/>
          </a:xfrm>
          <a:prstGeom prst="rect">
            <a:avLst/>
          </a:prstGeom>
          <a:solidFill>
            <a:schemeClr val="tx1">
              <a:lumMod val="95000"/>
            </a:schemeClr>
          </a:solidFill>
          <a:ln w="57150">
            <a:solidFill>
              <a:srgbClr val="66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Y 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vi a un ángel fuerte </a:t>
            </a:r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que</a:t>
            </a:r>
          </a:p>
          <a:p>
            <a:pPr algn="ctr"/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ES" sz="3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pregonaba </a:t>
            </a:r>
            <a:r>
              <a:rPr lang="es-E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es-ES" sz="3400" b="1" dirty="0" err="1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kerusso</a:t>
            </a:r>
            <a:r>
              <a:rPr lang="es-E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) </a:t>
            </a:r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a 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gran voz: ¿Quién es digno de abrir el libro y desatar sus sellos? </a:t>
            </a:r>
            <a:r>
              <a:rPr lang="es-ES" sz="32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Apoc. </a:t>
            </a:r>
            <a:r>
              <a:rPr lang="es-ES" sz="32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5:2.</a:t>
            </a:r>
            <a:endParaRPr lang="es-ES" sz="3200" b="1" dirty="0">
              <a:ln>
                <a:solidFill>
                  <a:srgbClr val="0000FE"/>
                </a:solidFill>
              </a:ln>
              <a:solidFill>
                <a:srgbClr val="0000F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3043" y="2636912"/>
            <a:ext cx="8217913" cy="2185214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400" b="1" dirty="0">
                <a:ln w="12700">
                  <a:solidFill>
                    <a:schemeClr val="bg1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Por tanto, todo lo que habéis dicho en tinieblas, a la luz se oirá; y lo que habéis hablado al oído en los aposentos, se </a:t>
            </a:r>
            <a:r>
              <a:rPr lang="es-ES" sz="3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Proclamará </a:t>
            </a:r>
            <a:r>
              <a:rPr lang="es-ES" sz="3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es-ES" sz="3400" b="1" dirty="0" err="1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kerusso</a:t>
            </a:r>
            <a:r>
              <a:rPr lang="es-ES" sz="3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)</a:t>
            </a:r>
            <a:r>
              <a:rPr lang="es-ES" sz="3400" b="1" dirty="0">
                <a:ln w="12700">
                  <a:solidFill>
                    <a:schemeClr val="bg1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en las azoteas. </a:t>
            </a:r>
            <a:r>
              <a:rPr lang="es-ES" sz="3200" b="1" dirty="0" err="1">
                <a:ln w="12700"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Luc</a:t>
            </a:r>
            <a:r>
              <a:rPr lang="es-ES" sz="3200" b="1" dirty="0">
                <a:ln w="12700"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. 12:3.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63043" y="4965221"/>
            <a:ext cx="8217913" cy="16619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…Y él se fue,</a:t>
            </a:r>
            <a:r>
              <a:rPr lang="es-ES" sz="3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 publicando</a:t>
            </a:r>
            <a:r>
              <a:rPr lang="es-ES" sz="34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32C7A9">
                      <a:lumMod val="60000"/>
                      <a:lumOff val="40000"/>
                    </a:srgbClr>
                  </a:outerShdw>
                </a:effectLst>
                <a:latin typeface="Arial Narrow" panose="020B0606020202030204" pitchFamily="34" charset="0"/>
              </a:rPr>
              <a:t> (</a:t>
            </a:r>
            <a:r>
              <a:rPr lang="es-ES" sz="3400" b="1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32C7A9">
                      <a:lumMod val="60000"/>
                      <a:lumOff val="40000"/>
                    </a:srgbClr>
                  </a:outerShdw>
                </a:effectLst>
                <a:latin typeface="Arial Narrow" panose="020B0606020202030204" pitchFamily="34" charset="0"/>
              </a:rPr>
              <a:t>kerusso</a:t>
            </a:r>
            <a:r>
              <a:rPr lang="es-ES" sz="34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32C7A9">
                      <a:lumMod val="60000"/>
                      <a:lumOff val="40000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  <a:r>
              <a:rPr lang="es-ES" sz="3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s-ES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por toda la ciudad cuán grandes cosas había hecho Jesús con él. </a:t>
            </a:r>
            <a:r>
              <a:rPr lang="es-E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Lucas 8:39. </a:t>
            </a:r>
            <a:r>
              <a:rPr lang="es-E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Véase Marcos 1:45, 5:20. </a:t>
            </a:r>
            <a:endParaRPr lang="es-E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9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23528" y="556229"/>
            <a:ext cx="8496944" cy="2554545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1) </a:t>
            </a:r>
            <a:r>
              <a:rPr lang="es-ES" sz="32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Durante el tiempo transcurrido entre </a:t>
            </a:r>
            <a:r>
              <a:rPr lang="es-ES" sz="3200" b="1" dirty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su </a:t>
            </a:r>
            <a:r>
              <a:rPr lang="es-ES" sz="32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muerte </a:t>
            </a:r>
            <a:r>
              <a:rPr lang="es-ES" sz="3200" b="1" dirty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y su resurrección Cristo </a:t>
            </a:r>
            <a:r>
              <a:rPr lang="es-ES" sz="32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bajó al infierno y “predicó</a:t>
            </a:r>
            <a:r>
              <a:rPr lang="es-ES" sz="3200" b="1" dirty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” a los espíritus </a:t>
            </a:r>
            <a:r>
              <a:rPr lang="es-ES" sz="32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desencarnados de </a:t>
            </a:r>
            <a:r>
              <a:rPr lang="es-ES" sz="3200" b="1" dirty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los </a:t>
            </a:r>
            <a:r>
              <a:rPr lang="es-ES" sz="32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antediluvianos. </a:t>
            </a:r>
          </a:p>
          <a:p>
            <a:r>
              <a:rPr lang="es-E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Está postura apoya la idea de que el hombre es inmortal.</a:t>
            </a:r>
            <a:endParaRPr lang="es-CO" sz="32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3528" y="3495494"/>
            <a:ext cx="8496944" cy="304698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2)</a:t>
            </a:r>
            <a:r>
              <a:rPr lang="es-ES" sz="32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Entre su muerte y su resurrección Cristo proclamó su </a:t>
            </a:r>
            <a:r>
              <a:rPr lang="es-ES" sz="3200" b="1" dirty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victoria a los </a:t>
            </a:r>
            <a:r>
              <a:rPr lang="es-ES" sz="32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demonios, ángeles caídos que tuvieron relaciones sexuales con las “hijas de los hombres” (</a:t>
            </a:r>
            <a:r>
              <a:rPr lang="es-E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tradición judía</a:t>
            </a:r>
            <a:r>
              <a:rPr lang="es-ES" sz="32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).  </a:t>
            </a:r>
            <a:endParaRPr lang="es-ES" sz="3200" b="1" dirty="0">
              <a:ln w="12700">
                <a:solidFill>
                  <a:srgbClr val="0000FE"/>
                </a:solidFill>
                <a:prstDash val="solid"/>
              </a:ln>
              <a:solidFill>
                <a:srgbClr val="0000FE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r>
              <a:rPr lang="es-E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Según esta postura los espíritus encarcelados son los hijos de Dios </a:t>
            </a:r>
            <a:r>
              <a:rPr lang="es-ES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en Génesis </a:t>
            </a:r>
            <a:r>
              <a:rPr lang="es-E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6. </a:t>
            </a:r>
            <a:endParaRPr lang="es-E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02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0691" y="2178730"/>
            <a:ext cx="5562619" cy="1754326"/>
          </a:xfrm>
          <a:prstGeom prst="rect">
            <a:avLst/>
          </a:prstGeom>
          <a:solidFill>
            <a:srgbClr val="FFFF65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…en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el cual también fue y predicó a los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espíritus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encarcelados.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latin typeface="Arial Narrow" panose="020B0606020202030204" pitchFamily="34" charset="0"/>
              </a:rPr>
              <a:t>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1Pe 3:19.</a:t>
            </a:r>
            <a:endParaRPr lang="es-E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69876" y="1013827"/>
            <a:ext cx="6804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“espíritus encarcelados”. </a:t>
            </a:r>
            <a:endParaRPr lang="es-CO" sz="2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11955" y="4482986"/>
            <a:ext cx="6120090" cy="1754326"/>
          </a:xfrm>
          <a:prstGeom prst="rect">
            <a:avLst/>
          </a:prstGeom>
          <a:solidFill>
            <a:srgbClr val="86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EFF995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¿En qué otro lugar de la Biblia</a:t>
            </a:r>
          </a:p>
          <a:p>
            <a:pPr algn="ctr"/>
            <a:r>
              <a:rPr lang="es-ES" sz="3600" b="1" dirty="0" smtClean="0">
                <a:ln>
                  <a:solidFill>
                    <a:srgbClr val="EFF995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se hace referencia a </a:t>
            </a:r>
          </a:p>
          <a:p>
            <a:pPr algn="ctr"/>
            <a:r>
              <a:rPr lang="es-ES" sz="3600" b="1" dirty="0" smtClean="0">
                <a:ln>
                  <a:solidFill>
                    <a:srgbClr val="EFF995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espíritus encarcelados?</a:t>
            </a:r>
            <a:endParaRPr lang="es-CO" sz="1200" dirty="0">
              <a:ln>
                <a:solidFill>
                  <a:srgbClr val="EFF995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48003" y="5877272"/>
            <a:ext cx="8247995" cy="6155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Los ángeles son espíritus. </a:t>
            </a:r>
            <a:r>
              <a:rPr lang="es-ES" sz="34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Hebreos 1:7,14.</a:t>
            </a:r>
            <a:endParaRPr lang="es-CO" sz="3400" dirty="0">
              <a:ln>
                <a:solidFill>
                  <a:srgbClr val="0000FE"/>
                </a:solidFill>
              </a:ln>
              <a:solidFill>
                <a:srgbClr val="0000F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3044" y="692696"/>
            <a:ext cx="8217913" cy="2185214"/>
          </a:xfrm>
          <a:prstGeom prst="rect">
            <a:avLst/>
          </a:prstGeom>
          <a:solidFill>
            <a:srgbClr val="FFFF99"/>
          </a:solidFill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En </a:t>
            </a:r>
            <a:r>
              <a:rPr lang="es-E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2 Pedro </a:t>
            </a:r>
            <a:r>
              <a:rPr lang="es-E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2:4</a:t>
            </a:r>
            <a:r>
              <a:rPr lang="es-ES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es-ES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“Porque </a:t>
            </a:r>
            <a:r>
              <a:rPr lang="es-ES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si Dios no perdonó a los 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ángeles que pecaron</a:t>
            </a:r>
            <a:r>
              <a:rPr lang="es-ES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, sino que arrojándolos al infierno los entregó a 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prisiones de oscuridad</a:t>
            </a:r>
            <a:r>
              <a:rPr lang="es-ES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, para ser reservados al </a:t>
            </a:r>
            <a:r>
              <a:rPr lang="es-ES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juicio”. </a:t>
            </a:r>
            <a:endParaRPr lang="es-ES" sz="3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5260" y="3212976"/>
            <a:ext cx="8453479" cy="2185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</a:rPr>
              <a:t>En Judas 1:6. </a:t>
            </a:r>
            <a:r>
              <a:rPr lang="es-ES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Y a </a:t>
            </a:r>
            <a:r>
              <a:rPr lang="es-ES" sz="3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los ángeles que no guardaron su dignidad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, sino que abandonaron su propia morada, los ha guardado bajo oscuridad, en </a:t>
            </a:r>
            <a:r>
              <a:rPr lang="es-ES" sz="3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prisiones eternas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, para el juicio del gran </a:t>
            </a:r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día</a:t>
            </a:r>
            <a:r>
              <a:rPr lang="es-ES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” </a:t>
            </a:r>
            <a:endParaRPr lang="es-ES" sz="3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9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Rectángulo"/>
          <p:cNvSpPr/>
          <p:nvPr/>
        </p:nvSpPr>
        <p:spPr>
          <a:xfrm>
            <a:off x="729559" y="4005064"/>
            <a:ext cx="7684882" cy="2708434"/>
          </a:xfrm>
          <a:prstGeom prst="rect">
            <a:avLst/>
          </a:prstGeom>
          <a:solidFill>
            <a:srgbClr val="FFFFE1"/>
          </a:solidFill>
          <a:ln w="57150">
            <a:solidFill>
              <a:srgbClr val="FFC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4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Antes de la Cruz, Satanás tenía acceso al </a:t>
            </a:r>
            <a:r>
              <a:rPr lang="es-ES" sz="34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cielo (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Job 1:6</a:t>
            </a:r>
            <a:r>
              <a:rPr lang="es-ES" sz="34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). Pero en la cruz fue “echado fuera” (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Juan 12:31</a:t>
            </a:r>
            <a:r>
              <a:rPr lang="es-ES" sz="34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). Fue </a:t>
            </a:r>
            <a:r>
              <a:rPr lang="es-ES" sz="34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expulsado definitivamente del </a:t>
            </a:r>
            <a:r>
              <a:rPr lang="es-ES" sz="34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cielo (</a:t>
            </a:r>
            <a:r>
              <a:rPr lang="es-ES" sz="34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Apo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12:10</a:t>
            </a:r>
            <a:r>
              <a:rPr lang="es-ES" sz="34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) </a:t>
            </a:r>
            <a:r>
              <a:rPr lang="es-ES" sz="34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y confinado a este mundo (</a:t>
            </a:r>
            <a:r>
              <a:rPr lang="es-ES" sz="3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Apo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12:12</a:t>
            </a:r>
            <a:r>
              <a:rPr lang="es-ES" sz="34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).</a:t>
            </a:r>
            <a:endParaRPr lang="es-ES" sz="3400" b="1" dirty="0">
              <a:ln>
                <a:solidFill>
                  <a:srgbClr val="00006C"/>
                </a:solidFill>
              </a:ln>
              <a:solidFill>
                <a:srgbClr val="00006C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29559" y="2204864"/>
            <a:ext cx="7668568" cy="1661993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 w="6350">
                  <a:solidFill>
                    <a:schemeClr val="bg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“…</a:t>
            </a:r>
            <a:r>
              <a:rPr kumimoji="0" lang="es-ES" sz="3400" b="1" i="0" u="none" strike="noStrike" kern="1200" cap="none" spc="0" normalizeH="0" baseline="0" noProof="0" dirty="0" smtClean="0">
                <a:ln w="6350">
                  <a:solidFill>
                    <a:schemeClr val="bg1"/>
                  </a:solidFill>
                </a:ln>
                <a:solidFill>
                  <a:srgbClr val="0000F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los </a:t>
            </a:r>
            <a:r>
              <a:rPr kumimoji="0" lang="es-ES" sz="3400" b="1" i="0" u="none" strike="noStrike" kern="1200" cap="none" spc="0" normalizeH="0" baseline="0" noProof="0" dirty="0">
                <a:ln w="6350">
                  <a:solidFill>
                    <a:schemeClr val="bg1"/>
                  </a:solidFill>
                </a:ln>
                <a:solidFill>
                  <a:srgbClr val="0000F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gobernadores de las tinieblas de </a:t>
            </a:r>
            <a:r>
              <a:rPr kumimoji="0" lang="es-ES" sz="3400" b="1" i="0" u="none" strike="noStrike" kern="1200" cap="none" spc="0" normalizeH="0" baseline="0" noProof="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este </a:t>
            </a:r>
            <a:r>
              <a:rPr kumimoji="0" lang="es-ES" sz="3400" b="1" i="0" u="none" strike="noStrike" kern="1200" cap="none" spc="0" normalizeH="0" baseline="0" noProof="0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mundo</a:t>
            </a:r>
            <a:r>
              <a:rPr kumimoji="0" lang="es-ES" sz="3400" b="1" i="0" u="none" strike="noStrike" kern="1200" cap="none" spc="0" normalizeH="0" baseline="0" noProof="0" dirty="0" smtClean="0">
                <a:ln w="6350">
                  <a:solidFill>
                    <a:schemeClr val="bg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”, “</a:t>
            </a:r>
            <a:r>
              <a:rPr kumimoji="0" lang="es-ES" sz="3400" b="1" i="0" u="none" strike="noStrike" kern="1200" cap="none" spc="0" normalizeH="0" baseline="0" noProof="0" dirty="0" smtClean="0">
                <a:ln w="6350">
                  <a:solidFill>
                    <a:schemeClr val="bg1"/>
                  </a:solidFill>
                </a:ln>
                <a:solidFill>
                  <a:srgbClr val="0000F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huestes </a:t>
            </a:r>
            <a:r>
              <a:rPr kumimoji="0" lang="es-ES" sz="3400" b="1" i="0" u="none" strike="noStrike" kern="1200" cap="none" spc="0" normalizeH="0" baseline="0" noProof="0" dirty="0">
                <a:ln w="6350">
                  <a:solidFill>
                    <a:schemeClr val="bg1"/>
                  </a:solidFill>
                </a:ln>
                <a:solidFill>
                  <a:srgbClr val="0000F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espirituales de maldad </a:t>
            </a:r>
            <a:endParaRPr kumimoji="0" lang="es-ES" sz="3400" b="1" i="0" u="none" strike="noStrike" kern="1200" cap="none" spc="0" normalizeH="0" baseline="0" noProof="0" dirty="0" smtClean="0">
              <a:ln w="6350">
                <a:solidFill>
                  <a:schemeClr val="bg1"/>
                </a:solidFill>
              </a:ln>
              <a:solidFill>
                <a:srgbClr val="0000F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 smtClean="0">
                <a:ln w="6350">
                  <a:solidFill>
                    <a:schemeClr val="bg1"/>
                  </a:solidFill>
                </a:ln>
                <a:solidFill>
                  <a:srgbClr val="0000F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 </a:t>
            </a:r>
            <a:r>
              <a:rPr kumimoji="0" lang="es-ES" sz="3400" b="1" i="0" u="none" strike="noStrike" kern="1200" cap="none" spc="0" normalizeH="0" baseline="0" noProof="0" dirty="0">
                <a:ln w="6350">
                  <a:solidFill>
                    <a:schemeClr val="bg1"/>
                  </a:solidFill>
                </a:ln>
                <a:solidFill>
                  <a:srgbClr val="0000F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las </a:t>
            </a:r>
            <a:r>
              <a:rPr kumimoji="0" lang="es-ES" sz="3400" b="1" i="0" u="none" strike="noStrike" kern="1200" cap="none" spc="0" normalizeH="0" baseline="0" noProof="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regiones </a:t>
            </a:r>
            <a:r>
              <a:rPr kumimoji="0" lang="es-ES" sz="3400" b="1" i="0" u="none" strike="noStrike" kern="1200" cap="none" spc="0" normalizeH="0" baseline="0" noProof="0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celestes</a:t>
            </a:r>
            <a:r>
              <a:rPr kumimoji="0" lang="es-ES" sz="3400" b="1" i="0" u="none" strike="noStrike" kern="1200" cap="none" spc="0" normalizeH="0" baseline="0" noProof="0" dirty="0" smtClean="0">
                <a:ln w="6350">
                  <a:solidFill>
                    <a:schemeClr val="bg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”.   </a:t>
            </a:r>
            <a:r>
              <a:rPr kumimoji="0" lang="es-ES" sz="3200" b="1" i="0" u="none" strike="noStrike" kern="1200" cap="none" spc="0" normalizeH="0" baseline="0" noProof="0" dirty="0" smtClean="0">
                <a:ln w="6350">
                  <a:solidFill>
                    <a:srgbClr val="0000FE"/>
                  </a:solidFill>
                </a:ln>
                <a:solidFill>
                  <a:srgbClr val="0000F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Efesios 6:12.</a:t>
            </a:r>
            <a:endParaRPr kumimoji="0" lang="es-ES" sz="3200" b="1" i="0" u="none" strike="noStrike" kern="1200" cap="none" spc="0" normalizeH="0" baseline="0" noProof="0" dirty="0">
              <a:ln w="6350">
                <a:solidFill>
                  <a:srgbClr val="0000FE"/>
                </a:solidFill>
              </a:ln>
              <a:solidFill>
                <a:srgbClr val="0000F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45873" y="332656"/>
            <a:ext cx="7652254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Esos malos espíritus están en nuestra atmósfera. Por eso satanás es llamado </a:t>
            </a:r>
          </a:p>
          <a:p>
            <a:pPr algn="ctr"/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“El 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príncipe de la potestad del 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aire”. </a:t>
            </a:r>
            <a:r>
              <a:rPr lang="es-ES" sz="32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Efe.2:2. </a:t>
            </a:r>
            <a:endParaRPr lang="es-CO" sz="3400" dirty="0">
              <a:ln>
                <a:solidFill>
                  <a:srgbClr val="0000FE"/>
                </a:solidFill>
              </a:ln>
              <a:solidFill>
                <a:srgbClr val="0000F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7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323528" y="838453"/>
            <a:ext cx="836327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99"/>
                </a:solidFill>
                <a:latin typeface="Arial Narrow" panose="020B0606020202030204" pitchFamily="34" charset="0"/>
              </a:rPr>
              <a:t>Resumen</a:t>
            </a:r>
            <a:endParaRPr lang="es-ES" sz="36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815977"/>
              </p:ext>
            </p:extLst>
          </p:nvPr>
        </p:nvGraphicFramePr>
        <p:xfrm>
          <a:off x="323528" y="2080878"/>
          <a:ext cx="8424936" cy="3508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2928">
                <a:tc>
                  <a:txBody>
                    <a:bodyPr/>
                    <a:lstStyle/>
                    <a:p>
                      <a:r>
                        <a:rPr lang="es-CO" sz="34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Frase</a:t>
                      </a:r>
                      <a:endParaRPr lang="es-CO" sz="34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4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Explicación</a:t>
                      </a:r>
                      <a:endParaRPr lang="es-CO" sz="34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418">
                <a:tc>
                  <a:txBody>
                    <a:bodyPr/>
                    <a:lstStyle/>
                    <a:p>
                      <a:pPr lvl="0"/>
                      <a:r>
                        <a:rPr lang="es-ES" sz="3400" b="1" dirty="0" smtClean="0">
                          <a:latin typeface="Arial Narrow" panose="020B0606020202030204" pitchFamily="34" charset="0"/>
                        </a:rPr>
                        <a:t>En carne</a:t>
                      </a:r>
                      <a:endParaRPr lang="es-CO" sz="34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3400" b="1" dirty="0" smtClean="0">
                          <a:latin typeface="Arial Narrow" panose="020B0606020202030204" pitchFamily="34" charset="0"/>
                        </a:rPr>
                        <a:t>Existencia terrenal de Cristo como ser humano.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002">
                <a:tc>
                  <a:txBody>
                    <a:bodyPr/>
                    <a:lstStyle/>
                    <a:p>
                      <a:r>
                        <a:rPr lang="es-ES" sz="3400" b="1" dirty="0" smtClean="0">
                          <a:latin typeface="Arial Narrow" panose="020B0606020202030204" pitchFamily="34" charset="0"/>
                        </a:rPr>
                        <a:t>En espíritu</a:t>
                      </a:r>
                      <a:endParaRPr lang="es-CO" sz="34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3400" b="1" dirty="0" smtClean="0">
                          <a:latin typeface="Arial Narrow" panose="020B0606020202030204" pitchFamily="34" charset="0"/>
                        </a:rPr>
                        <a:t>Naturaleza humana glorificada, existencia como ser divino después de la resurrección.</a:t>
                      </a:r>
                      <a:endParaRPr lang="es-CO" sz="3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Flecha derecha 10"/>
          <p:cNvSpPr/>
          <p:nvPr/>
        </p:nvSpPr>
        <p:spPr>
          <a:xfrm>
            <a:off x="2267744" y="3124226"/>
            <a:ext cx="720080" cy="304774"/>
          </a:xfrm>
          <a:prstGeom prst="rightArrow">
            <a:avLst/>
          </a:prstGeom>
          <a:solidFill>
            <a:srgbClr val="0000FE"/>
          </a:solidFill>
          <a:ln>
            <a:solidFill>
              <a:srgbClr val="000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2483768" y="4581128"/>
            <a:ext cx="720080" cy="288032"/>
          </a:xfrm>
          <a:prstGeom prst="rightArrow">
            <a:avLst/>
          </a:prstGeom>
          <a:solidFill>
            <a:srgbClr val="0000FE"/>
          </a:solidFill>
          <a:ln>
            <a:solidFill>
              <a:srgbClr val="000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2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503548" y="567381"/>
            <a:ext cx="813690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99"/>
                </a:solidFill>
                <a:latin typeface="Arial Narrow" panose="020B0606020202030204" pitchFamily="34" charset="0"/>
              </a:rPr>
              <a:t>Resumen</a:t>
            </a:r>
            <a:endParaRPr lang="es-ES" sz="36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259265"/>
              </p:ext>
            </p:extLst>
          </p:nvPr>
        </p:nvGraphicFramePr>
        <p:xfrm>
          <a:off x="539552" y="1628800"/>
          <a:ext cx="8136904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312">
                <a:tc>
                  <a:txBody>
                    <a:bodyPr/>
                    <a:lstStyle/>
                    <a:p>
                      <a:r>
                        <a:rPr lang="es-CO" sz="34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Frase</a:t>
                      </a:r>
                      <a:endParaRPr lang="es-CO" sz="34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34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Explicación</a:t>
                      </a:r>
                      <a:endParaRPr lang="es-CO" sz="34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575">
                <a:tc>
                  <a:txBody>
                    <a:bodyPr/>
                    <a:lstStyle/>
                    <a:p>
                      <a:r>
                        <a:rPr lang="es-ES" sz="3400" b="1" dirty="0" smtClean="0">
                          <a:latin typeface="Arial Narrow" panose="020B0606020202030204" pitchFamily="34" charset="0"/>
                        </a:rPr>
                        <a:t>Vivificado</a:t>
                      </a:r>
                      <a:endParaRPr lang="es-CO" sz="3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400" b="1" dirty="0" smtClean="0">
                          <a:latin typeface="Arial Narrow" panose="020B0606020202030204" pitchFamily="34" charset="0"/>
                        </a:rPr>
                        <a:t>Resucitado.</a:t>
                      </a:r>
                      <a:endParaRPr lang="es-ES" sz="3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798">
                <a:tc>
                  <a:txBody>
                    <a:bodyPr/>
                    <a:lstStyle/>
                    <a:p>
                      <a:endParaRPr lang="es-ES" sz="3400" b="1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s-ES" sz="3400" b="1" dirty="0" smtClean="0">
                          <a:latin typeface="Arial Narrow" panose="020B0606020202030204" pitchFamily="34" charset="0"/>
                        </a:rPr>
                        <a:t>En el cual</a:t>
                      </a:r>
                      <a:endParaRPr lang="es-CO" sz="3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400" b="1" dirty="0" smtClean="0">
                          <a:latin typeface="Arial Narrow" panose="020B0606020202030204" pitchFamily="34" charset="0"/>
                        </a:rPr>
                        <a:t>En su condición de vivificado en espíritu, es decir resucitado.</a:t>
                      </a:r>
                      <a:endParaRPr lang="es-CO" sz="3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296">
                <a:tc>
                  <a:txBody>
                    <a:bodyPr/>
                    <a:lstStyle/>
                    <a:p>
                      <a:r>
                        <a:rPr lang="es-CO" sz="3400" b="1" dirty="0" smtClean="0">
                          <a:latin typeface="Arial Narrow" panose="020B0606020202030204" pitchFamily="34" charset="0"/>
                        </a:rPr>
                        <a:t>Predicó</a:t>
                      </a:r>
                      <a:endParaRPr lang="es-CO" sz="3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3400" b="1" dirty="0" smtClean="0">
                          <a:latin typeface="Arial Narrow" panose="020B0606020202030204" pitchFamily="34" charset="0"/>
                        </a:rPr>
                        <a:t>Proclamó,</a:t>
                      </a:r>
                      <a:r>
                        <a:rPr lang="es-CO" sz="3400" b="1" baseline="0" dirty="0" smtClean="0">
                          <a:latin typeface="Arial Narrow" panose="020B0606020202030204" pitchFamily="34" charset="0"/>
                        </a:rPr>
                        <a:t> pregonó.</a:t>
                      </a:r>
                      <a:endParaRPr lang="es-CO" sz="3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7547">
                <a:tc>
                  <a:txBody>
                    <a:bodyPr/>
                    <a:lstStyle/>
                    <a:p>
                      <a:r>
                        <a:rPr lang="es-CO" sz="3400" b="1" dirty="0" smtClean="0">
                          <a:latin typeface="Arial Narrow" panose="020B0606020202030204" pitchFamily="34" charset="0"/>
                        </a:rPr>
                        <a:t>Espíritus encarcelados</a:t>
                      </a:r>
                      <a:endParaRPr lang="es-CO" sz="3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3400" b="1" dirty="0" smtClean="0">
                          <a:latin typeface="Arial Narrow" panose="020B0606020202030204" pitchFamily="34" charset="0"/>
                        </a:rPr>
                        <a:t>Espíritus de demonios,</a:t>
                      </a:r>
                      <a:r>
                        <a:rPr lang="es-CO" sz="3400" b="1" baseline="0" dirty="0" smtClean="0">
                          <a:latin typeface="Arial Narrow" panose="020B0606020202030204" pitchFamily="34" charset="0"/>
                        </a:rPr>
                        <a:t> ángeles caídos.</a:t>
                      </a:r>
                      <a:endParaRPr lang="es-CO" sz="3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Flecha derecha 10"/>
          <p:cNvSpPr/>
          <p:nvPr/>
        </p:nvSpPr>
        <p:spPr>
          <a:xfrm>
            <a:off x="2843808" y="2476154"/>
            <a:ext cx="720080" cy="304774"/>
          </a:xfrm>
          <a:prstGeom prst="rightArrow">
            <a:avLst/>
          </a:prstGeom>
          <a:solidFill>
            <a:srgbClr val="0000FE"/>
          </a:solidFill>
          <a:ln>
            <a:solidFill>
              <a:srgbClr val="000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2843808" y="3717032"/>
            <a:ext cx="720080" cy="288032"/>
          </a:xfrm>
          <a:prstGeom prst="rightArrow">
            <a:avLst/>
          </a:prstGeom>
          <a:solidFill>
            <a:srgbClr val="0000FE"/>
          </a:solidFill>
          <a:ln>
            <a:solidFill>
              <a:srgbClr val="000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2843808" y="4797152"/>
            <a:ext cx="720080" cy="288032"/>
          </a:xfrm>
          <a:prstGeom prst="rightArrow">
            <a:avLst/>
          </a:prstGeom>
          <a:solidFill>
            <a:srgbClr val="0000FE"/>
          </a:solidFill>
          <a:ln>
            <a:solidFill>
              <a:srgbClr val="000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2915816" y="5661248"/>
            <a:ext cx="720080" cy="288032"/>
          </a:xfrm>
          <a:prstGeom prst="rightArrow">
            <a:avLst/>
          </a:prstGeom>
          <a:solidFill>
            <a:srgbClr val="0000FE"/>
          </a:solidFill>
          <a:ln>
            <a:solidFill>
              <a:srgbClr val="000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5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32830" y="1135776"/>
            <a:ext cx="6678340" cy="1323439"/>
          </a:xfrm>
          <a:prstGeom prst="rect">
            <a:avLst/>
          </a:prstGeom>
          <a:solidFill>
            <a:srgbClr val="FFFFE1"/>
          </a:solidFill>
          <a:ln w="57150">
            <a:solidFill>
              <a:srgbClr val="FF0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¿</a:t>
            </a:r>
            <a:r>
              <a:rPr lang="es-ES" sz="40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Q</a:t>
            </a:r>
            <a:r>
              <a:rPr lang="es-ES" sz="40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uiénes son los espíritus encarcelados de </a:t>
            </a:r>
            <a:r>
              <a:rPr lang="es-E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1Pedro 3:19?</a:t>
            </a:r>
            <a:endParaRPr lang="es-ES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7544" y="2708920"/>
            <a:ext cx="6591877" cy="1200329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¿Son los espíritus desencarnados de los antediluvianos muertos?</a:t>
            </a:r>
            <a:endParaRPr lang="es-E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3299" y="4293096"/>
            <a:ext cx="5240829" cy="1200329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¿Son los antediluvianos vivos del tiempo de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N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oé?</a:t>
            </a:r>
            <a:endParaRPr lang="es-E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655101" y="4508539"/>
            <a:ext cx="877339" cy="7694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NO</a:t>
            </a:r>
            <a:r>
              <a:rPr lang="es-ES" sz="4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663291" y="2996952"/>
            <a:ext cx="814647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NO</a:t>
            </a:r>
            <a:endParaRPr lang="es-CO" sz="4000" dirty="0"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5792" y="5877272"/>
            <a:ext cx="7401070" cy="646331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¿Son los hijos de Dios en Génesis 6:2? 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933817" y="5815717"/>
            <a:ext cx="814647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NO</a:t>
            </a:r>
            <a:endParaRPr lang="es-CO" sz="900" dirty="0"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867174" y="386954"/>
            <a:ext cx="3409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CONCLUSIÓN</a:t>
            </a:r>
            <a:r>
              <a:rPr lang="es-E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es-CO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2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3" grpId="0" animBg="1"/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Rectángulo"/>
          <p:cNvSpPr/>
          <p:nvPr/>
        </p:nvSpPr>
        <p:spPr>
          <a:xfrm>
            <a:off x="729559" y="1568073"/>
            <a:ext cx="7684882" cy="2862322"/>
          </a:xfrm>
          <a:prstGeom prst="rect">
            <a:avLst/>
          </a:prstGeom>
          <a:solidFill>
            <a:srgbClr val="FFFFE1"/>
          </a:solidFill>
          <a:ln w="57150">
            <a:solidFill>
              <a:srgbClr val="FFC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Son ángeles caídos, los espíritus </a:t>
            </a:r>
            <a:r>
              <a:rPr lang="es-ES" sz="36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de </a:t>
            </a:r>
            <a:r>
              <a:rPr lang="es-ES" sz="36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demonios que </a:t>
            </a:r>
            <a:r>
              <a:rPr lang="es-ES" sz="36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en otro tiempo desobedecieron, </a:t>
            </a:r>
            <a:r>
              <a:rPr lang="es-ES" sz="36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cuando Noé construía el arca.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Son los mismos que hoy generan dolor y sufrimiento en el mundo.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67897" y="478413"/>
            <a:ext cx="5808206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¿Entonces quiénes son?</a:t>
            </a:r>
            <a:endParaRPr lang="es-E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98551" y="4653136"/>
            <a:ext cx="7946897" cy="1754326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latin typeface="Arial Narrow" panose="020B0606020202030204" pitchFamily="34" charset="0"/>
              </a:rPr>
              <a:t>“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los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gobernadores de las tinieblas de este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siglo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latin typeface="Arial Narrow" panose="020B0606020202030204" pitchFamily="34" charset="0"/>
              </a:rPr>
              <a:t>”, “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huestes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espirituales de maldad en las regiones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celestes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latin typeface="Arial Narrow" panose="020B0606020202030204" pitchFamily="34" charset="0"/>
              </a:rPr>
              <a:t>”.   </a:t>
            </a:r>
            <a:r>
              <a:rPr lang="es-E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Efesios 6:12.</a:t>
            </a:r>
            <a:endParaRPr lang="es-ES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115616" y="1004535"/>
            <a:ext cx="6680315" cy="1200329"/>
          </a:xfrm>
          <a:prstGeom prst="rect">
            <a:avLst/>
          </a:prstGeom>
          <a:solidFill>
            <a:srgbClr val="FFFFE1"/>
          </a:solidFill>
          <a:ln w="57150">
            <a:solidFill>
              <a:srgbClr val="FF0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¿En qué tiempo les predicó (</a:t>
            </a:r>
            <a:r>
              <a:rPr lang="es-ES" sz="3600" b="1" dirty="0" smtClean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proclamó</a:t>
            </a:r>
            <a:r>
              <a:rPr lang="es-ES" sz="3600" b="1" dirty="0" smtClean="0">
                <a:ln w="12700"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) Cristo a esos espíritus?</a:t>
            </a:r>
            <a:endParaRPr lang="es-ES" sz="3600" b="1" dirty="0">
              <a:ln w="12700">
                <a:solidFill>
                  <a:srgbClr val="00006C"/>
                </a:solidFill>
              </a:ln>
              <a:solidFill>
                <a:srgbClr val="00006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27584" y="3236783"/>
            <a:ext cx="6447861" cy="1200329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¿En el tiempo transcurrido entre su muerte y su resurrección?</a:t>
            </a:r>
            <a:endParaRPr lang="es-ES" sz="36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7584" y="5005624"/>
            <a:ext cx="4952797" cy="1200329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¿En el tiempo cuando Noé construía el arca?</a:t>
            </a:r>
            <a:endParaRPr lang="es-ES" sz="36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40152" y="5190289"/>
            <a:ext cx="1015197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NO</a:t>
            </a:r>
            <a:r>
              <a:rPr lang="es-ES" sz="4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es-CO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447141" y="3390091"/>
            <a:ext cx="941283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NO</a:t>
            </a:r>
            <a:endParaRPr lang="es-CO" sz="4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660177" y="1844824"/>
            <a:ext cx="5823647" cy="1138773"/>
          </a:xfrm>
          <a:prstGeom prst="rect">
            <a:avLst/>
          </a:prstGeom>
          <a:solidFill>
            <a:srgbClr val="FFFFE1"/>
          </a:solidFill>
          <a:ln w="57150">
            <a:solidFill>
              <a:srgbClr val="6600CC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4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Después de su muerte triunfante y de su resurrección gloriosa.</a:t>
            </a:r>
            <a:endParaRPr lang="es-ES" sz="3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55345" y="910461"/>
            <a:ext cx="443331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¿Entonces cuándo?</a:t>
            </a:r>
            <a:endParaRPr lang="es-ES" sz="36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91028" y="4431303"/>
            <a:ext cx="6430086" cy="1661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4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Cristo les 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proclamó</a:t>
            </a:r>
            <a:r>
              <a:rPr lang="es-ES" sz="34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 </a:t>
            </a:r>
            <a:r>
              <a:rPr lang="es-ES" sz="34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su victoria en la cruz, después de haber resucitado en su naturaleza humana glorificada.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856151" y="3502749"/>
            <a:ext cx="5431698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¿Qué les predicó (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proclamó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)?</a:t>
            </a:r>
            <a:endParaRPr lang="es-ES" sz="36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110273" y="4000996"/>
            <a:ext cx="6923455" cy="2185214"/>
          </a:xfrm>
          <a:prstGeom prst="rect">
            <a:avLst/>
          </a:prstGeom>
          <a:solidFill>
            <a:srgbClr val="FFFFE1"/>
          </a:solidFill>
          <a:ln w="57150">
            <a:solidFill>
              <a:srgbClr val="FFC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4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…quien</a:t>
            </a:r>
            <a:r>
              <a:rPr lang="es-ES" sz="34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, habiendo subido al cielo, está a la diestra de Dios. A él están sujetos ángeles, autoridades y potestades. </a:t>
            </a:r>
            <a:r>
              <a:rPr lang="es-ES" sz="34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   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1Pedro 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3:22.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743277" y="1124744"/>
            <a:ext cx="5657446" cy="2185214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Y despojó a los principados y potestades, los exhibió en público, y triunfó sobre ellos en la cruz.   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Colosenses 2:15.</a:t>
            </a:r>
            <a:endParaRPr lang="es-ES" sz="3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46522" y="476672"/>
            <a:ext cx="7250957" cy="323165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3) </a:t>
            </a:r>
            <a:r>
              <a:rPr lang="es-ES" sz="34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Cristo “predicó” </a:t>
            </a:r>
            <a:r>
              <a:rPr lang="es-ES" sz="3400" b="1" dirty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 los antediluvianos mediante el Espíritu Santo por medio del ministerio de </a:t>
            </a:r>
            <a:r>
              <a:rPr lang="es-ES" sz="34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Noé. Los </a:t>
            </a:r>
            <a:r>
              <a:rPr lang="es-ES" sz="3400" b="1" dirty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espíritus encarcelados son los antediluvianos presos en sus pecados. </a:t>
            </a:r>
            <a:r>
              <a:rPr lang="es-ES" sz="3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Está </a:t>
            </a:r>
            <a:r>
              <a:rPr lang="es-ES" sz="3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postura </a:t>
            </a:r>
            <a:r>
              <a:rPr lang="es-ES" sz="3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no apoya </a:t>
            </a:r>
            <a:r>
              <a:rPr lang="es-ES" sz="3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la </a:t>
            </a:r>
            <a:r>
              <a:rPr lang="es-ES" sz="3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inmortalidad inherente del alma.</a:t>
            </a:r>
            <a:endParaRPr lang="es-CO" sz="34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11560" y="4463241"/>
            <a:ext cx="3744417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El Señor Jesucristo sea con tu </a:t>
            </a:r>
            <a:r>
              <a:rPr lang="es-ES" sz="32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espíritu</a:t>
            </a:r>
            <a:r>
              <a:rPr lang="es-E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. </a:t>
            </a:r>
          </a:p>
          <a:p>
            <a:pPr lvl="0" algn="ctr"/>
            <a:r>
              <a:rPr lang="es-E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La gracia sea con vosotros. </a:t>
            </a:r>
            <a:r>
              <a:rPr lang="es-E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2Tim. 4:22. </a:t>
            </a:r>
            <a:endParaRPr lang="es-E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644008" y="4463241"/>
            <a:ext cx="3888432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…y </a:t>
            </a:r>
            <a:r>
              <a:rPr lang="es-ES" sz="3200" b="1" dirty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liberados</a:t>
            </a:r>
            <a:r>
              <a:rPr lang="es-ES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del pecado, habéis llegado a ser siervos de la justicia. </a:t>
            </a:r>
            <a:r>
              <a:rPr lang="es-E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Rom</a:t>
            </a:r>
            <a:r>
              <a:rPr lang="es-E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. </a:t>
            </a:r>
            <a:r>
              <a:rPr lang="es-E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6:18.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92916" y="3821559"/>
            <a:ext cx="41581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Espíritus encarcelados</a:t>
            </a:r>
            <a:endParaRPr lang="en-US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3347864" y="4365104"/>
            <a:ext cx="154870" cy="8269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436096" y="4298651"/>
            <a:ext cx="576064" cy="3544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16605" y="4149080"/>
            <a:ext cx="7110790" cy="2308324"/>
          </a:xfrm>
          <a:prstGeom prst="rect">
            <a:avLst/>
          </a:prstGeom>
          <a:solidFill>
            <a:srgbClr val="EFF995"/>
          </a:solidFill>
          <a:ln w="57150">
            <a:solidFill>
              <a:srgbClr val="FFC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6600CC"/>
                </a:solidFill>
                <a:latin typeface="Arial Narrow" panose="020B0606020202030204" pitchFamily="34" charset="0"/>
              </a:rPr>
              <a:t>Cristo proclamó su victoria sobre ellos, y esa victoria es nuestra.</a:t>
            </a:r>
          </a:p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Proclamemos nosotros al mundo el mensaje del pronto regreso de Jesús.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81590" y="782702"/>
            <a:ext cx="738082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6600C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rgbClr val="C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La buena noticia es que esos espíritus ya están vencidos, y su aniquilación total </a:t>
            </a:r>
            <a:r>
              <a:rPr lang="es-ES" sz="3600" b="1" dirty="0" smtClean="0">
                <a:ln>
                  <a:solidFill>
                    <a:srgbClr val="C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está asegurada para </a:t>
            </a:r>
            <a:r>
              <a:rPr lang="es-ES" sz="3600" b="1" dirty="0">
                <a:ln>
                  <a:solidFill>
                    <a:srgbClr val="C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el día final cuando el diablo y sus ángeles sean lanzados al fuego eterno. </a:t>
            </a:r>
          </a:p>
        </p:txBody>
      </p:sp>
    </p:spTree>
    <p:extLst>
      <p:ext uri="{BB962C8B-B14F-4D97-AF65-F5344CB8AC3E}">
        <p14:creationId xmlns:p14="http://schemas.microsoft.com/office/powerpoint/2010/main" val="103482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71600" y="1905506"/>
            <a:ext cx="7200800" cy="37548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4) </a:t>
            </a:r>
            <a:r>
              <a:rPr lang="es-ES" sz="34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Cristo “vivificado en espíritu” (</a:t>
            </a:r>
            <a:r>
              <a:rPr lang="es-ES" sz="3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en su naturaleza humana </a:t>
            </a:r>
            <a:r>
              <a:rPr lang="es-ES" sz="3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glorificada</a:t>
            </a:r>
            <a:r>
              <a:rPr lang="es-ES" sz="34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) “predicó” (</a:t>
            </a:r>
            <a:r>
              <a:rPr lang="es-ES" sz="3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proclamó</a:t>
            </a:r>
            <a:r>
              <a:rPr lang="es-ES" sz="34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) su victoria </a:t>
            </a:r>
            <a:r>
              <a:rPr lang="es-ES" sz="3400" b="1" dirty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después de su </a:t>
            </a:r>
            <a:r>
              <a:rPr lang="es-ES" sz="34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resurrección </a:t>
            </a:r>
            <a:r>
              <a:rPr lang="es-ES" sz="3400" b="1" dirty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 los </a:t>
            </a:r>
            <a:r>
              <a:rPr lang="es-ES" sz="34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“espíritus encarcelados” (</a:t>
            </a:r>
            <a:r>
              <a:rPr lang="es-ES" sz="3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los demonios</a:t>
            </a:r>
            <a:r>
              <a:rPr lang="es-ES" sz="34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). </a:t>
            </a:r>
          </a:p>
          <a:p>
            <a:pPr algn="ctr"/>
            <a:r>
              <a:rPr lang="es-ES" sz="3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Está </a:t>
            </a:r>
            <a:r>
              <a:rPr lang="es-ES" sz="3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postura no apoya la idea </a:t>
            </a:r>
            <a:r>
              <a:rPr lang="es-ES" sz="3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de que </a:t>
            </a:r>
            <a:r>
              <a:rPr lang="es-ES" sz="3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el hombre es inmortal.</a:t>
            </a:r>
            <a:endParaRPr lang="es-CO" sz="34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1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01570" y="802447"/>
            <a:ext cx="7740860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La postura uno contradice la enseñanza bíblica de la no inmortalidad del </a:t>
            </a:r>
            <a:r>
              <a:rPr lang="es-ES_tradnl" sz="3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alma. </a:t>
            </a:r>
          </a:p>
          <a:p>
            <a:r>
              <a:rPr lang="es-ES_tradnl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</a:t>
            </a:r>
            <a:r>
              <a:rPr lang="es-ES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 </a:t>
            </a:r>
            <a:r>
              <a:rPr lang="es-ES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Biblia enseña claramente que el hombre </a:t>
            </a:r>
            <a:r>
              <a:rPr lang="es-ES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es mortal</a:t>
            </a:r>
            <a:r>
              <a:rPr lang="es-ES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, que los muertos están en un estado de </a:t>
            </a:r>
            <a:r>
              <a:rPr lang="es-ES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inconciencia. </a:t>
            </a:r>
            <a:r>
              <a:rPr lang="es-E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Véase Eclesiastés 9:5,6 y Salmo 6:5. </a:t>
            </a:r>
            <a:endParaRPr lang="es-ES_tradnl" sz="32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08154" y="3959185"/>
            <a:ext cx="7734276" cy="2062103"/>
          </a:xfrm>
          <a:prstGeom prst="rect">
            <a:avLst/>
          </a:prstGeom>
          <a:solidFill>
            <a:srgbClr val="CCFFFF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32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También presenta a Cristo como haciendo acepción de personas porque le predicó </a:t>
            </a:r>
            <a:r>
              <a:rPr lang="es-ES" sz="32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solo</a:t>
            </a:r>
          </a:p>
          <a:p>
            <a:pPr lvl="0"/>
            <a:r>
              <a:rPr lang="es-ES" sz="32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a </a:t>
            </a:r>
            <a:r>
              <a:rPr lang="es-ES" sz="32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los antediluvianos. </a:t>
            </a:r>
            <a:r>
              <a:rPr lang="es-ES" sz="3200" b="1" dirty="0" smtClean="0">
                <a:ln>
                  <a:solidFill>
                    <a:srgbClr val="003E00"/>
                  </a:solidFill>
                </a:ln>
                <a:solidFill>
                  <a:srgbClr val="003E00"/>
                </a:solidFill>
                <a:latin typeface="Arial Narrow" panose="020B0606020202030204" pitchFamily="34" charset="0"/>
              </a:rPr>
              <a:t>Pero según la Biblia Dios </a:t>
            </a:r>
            <a:r>
              <a:rPr lang="es-ES" sz="3200" b="1" dirty="0">
                <a:ln>
                  <a:solidFill>
                    <a:srgbClr val="003E00"/>
                  </a:solidFill>
                </a:ln>
                <a:solidFill>
                  <a:srgbClr val="003E00"/>
                </a:solidFill>
                <a:latin typeface="Arial Narrow" panose="020B0606020202030204" pitchFamily="34" charset="0"/>
              </a:rPr>
              <a:t>no hace acepción de personas. </a:t>
            </a:r>
            <a:r>
              <a:rPr lang="es-E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Romanos 2:11.</a:t>
            </a:r>
            <a:endParaRPr lang="es-CO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91580" y="620688"/>
            <a:ext cx="7560840" cy="2554545"/>
          </a:xfrm>
          <a:prstGeom prst="rect">
            <a:avLst/>
          </a:prstGeom>
          <a:solidFill>
            <a:srgbClr val="FFFFCD"/>
          </a:solidFill>
          <a:ln w="57150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La postura dos contradice las palabras del Señor de que los ángeles no se casan. </a:t>
            </a:r>
          </a:p>
          <a:p>
            <a:pPr algn="ctr"/>
            <a:r>
              <a:rPr lang="es-ES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“Porque </a:t>
            </a:r>
            <a:r>
              <a:rPr lang="es-ES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en la resurrección ni se casarán ni se darán en casamiento, sino serán </a:t>
            </a:r>
            <a:r>
              <a:rPr lang="es-ES" sz="3200" b="1" u="sng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como los ángeles</a:t>
            </a:r>
            <a:r>
              <a:rPr lang="es-ES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de Dios en el </a:t>
            </a:r>
            <a:r>
              <a:rPr lang="es-ES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cielo”. </a:t>
            </a:r>
            <a:r>
              <a:rPr lang="es-ES" sz="3200" b="1" dirty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Mateo </a:t>
            </a:r>
            <a:r>
              <a:rPr lang="es-ES" sz="32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22:30.</a:t>
            </a:r>
            <a:endParaRPr lang="es-ES_tradnl" sz="3200" b="1" dirty="0" smtClean="0">
              <a:ln w="12700">
                <a:solidFill>
                  <a:srgbClr val="0000FE"/>
                </a:solidFill>
                <a:prstDash val="solid"/>
              </a:ln>
              <a:solidFill>
                <a:srgbClr val="0000FE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1 CuadroTexto"/>
          <p:cNvSpPr txBox="1"/>
          <p:nvPr/>
        </p:nvSpPr>
        <p:spPr>
          <a:xfrm>
            <a:off x="1097614" y="3515524"/>
            <a:ext cx="6948772" cy="1569660"/>
          </a:xfrm>
          <a:prstGeom prst="rect">
            <a:avLst/>
          </a:prstGeom>
          <a:solidFill>
            <a:srgbClr val="EFF995"/>
          </a:solidFill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Las posturas tres y cuatro niegan la inmortalidad del alma, </a:t>
            </a:r>
          </a:p>
          <a:p>
            <a:pPr algn="ctr"/>
            <a:r>
              <a:rPr lang="es-ES_tradnl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y</a:t>
            </a:r>
            <a:r>
              <a:rPr lang="es-E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s-ES" sz="3200" b="1" dirty="0" smtClean="0">
                <a:ln w="12700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son compatibles con la sana doctrina. </a:t>
            </a:r>
            <a:endParaRPr lang="es-ES_tradnl" sz="3200" b="1" dirty="0" smtClean="0">
              <a:ln w="12700">
                <a:solidFill>
                  <a:srgbClr val="0000FE"/>
                </a:solidFill>
                <a:prstDash val="solid"/>
              </a:ln>
              <a:solidFill>
                <a:schemeClr val="bg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91580" y="5253007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Pero tú habla lo que está de acuerdo con la sana doctrina.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Tito 2:1.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4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3853434"/>
            <a:ext cx="3816424" cy="2862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ángulo 3"/>
          <p:cNvSpPr/>
          <p:nvPr/>
        </p:nvSpPr>
        <p:spPr>
          <a:xfrm>
            <a:off x="1349642" y="1196752"/>
            <a:ext cx="6444716" cy="1200329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A continuación un análisis del pasaje y saquemos conclusiones. </a:t>
            </a:r>
            <a:endParaRPr lang="es-CO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79612" y="3591014"/>
            <a:ext cx="6984776" cy="2708434"/>
          </a:xfrm>
          <a:prstGeom prst="rect">
            <a:avLst/>
          </a:prstGeom>
          <a:solidFill>
            <a:srgbClr val="EFF995"/>
          </a:solidFill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 Pedro 3:18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 </a:t>
            </a:r>
            <a:r>
              <a:rPr lang="es-ES" sz="34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 </a:t>
            </a:r>
            <a:r>
              <a:rPr lang="es-ES" sz="34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“Porque también Cristo padeció una sola vez por los pecados, el justo por los injustos, para llevarnos a Dios, siendo a la verdad muerto 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en la carne</a:t>
            </a:r>
            <a:r>
              <a:rPr lang="es-ES" sz="34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, pero vivificado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en espíritu</a:t>
            </a:r>
            <a:r>
              <a:rPr lang="es-ES" sz="34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”.</a:t>
            </a:r>
            <a:endParaRPr lang="es-ES" sz="3400" b="1" dirty="0">
              <a:ln>
                <a:solidFill>
                  <a:srgbClr val="00006C"/>
                </a:solidFill>
              </a:ln>
              <a:solidFill>
                <a:srgbClr val="00006C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82806" y="2969024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“en la carne” “en espíritu”</a:t>
            </a:r>
            <a:endParaRPr lang="es-CO" sz="1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92249" y="620688"/>
            <a:ext cx="7696175" cy="3231654"/>
          </a:xfrm>
          <a:prstGeom prst="rect">
            <a:avLst/>
          </a:prstGeom>
          <a:solidFill>
            <a:srgbClr val="D5F58F"/>
          </a:solidFill>
          <a:ln w="57150">
            <a:solidFill>
              <a:srgbClr val="00B05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Literalmente 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“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latin typeface="Arial Narrow" panose="020B0606020202030204" pitchFamily="34" charset="0"/>
              </a:rPr>
              <a:t>en carne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” o “en cuanto a la carne”; es decir, en lo que tiene que ver con la naturaleza física que Cristo asumió en la encarnación.  </a:t>
            </a:r>
            <a:r>
              <a:rPr lang="es-ES" sz="34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Pero fue resucitado con la naturaleza humana glorificada que poseerán todos los </a:t>
            </a:r>
            <a:r>
              <a:rPr lang="es-ES" sz="34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redimidos. </a:t>
            </a:r>
            <a:r>
              <a:rPr lang="es-ES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Véase C.B.A. 1Pedro 3:18.</a:t>
            </a:r>
            <a:endParaRPr lang="es-ES" sz="3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71600" y="4293096"/>
            <a:ext cx="7200800" cy="2185214"/>
          </a:xfrm>
          <a:prstGeom prst="rect">
            <a:avLst/>
          </a:prstGeom>
          <a:solidFill>
            <a:srgbClr val="FFE690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S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Las frases paralelas “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en 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carne</a:t>
            </a:r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” </a:t>
            </a:r>
            <a:r>
              <a:rPr lang="es-ES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y </a:t>
            </a:r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“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en 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espíritu</a:t>
            </a:r>
            <a:r>
              <a:rPr lang="es-ES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” se refieren a dos aspectos de la naturaleza humana de Jesús, antes de su muerte y después de su resurrección. </a:t>
            </a:r>
            <a:endParaRPr lang="es-CO" sz="3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6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18391" y="794315"/>
            <a:ext cx="7707218" cy="3754874"/>
          </a:xfrm>
          <a:prstGeom prst="rect">
            <a:avLst/>
          </a:prstGeom>
          <a:solidFill>
            <a:srgbClr val="FFFFE1"/>
          </a:solidFill>
          <a:ln w="57150">
            <a:solidFill>
              <a:schemeClr val="tx1">
                <a:lumMod val="50000"/>
              </a:schemeClr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Cuando 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en otros pasajes </a:t>
            </a:r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del</a:t>
            </a:r>
          </a:p>
          <a:p>
            <a:pPr lvl="0" algn="ctr"/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NT se 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usa, para </a:t>
            </a:r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referirse a Cristo, la expresión “</a:t>
            </a:r>
            <a:r>
              <a:rPr lang="es-ES" sz="34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en carne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... en espíritu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”,</a:t>
            </a:r>
            <a:r>
              <a:rPr lang="es-ES" sz="34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Arial Narrow" panose="020B0606020202030204" pitchFamily="34" charset="0"/>
              </a:rPr>
              <a:t> </a:t>
            </a:r>
            <a:endParaRPr lang="es-ES" sz="3400" b="1" dirty="0" smtClean="0">
              <a:ln>
                <a:solidFill>
                  <a:srgbClr val="00006C"/>
                </a:solidFill>
              </a:ln>
              <a:solidFill>
                <a:srgbClr val="00006C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o 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su equivalente, se habla de la </a:t>
            </a:r>
            <a:r>
              <a:rPr lang="es-ES" sz="34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existencia terrenal de Cristo como ser humano </a:t>
            </a:r>
            <a:r>
              <a:rPr lang="es-E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y de su 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existencia como ser divino después de la resurrección</a:t>
            </a:r>
            <a:r>
              <a:rPr lang="es-E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.  Véase C.B.A. </a:t>
            </a:r>
            <a:endParaRPr lang="es-ES" sz="3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 flipH="1">
            <a:off x="3489140" y="2126230"/>
            <a:ext cx="371668" cy="911019"/>
          </a:xfrm>
          <a:prstGeom prst="straightConnector1">
            <a:avLst/>
          </a:prstGeom>
          <a:ln w="38100">
            <a:solidFill>
              <a:srgbClr val="0000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>
            <a:off x="5986617" y="2140459"/>
            <a:ext cx="360040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413538" y="4954523"/>
            <a:ext cx="8316924" cy="1138773"/>
          </a:xfrm>
          <a:prstGeom prst="rect">
            <a:avLst/>
          </a:prstGeom>
          <a:solidFill>
            <a:srgbClr val="EFF995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4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“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En carne</a:t>
            </a:r>
            <a:r>
              <a:rPr lang="es-ES" sz="34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”, su naturaleza humana debilitada.</a:t>
            </a:r>
          </a:p>
          <a:p>
            <a:pPr algn="ctr"/>
            <a:r>
              <a:rPr lang="es-ES" sz="34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“</a:t>
            </a:r>
            <a:r>
              <a:rPr lang="es-ES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</a:t>
            </a:r>
            <a:r>
              <a:rPr lang="es-ES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 espíritu</a:t>
            </a:r>
            <a:r>
              <a:rPr lang="es-ES" sz="34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Arial Narrow" panose="020B0606020202030204" pitchFamily="34" charset="0"/>
              </a:rPr>
              <a:t>”, Su naturaleza humana glorificada.</a:t>
            </a:r>
            <a:endParaRPr lang="es-CO" sz="3400" dirty="0">
              <a:ln>
                <a:solidFill>
                  <a:srgbClr val="0000FE"/>
                </a:solidFill>
              </a:ln>
              <a:solidFill>
                <a:srgbClr val="0000F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5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2JASqBaS2e6hdljli6Q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yfwJBsaU961QbtHJDAwP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kGC8mF8389r36Hk4pJV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95Q2heXOGxnaVP7t6uL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o7m0oyaMTNJYwwijoU6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GVLuXWDq7yohGIGhPoE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qXjAbM5RYDpurqeUBe9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zfQzD74IFzh6vObmLQl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Scgf2VNpJaTfn4KB9Y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clVpIetj8qAPnDio48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cfr7B9HmskM2ZVjCcy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b9YEY9CZPXHklkQbFMHK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tExG7jLUEkHY58GYBDkC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3kEm4sVmjq5JAUquPWs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4TNCEAVCOgvoumsWGrI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0o64b8uFj9hYgKzsOkr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dcp41Sg051FvTowApM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7v5IndDnwHWbbTE77Bp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jKRaVeVFytSQ4UYjv2n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zIdCViEwIDiRclQdips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ikPJ8N6nWmLkb9WiiC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ydHCshJYfEP7pTNc9Rq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RBrFN2xFSOPlyqTLC0g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6RaHgZ6PP6G3MB1wkODY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6v3J3v6s9BryB7QsL1KRp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qm6baDwBGJPZl6Ycu0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uaub3zNT6IiNDnXjWPD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M7umMOfQ27dbRWHYzWO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7GytBfb4x3uuFnnGHMYD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zrv0CXfGcYcFrWSby4Mu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GbykiSaP8lrvZ15ey7h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sIVKOAqzub7QLksiFnw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eVXR6kwFcGqaIPox3zp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AT0Zv6q3u4o9indjmzs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o8gKLgrUQVHBuZNWu63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qABCT7kWXfZYxOBlyfdi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t6loJ65iw2hYIF99mjzU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CvsYl8yNBGAV6uhvneR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Gz6WcoSTIVx2uPWLLWKJ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oNyERQVl2iIGPSSoW9U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n40rzCsUU0v5binxx2X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kO03Sm0BOJDKptEqhjS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bJHA0oBSKBK9KbqwK6Ui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srTTT6KEtMPBDhlilCZ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u0LpiT9GtfCI1xENxqf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1ZgJsZKyMd6wpggG6vv7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j8y9asLiifLrrCaq606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5d05Be6uOUT1WATQA61U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DPO3W5o7ZqoA3k84Qwb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xqGAwgp0GEVOAbhxi16H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CmwyHvfuJ0PMhnnly7HZ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EeKXNjeaHKW3Nj3XzUKb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YNTT9WtYZVJSHiOKHVgz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PeA4hAyMeyOJfW3U9hGJ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1kVBL9OcPUmCTYFj4FS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Wo8wyjEGAf3Ho0d5OxU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3Y2RHNLZSylOTEtwqJAp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6mYnB4BOjxjaRCJi7p3V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yaMEB9rGCivARFSjcGn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uIMQM8CbmIY2ONBWtsm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pQRqOex9GBe4OPZ9Y1iB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daRO8Z5kj6VyCsBPNmq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pQRqOex9GBe4OPZ9Y1iB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daRO8Z5kj6VyCsBPNmq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xAlFEy21UgzJ3nhMlP1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Ej9EArCIUuaNQxaSF6E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8FWQO1b5NMtaV1wZYApc"/>
</p:tagLst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TC104033937[[fn=Estela de condensación]]</Template>
  <TotalTime>2783</TotalTime>
  <Words>1844</Words>
  <Application>Microsoft Office PowerPoint</Application>
  <PresentationFormat>Presentación en pantalla (4:3)</PresentationFormat>
  <Paragraphs>135</Paragraphs>
  <Slides>30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Aharoni</vt:lpstr>
      <vt:lpstr>Arial</vt:lpstr>
      <vt:lpstr>Arial Narrow</vt:lpstr>
      <vt:lpstr>Calibri</vt:lpstr>
      <vt:lpstr>Century Gothic</vt:lpstr>
      <vt:lpstr>Estela de condensación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USUARIO</cp:lastModifiedBy>
  <cp:revision>686</cp:revision>
  <dcterms:created xsi:type="dcterms:W3CDTF">2013-03-02T13:17:11Z</dcterms:created>
  <dcterms:modified xsi:type="dcterms:W3CDTF">2022-11-25T02:29:33Z</dcterms:modified>
</cp:coreProperties>
</file>