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6" r:id="rId1"/>
    <p:sldMasterId id="2147485046" r:id="rId2"/>
    <p:sldMasterId id="2147486146" r:id="rId3"/>
    <p:sldMasterId id="2147486298" r:id="rId4"/>
    <p:sldMasterId id="2147486648" r:id="rId5"/>
  </p:sldMasterIdLst>
  <p:sldIdLst>
    <p:sldId id="323" r:id="rId6"/>
    <p:sldId id="257" r:id="rId7"/>
    <p:sldId id="300" r:id="rId8"/>
    <p:sldId id="303" r:id="rId9"/>
    <p:sldId id="325" r:id="rId10"/>
    <p:sldId id="324" r:id="rId11"/>
    <p:sldId id="319" r:id="rId12"/>
    <p:sldId id="301" r:id="rId13"/>
    <p:sldId id="327" r:id="rId14"/>
    <p:sldId id="315" r:id="rId15"/>
    <p:sldId id="311" r:id="rId16"/>
    <p:sldId id="334" r:id="rId17"/>
    <p:sldId id="309" r:id="rId18"/>
    <p:sldId id="326" r:id="rId19"/>
    <p:sldId id="329" r:id="rId20"/>
    <p:sldId id="330" r:id="rId21"/>
    <p:sldId id="331" r:id="rId22"/>
    <p:sldId id="337" r:id="rId23"/>
    <p:sldId id="328" r:id="rId24"/>
    <p:sldId id="335" r:id="rId25"/>
    <p:sldId id="332" r:id="rId26"/>
    <p:sldId id="336" r:id="rId27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6D4AD"/>
    <a:srgbClr val="D0E8D7"/>
    <a:srgbClr val="FFFFCC"/>
    <a:srgbClr val="FFFF99"/>
    <a:srgbClr val="D4F698"/>
    <a:srgbClr val="CFF58B"/>
    <a:srgbClr val="EBF1B1"/>
    <a:srgbClr val="E5ED97"/>
    <a:srgbClr val="EAE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AB1C00-DF9E-4257-8027-7C90CA905547}" type="datetime1">
              <a:rPr lang="es-CO"/>
              <a:pPr>
                <a:defRPr/>
              </a:pPr>
              <a:t>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F0721F-0961-4E26-9C8F-0FBD2304C2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01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E2FB7C-5671-4C95-A19E-B210EE0F59B7}" type="datetime1">
              <a:rPr lang="es-CO"/>
              <a:pPr>
                <a:defRPr/>
              </a:pPr>
              <a:t>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A184A7-DE69-4392-A81E-01C4B2454B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86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07844D-41B4-4039-8DA6-FFC3B5441C1B}" type="datetime1">
              <a:rPr lang="es-CO"/>
              <a:pPr>
                <a:defRPr/>
              </a:pPr>
              <a:t>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046ED4-8413-4388-B724-1AA5731FEC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984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66D4F-6D83-4C44-921E-671B3961581A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64107-2C22-4799-AEC3-C81AFA97A9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3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3EF3D-C181-4664-B537-A679EA4650E0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BC73-2D69-4377-A756-4CCDE8EA03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6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3127-B13E-4395-8B45-3F0C0EF3E1F9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4E0C-70A0-4BB4-8CAF-C5420C6666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7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F523-C00D-4307-82F7-C03EB18D57F7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6A12-2E9C-42DA-A879-4693E8A730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31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E1E3-8420-425B-9C2A-3D9E5FFADFAB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EBC5-613C-4B3C-98E9-2A3C8B8D07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0C94-2044-4306-85C3-D95E2794ED42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F9F0-51E4-4FC2-8589-E2F6AB10CE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0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DE91-2F8F-4670-B6B4-04B438EF3D1D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C50B-9A62-4546-9616-556EAE1D0C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03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B25B-03C5-423D-816C-CEA0E3CA1A37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A89E-67F0-4062-A3FA-BCE8367971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9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588145-C508-4AD9-BA51-D8CD2E29916A}" type="datetime1">
              <a:rPr lang="es-CO"/>
              <a:pPr>
                <a:defRPr/>
              </a:pPr>
              <a:t>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E5EBC6-E702-48DE-B6C8-5BF2EDBFC0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039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0853-60B7-44B7-A90F-C8F1DFF813D1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99A3-E594-4218-8B73-B798EC7C4F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78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F008-F4BF-482D-A8F7-C8A9B5436377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5FA8-A0AA-4E14-8660-8B5EE82D94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34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7B54-7433-4A0E-AAC4-885692275C5F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6945A-2867-4E43-BC76-BF2CE16E20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7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EC67-74DD-4CDC-A854-00A73390620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6690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48FDF-CE3E-4BFE-8F4C-7AAD42F87B9D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4461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E1B9-1608-4869-A6DC-E286C2DAF2A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7502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35A7-696F-49D5-9BEE-3B798715FB7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86495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32BE-EE14-465F-834E-7FF3ADC5967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5709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34DA-0093-4847-878E-9545A6596B1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9235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0D2B-6101-49DB-858D-D2A1CE4B9AD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15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58A0F7-80ED-4A74-976A-A4D6983A3CAF}" type="datetime1">
              <a:rPr lang="es-CO"/>
              <a:pPr>
                <a:defRPr/>
              </a:pPr>
              <a:t>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7E940B-D329-406D-A98F-60E14F4951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093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7641-0B61-4853-95AC-529E00AE3A9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9343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CBE9-127C-41E0-9A8A-520952DCC5B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90471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EB48C-D6AB-4650-AC0D-1EC04A792AC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8139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E053-F8A3-4A11-B729-D9743DD897D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3120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E328-FD5B-4869-93D4-21AB424B596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42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0C72-93BB-4512-B98C-4627D8E8322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8458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5930-EFE0-4F78-9C3F-DF9F92A8A82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9614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F4690-2A95-4D92-B4B5-7677DDACEB1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4831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490B3-117A-4EB7-87F4-E141788F180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9511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845FA-0645-4F7C-86C4-8A6DC7B27D5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84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F5E9B4-B5B0-4F61-8C74-19A529C282CD}" type="datetime1">
              <a:rPr lang="es-CO"/>
              <a:pPr>
                <a:defRPr/>
              </a:pPr>
              <a:t>2/07/2019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AA6B68-54C3-45E4-987F-4EBCFE62DF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982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94C0-D0E3-4211-A55C-E5250DCCFBAD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AF4E-24E3-4804-A5B1-9000C629C75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5432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B90E-49CE-476F-80F5-5EBBBB2F1D26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59A9B-03DE-4DE3-B92C-D1F5C2AA7FF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1398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B90E-49CE-476F-80F5-5EBBBB2F1D26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2A80-3C99-4CEE-9F8D-FB6443D1979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459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B90E-49CE-476F-80F5-5EBBBB2F1D26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BEB3-93DE-42D7-9BCD-86E5296285E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0399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B90E-49CE-476F-80F5-5EBBBB2F1D26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899A5-28A1-48F3-999B-5CDCDF21EEF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1473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B90E-49CE-476F-80F5-5EBBBB2F1D26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A063-4844-44D1-8432-DBB2A1F1BA5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431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B90E-49CE-476F-80F5-5EBBBB2F1D26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91F99-21A2-415C-A358-25924DD14D1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7427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B90E-49CE-476F-80F5-5EBBBB2F1D26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7CCB-088B-4947-86A0-5AC583E503D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6185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B90E-49CE-476F-80F5-5EBBBB2F1D26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E548B-CAAD-462E-87FD-517C16D2588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3092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B90E-49CE-476F-80F5-5EBBBB2F1D26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80694-96FE-4C80-BE7C-A50E5A1E9A6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420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DDF0EF-26E7-4094-9479-B2A88B07E792}" type="datetime1">
              <a:rPr lang="es-CO"/>
              <a:pPr>
                <a:defRPr/>
              </a:pPr>
              <a:t>2/07/2019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4375BC-1375-45A9-83F5-D52052A43D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671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B90E-49CE-476F-80F5-5EBBBB2F1D26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56B7-2EF4-46AF-A18B-49C8D1BF5C0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196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s-CO" sz="800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US" altLang="es-CO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4FD6-B953-4E67-87F6-6CC321662B20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4D0C-2F84-418B-8927-7020B4610C7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00271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B90E-49CE-476F-80F5-5EBBBB2F1D26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1541-E56E-471C-AF27-6757205F9DD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2943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s-CO" sz="800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US" altLang="es-CO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2584-2295-416F-90BD-8D95D377B4AA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F4955-80DE-4034-B5D0-4208D8943CF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8861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B90E-49CE-476F-80F5-5EBBBB2F1D26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7C51-77AE-40EA-91A0-32FFDECDDB8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773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B90E-49CE-476F-80F5-5EBBBB2F1D26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D76D2-D937-4C8E-A10F-5AAE66C8F3D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4253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B90E-49CE-476F-80F5-5EBBBB2F1D26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34F79-775E-4204-88A1-C82937F2B0F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84603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29"/>
          <p:cNvSpPr/>
          <p:nvPr/>
        </p:nvSpPr>
        <p:spPr>
          <a:xfrm rot="21420000">
            <a:off x="-171450" y="212725"/>
            <a:ext cx="8480425" cy="574675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32"/>
          <p:cNvSpPr/>
          <p:nvPr/>
        </p:nvSpPr>
        <p:spPr>
          <a:xfrm rot="21420000">
            <a:off x="3122613" y="5057775"/>
            <a:ext cx="514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8713" y="4714875"/>
            <a:ext cx="4608512" cy="941388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7AFFB9B-9FB8-469E-96F9-4D32314110B6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700" y="4954588"/>
            <a:ext cx="2987675" cy="919162"/>
          </a:xfrm>
        </p:spPr>
        <p:txBody>
          <a:bodyPr/>
          <a:lstStyle>
            <a:lvl1pPr algn="r">
              <a:defRPr lang="en-US" sz="420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0925" y="3819525"/>
            <a:ext cx="681038" cy="498475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2199D59-6D7B-4761-A594-91A74496853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02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FEDAA-7F94-44AA-B03E-BFCC13342B0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291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1B3C-E2EF-47DE-B3A1-9411F516CD0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0B03DF2-7848-4333-8862-2F1DE3F1D4C9}" type="datetime1">
              <a:rPr lang="es-CO"/>
              <a:pPr>
                <a:defRPr/>
              </a:pPr>
              <a:t>2/07/2019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0FFD72-9731-4086-B649-1222B9B4FA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8059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2B3E-3B22-4B5A-A47F-F99CF07DBAF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771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26FC-E801-4F7A-B2DB-AAF93766C7A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878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5F40-ED77-4F6D-9EFC-F5C99FAB0E3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018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7755-EF0A-4C46-8047-D0612F8F457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5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9C9F-E104-4CF9-B51A-344E124F48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16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9F58-9A88-40D9-AD1D-9DF43CC863F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3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B8126-8FA1-4F8B-B153-503FFABEB63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953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61BC-9D07-4AD7-9691-0C95678F291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19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404813" y="8874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7897813" y="29067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F5746-5284-4951-9F37-7AE924EDBCB7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CD20-0F3E-4B35-88BA-F5A53E803D1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266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DD4F-465F-400D-BE7A-EF25BD50106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4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DC4AE5-33DE-4687-9D8A-5B510845BA62}" type="datetime1">
              <a:rPr lang="es-CO"/>
              <a:pPr>
                <a:defRPr/>
              </a:pPr>
              <a:t>2/07/2019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D224C8-952F-4A25-8C28-1212DE1E6E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065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91B4-2034-469E-BC97-7FE58EFE7B5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159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7AC4-F547-438A-B625-8BDE49A684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204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A8E0-C02C-483A-A07E-0CBBC1B2C6D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807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DBD34-D087-4B4D-85D3-6454421C04D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1CB72F-FA0E-4C5A-A63D-2F5C04088047}" type="datetime1">
              <a:rPr lang="es-CO"/>
              <a:pPr>
                <a:defRPr/>
              </a:pPr>
              <a:t>2/07/2019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982301-A5A3-42C4-A946-B5F87A3058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11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B19F31-E009-4AA0-9682-DF3D560A3DF0}" type="datetime1">
              <a:rPr lang="es-CO"/>
              <a:pPr>
                <a:defRPr/>
              </a:pPr>
              <a:t>2/07/2019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EBBD1D-EA1F-4874-8A6C-795D851CB9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65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7DEA3F8-C188-45D1-830F-2EB2CCAAC2FD}" type="datetime1">
              <a:rPr lang="es-CO"/>
              <a:pPr>
                <a:defRPr/>
              </a:pPr>
              <a:t>2/07/2019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E3B7B97-295B-4495-8263-6EB34AEDD5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58" r:id="rId1"/>
    <p:sldLayoutId id="2147486959" r:id="rId2"/>
    <p:sldLayoutId id="2147486960" r:id="rId3"/>
    <p:sldLayoutId id="2147486961" r:id="rId4"/>
    <p:sldLayoutId id="2147486962" r:id="rId5"/>
    <p:sldLayoutId id="2147486963" r:id="rId6"/>
    <p:sldLayoutId id="2147486964" r:id="rId7"/>
    <p:sldLayoutId id="2147486965" r:id="rId8"/>
    <p:sldLayoutId id="2147486966" r:id="rId9"/>
    <p:sldLayoutId id="2147486967" r:id="rId10"/>
    <p:sldLayoutId id="21474869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53DAF7-DEE0-416D-BABA-53B4BB790FE1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44F1E5-3E14-45D7-9009-DF7509BAD6E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69" r:id="rId1"/>
    <p:sldLayoutId id="2147486970" r:id="rId2"/>
    <p:sldLayoutId id="2147486971" r:id="rId3"/>
    <p:sldLayoutId id="2147486972" r:id="rId4"/>
    <p:sldLayoutId id="2147486973" r:id="rId5"/>
    <p:sldLayoutId id="2147486974" r:id="rId6"/>
    <p:sldLayoutId id="2147486975" r:id="rId7"/>
    <p:sldLayoutId id="2147486976" r:id="rId8"/>
    <p:sldLayoutId id="2147486977" r:id="rId9"/>
    <p:sldLayoutId id="2147486978" r:id="rId10"/>
    <p:sldLayoutId id="214748697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Editar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71FCC06-7867-40E1-A928-31EC1E139ED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980" r:id="rId1"/>
    <p:sldLayoutId id="2147486981" r:id="rId2"/>
    <p:sldLayoutId id="2147486982" r:id="rId3"/>
    <p:sldLayoutId id="2147486983" r:id="rId4"/>
    <p:sldLayoutId id="2147486984" r:id="rId5"/>
    <p:sldLayoutId id="2147486985" r:id="rId6"/>
    <p:sldLayoutId id="2147486986" r:id="rId7"/>
    <p:sldLayoutId id="2147486987" r:id="rId8"/>
    <p:sldLayoutId id="2147486988" r:id="rId9"/>
    <p:sldLayoutId id="2147486989" r:id="rId10"/>
    <p:sldLayoutId id="2147486990" r:id="rId11"/>
    <p:sldLayoutId id="2147486991" r:id="rId12"/>
    <p:sldLayoutId id="2147486992" r:id="rId13"/>
    <p:sldLayoutId id="2147486993" r:id="rId14"/>
    <p:sldLayoutId id="2147486994" r:id="rId15"/>
    <p:sldLayoutId id="2147486995" r:id="rId16"/>
    <p:sldLayoutId id="2147486996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FE447"/>
            </a:gs>
            <a:gs pos="10001">
              <a:srgbClr val="AFE447"/>
            </a:gs>
            <a:gs pos="100000">
              <a:srgbClr val="4C78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Editar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60BB90E-49CE-476F-80F5-5EBBBB2F1D26}" type="datetimeFigureOut">
              <a:rPr lang="es-CO"/>
              <a:pPr>
                <a:defRPr/>
              </a:pPr>
              <a:t>2/07/2019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5BC67A2-4199-4683-8584-92E1ED3A8D7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031" r:id="rId1"/>
    <p:sldLayoutId id="2147486929" r:id="rId2"/>
    <p:sldLayoutId id="2147486930" r:id="rId3"/>
    <p:sldLayoutId id="2147486931" r:id="rId4"/>
    <p:sldLayoutId id="2147486932" r:id="rId5"/>
    <p:sldLayoutId id="2147486933" r:id="rId6"/>
    <p:sldLayoutId id="2147486934" r:id="rId7"/>
    <p:sldLayoutId id="2147486935" r:id="rId8"/>
    <p:sldLayoutId id="2147486936" r:id="rId9"/>
    <p:sldLayoutId id="2147486937" r:id="rId10"/>
    <p:sldLayoutId id="2147486938" r:id="rId11"/>
    <p:sldLayoutId id="2147487032" r:id="rId12"/>
    <p:sldLayoutId id="2147486939" r:id="rId13"/>
    <p:sldLayoutId id="2147487033" r:id="rId14"/>
    <p:sldLayoutId id="2147486940" r:id="rId15"/>
    <p:sldLayoutId id="2147486941" r:id="rId16"/>
    <p:sldLayoutId id="214748694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3E5E08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3E5E08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3E5E08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9"/>
          <p:cNvGrpSpPr>
            <a:grpSpLocks/>
          </p:cNvGrpSpPr>
          <p:nvPr/>
        </p:nvGrpSpPr>
        <p:grpSpPr bwMode="auto">
          <a:xfrm>
            <a:off x="-19050" y="0"/>
            <a:ext cx="9004300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2524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35BB1C6-BF8F-4481-8AB2-603A1C8A906A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2D394E8-CA1A-4868-B6ED-E73ADC72484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34" r:id="rId1"/>
    <p:sldLayoutId id="2147486943" r:id="rId2"/>
    <p:sldLayoutId id="2147486944" r:id="rId3"/>
    <p:sldLayoutId id="2147486945" r:id="rId4"/>
    <p:sldLayoutId id="2147486946" r:id="rId5"/>
    <p:sldLayoutId id="2147486947" r:id="rId6"/>
    <p:sldLayoutId id="2147486948" r:id="rId7"/>
    <p:sldLayoutId id="2147486949" r:id="rId8"/>
    <p:sldLayoutId id="2147486950" r:id="rId9"/>
    <p:sldLayoutId id="2147486951" r:id="rId10"/>
    <p:sldLayoutId id="2147486952" r:id="rId11"/>
    <p:sldLayoutId id="2147487035" r:id="rId12"/>
    <p:sldLayoutId id="2147486953" r:id="rId13"/>
    <p:sldLayoutId id="2147486954" r:id="rId14"/>
    <p:sldLayoutId id="2147486955" r:id="rId15"/>
    <p:sldLayoutId id="2147486956" r:id="rId16"/>
    <p:sldLayoutId id="2147486957" r:id="rId1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1017482" y="401291"/>
            <a:ext cx="7904162" cy="1049338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CO" sz="5400" dirty="0"/>
              <a:t>Los hermanos de Jesús.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581">
            <a:off x="1652572" y="1483145"/>
            <a:ext cx="5827402" cy="38849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10001">
              <a:srgbClr val="000000"/>
            </a:gs>
            <a:gs pos="100000">
              <a:srgbClr val="4C78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185120" y="1258910"/>
            <a:ext cx="6514393" cy="1477328"/>
          </a:xfrm>
          <a:prstGeom prst="rect">
            <a:avLst/>
          </a:prstGeom>
          <a:solidFill>
            <a:srgbClr val="EBF1B1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O" altLang="es-CO" sz="3000" b="1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 Éxodo 13:2 el primogénito es el primer varón nacido de mujer, sin tener en cuenta si después nacían o no otros hijos.</a:t>
            </a:r>
            <a:endParaRPr lang="es-CO" altLang="es-CO" sz="3000" b="1" dirty="0">
              <a:ln w="3175">
                <a:solidFill>
                  <a:srgbClr val="FF0000"/>
                </a:solidFill>
              </a:ln>
              <a:solidFill>
                <a:srgbClr val="0066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57086" y="3768077"/>
            <a:ext cx="5629827" cy="2033121"/>
          </a:xfrm>
          <a:prstGeom prst="rect">
            <a:avLst/>
          </a:prstGeom>
          <a:gradFill>
            <a:gsLst>
              <a:gs pos="54000">
                <a:srgbClr val="E5ED97"/>
              </a:gs>
              <a:gs pos="0">
                <a:srgbClr val="EAE400">
                  <a:lumMod val="94000"/>
                  <a:lumOff val="6000"/>
                </a:srgbClr>
              </a:gs>
              <a:gs pos="100000">
                <a:schemeClr val="bg2">
                  <a:lumMod val="21000"/>
                  <a:lumOff val="79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s-CO" sz="2800" dirty="0">
                <a:ln w="3175">
                  <a:solidFill>
                    <a:schemeClr val="bg1"/>
                  </a:solidFill>
                </a:ln>
                <a:solidFill>
                  <a:srgbClr val="00000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“Conságrame todo primogénito. </a:t>
            </a:r>
            <a:r>
              <a:rPr lang="es-CO" sz="280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Cualquiera que abre matriz</a:t>
            </a:r>
            <a:r>
              <a:rPr lang="es-CO" sz="2800" dirty="0">
                <a:ln w="3175">
                  <a:solidFill>
                    <a:schemeClr val="bg1"/>
                  </a:solidFill>
                </a:ln>
                <a:solidFill>
                  <a:srgbClr val="00000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entre los hijos de Israel, así de los hombres como de los animales, mío es”. </a:t>
            </a:r>
            <a:r>
              <a:rPr lang="es-CO" sz="280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Éxodo 13:2. </a:t>
            </a:r>
            <a:endParaRPr lang="es-CO" sz="280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flipH="1">
            <a:off x="836544" y="2556251"/>
            <a:ext cx="7470906" cy="24006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0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1Crónicas 23:16. </a:t>
            </a:r>
            <a:r>
              <a:rPr lang="es-CO" sz="3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Franklin Gothic Demi Cond" panose="020B0706030402020204" pitchFamily="34" charset="0"/>
              </a:rPr>
              <a:t>Hijos de Gersón: </a:t>
            </a:r>
            <a:r>
              <a:rPr lang="es-CO" sz="3000" kern="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Franklin Gothic Demi Cond" panose="020B0706030402020204" pitchFamily="34" charset="0"/>
              </a:rPr>
              <a:t>Sebuel</a:t>
            </a:r>
            <a:r>
              <a:rPr lang="es-CO" sz="3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Franklin Gothic Demi Cond" panose="020B0706030402020204" pitchFamily="34" charset="0"/>
              </a:rPr>
              <a:t>, el </a:t>
            </a:r>
            <a:r>
              <a:rPr lang="es-CO" sz="3000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</a:rPr>
              <a:t>primero </a:t>
            </a:r>
            <a:r>
              <a:rPr lang="es-CO" sz="30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(</a:t>
            </a:r>
            <a:r>
              <a:rPr lang="es-CO" sz="3000" kern="0" dirty="0" err="1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Ro'sh</a:t>
            </a:r>
            <a:r>
              <a:rPr lang="es-CO" sz="30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)</a:t>
            </a:r>
            <a:r>
              <a:rPr lang="es-CO" sz="3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Franklin Gothic Demi Cond" panose="020B0706030402020204" pitchFamily="34" charset="0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0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1Crónicas 23:17. </a:t>
            </a:r>
            <a:r>
              <a:rPr lang="es-CO" sz="3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Franklin Gothic Demi Cond" panose="020B0706030402020204" pitchFamily="34" charset="0"/>
              </a:rPr>
              <a:t>Hijos de Eliezer: Rehabías, el </a:t>
            </a:r>
            <a:r>
              <a:rPr lang="es-CO" sz="3000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</a:rPr>
              <a:t>primero</a:t>
            </a:r>
            <a:r>
              <a:rPr lang="es-CO" sz="30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 (</a:t>
            </a:r>
            <a:r>
              <a:rPr lang="es-CO" sz="3000" kern="0" dirty="0" err="1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Ro'sh</a:t>
            </a:r>
            <a:r>
              <a:rPr lang="es-CO" sz="30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). </a:t>
            </a:r>
            <a:r>
              <a:rPr lang="es-CO" sz="3000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</a:rPr>
              <a:t>Eliezer no tuvo más hijos</a:t>
            </a:r>
            <a:r>
              <a:rPr lang="es-CO" sz="3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Franklin Gothic Demi Cond" panose="020B0706030402020204" pitchFamily="34" charset="0"/>
              </a:rPr>
              <a:t>, pero los hijos de Rehabías fueron muy numerosos. (BJ)</a:t>
            </a:r>
            <a:r>
              <a:rPr lang="es-CO" sz="30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 </a:t>
            </a:r>
            <a:endParaRPr lang="es-CO" sz="3000" kern="0" dirty="0">
              <a:ln w="3175">
                <a:solidFill>
                  <a:srgbClr val="FF0000"/>
                </a:solidFill>
              </a:ln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58015" y="671274"/>
            <a:ext cx="5427965" cy="147732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FF0000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Nótese: </a:t>
            </a:r>
            <a:r>
              <a:rPr lang="es-CO" sz="3000" b="1" kern="0" spc="5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FF0000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Rehabías fue </a:t>
            </a:r>
            <a:r>
              <a:rPr lang="es-CO" sz="30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FF0000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el único </a:t>
            </a:r>
            <a:r>
              <a:rPr lang="es-CO" sz="3000" b="1" kern="0" spc="5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FF0000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hijo de Eliezer. Sin embargo es llamado </a:t>
            </a:r>
            <a:r>
              <a:rPr lang="es-CO" sz="30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FF0000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el primero</a:t>
            </a:r>
            <a:r>
              <a:rPr lang="es-CO" sz="3000" b="1" kern="0" spc="5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FF0000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. </a:t>
            </a:r>
            <a:endParaRPr lang="es-ES" sz="3000" b="1" kern="0" spc="50" dirty="0">
              <a:ln w="317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>
                  <a:srgbClr val="FF0000"/>
                </a:glow>
              </a:effectLst>
              <a:latin typeface="Arial Narrow" panose="020B0606020202030204" pitchFamily="34" charset="0"/>
              <a:ea typeface="Calibri" pitchFamily="34" charset="0"/>
              <a:cs typeface="Aharoni" pitchFamily="2" charset="-79"/>
            </a:endParaRPr>
          </a:p>
        </p:txBody>
      </p:sp>
      <p:sp>
        <p:nvSpPr>
          <p:cNvPr id="5" name="CuadroTexto 4"/>
          <p:cNvSpPr txBox="1"/>
          <p:nvPr/>
        </p:nvSpPr>
        <p:spPr>
          <a:xfrm flipH="1">
            <a:off x="704026" y="5311550"/>
            <a:ext cx="7735949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0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(</a:t>
            </a:r>
            <a:r>
              <a:rPr lang="es-CO" sz="3000" kern="0" dirty="0" err="1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Ro'sh</a:t>
            </a:r>
            <a:r>
              <a:rPr lang="es-CO" sz="30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)</a:t>
            </a:r>
            <a:r>
              <a:rPr lang="es-CO" sz="3000" kern="0" dirty="0">
                <a:ln w="3175">
                  <a:solidFill>
                    <a:srgbClr val="000066"/>
                  </a:solidFill>
                </a:ln>
                <a:solidFill>
                  <a:srgbClr val="000066"/>
                </a:solidFill>
                <a:latin typeface="Franklin Gothic Demi Cond" panose="020B0706030402020204" pitchFamily="34" charset="0"/>
              </a:rPr>
              <a:t>. </a:t>
            </a:r>
            <a:r>
              <a:rPr lang="es-CO" sz="3000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</a:rPr>
              <a:t>Palabra hebrea que significa cabeza, jefe, primero, principio. </a:t>
            </a:r>
            <a:r>
              <a:rPr lang="es-CO" sz="3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Franklin Gothic Demi Cond" panose="020B0706030402020204" pitchFamily="34" charset="0"/>
              </a:rPr>
              <a:t>Véase</a:t>
            </a:r>
            <a:r>
              <a:rPr lang="es-CO" sz="3000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</a:rPr>
              <a:t> </a:t>
            </a:r>
            <a:r>
              <a:rPr lang="es-CO" sz="30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1Crónicas 23:11,20.</a:t>
            </a:r>
            <a:endParaRPr lang="es-CO" sz="3000" kern="0" dirty="0">
              <a:ln w="3175">
                <a:solidFill>
                  <a:srgbClr val="FF0000"/>
                </a:solidFill>
              </a:ln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8513A"/>
            </a:gs>
            <a:gs pos="10001">
              <a:srgbClr val="18513A"/>
            </a:gs>
            <a:gs pos="100000">
              <a:srgbClr val="4C78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>
            <a:spLocks noChangeArrowheads="1"/>
          </p:cNvSpPr>
          <p:nvPr/>
        </p:nvSpPr>
        <p:spPr bwMode="auto">
          <a:xfrm>
            <a:off x="858078" y="3167187"/>
            <a:ext cx="7427843" cy="267765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2800" dirty="0">
                <a:ln w="3175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Nota lo que dice una inscripción en un sarcófago</a:t>
            </a:r>
          </a:p>
          <a:p>
            <a:pPr algn="ctr" eaLnBrk="1" hangingPunct="1">
              <a:defRPr/>
            </a:pPr>
            <a:r>
              <a:rPr lang="es-CO" altLang="es-CO" sz="2800" dirty="0">
                <a:ln w="3175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de una mujer judía llamada </a:t>
            </a:r>
            <a:r>
              <a:rPr lang="es-CO" altLang="es-CO" sz="2800" dirty="0" err="1">
                <a:ln w="3175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Arsinoé</a:t>
            </a:r>
            <a:r>
              <a:rPr lang="es-CO" altLang="es-CO" sz="2800" dirty="0">
                <a:ln w="3175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, encontrado </a:t>
            </a:r>
          </a:p>
          <a:p>
            <a:pPr algn="ctr" eaLnBrk="1" hangingPunct="1">
              <a:defRPr/>
            </a:pPr>
            <a:r>
              <a:rPr lang="es-CO" altLang="es-CO" sz="2800" dirty="0">
                <a:ln w="3175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en Egipto cerca de la villa de </a:t>
            </a:r>
            <a:r>
              <a:rPr lang="es-CO" altLang="es-CO" sz="2800" dirty="0" err="1">
                <a:ln w="3175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Leontópolis</a:t>
            </a:r>
            <a:r>
              <a:rPr lang="es-CO" altLang="es-CO" sz="2800" dirty="0">
                <a:ln w="3175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s-CO" altLang="es-CO" sz="2800" dirty="0">
                <a:ln w="3175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(Tel </a:t>
            </a:r>
            <a:r>
              <a:rPr lang="es-CO" altLang="es-CO" sz="2800" dirty="0" err="1">
                <a:ln w="3175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Yaoudieh</a:t>
            </a:r>
            <a:r>
              <a:rPr lang="es-CO" altLang="es-CO" sz="2800" dirty="0">
                <a:ln w="3175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), datado del año 5 d.C. </a:t>
            </a:r>
          </a:p>
          <a:p>
            <a:pPr algn="ctr" eaLnBrk="1" hangingPunct="1">
              <a:defRPr/>
            </a:pPr>
            <a:r>
              <a:rPr lang="es-CO" altLang="es-CO" sz="2800" dirty="0">
                <a:ln w="3175">
                  <a:noFill/>
                </a:ln>
                <a:solidFill>
                  <a:srgbClr val="C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“En los dolores del alumbramiento de mi primogénito la suerte me condujo hasta el término de mi vida”.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728166" y="1208508"/>
            <a:ext cx="5687668" cy="107721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altLang="es-CO" sz="3200" dirty="0">
                <a:ln w="3175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La palabra primogénito también se usaba para designar al único hijo. </a:t>
            </a:r>
            <a:endParaRPr lang="es-CO" sz="2000" dirty="0">
              <a:ln w="3175">
                <a:noFill/>
              </a:ln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52870" y="2601860"/>
            <a:ext cx="4638260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CO" sz="3200" i="1" kern="0" spc="50" dirty="0">
                <a:ln w="317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ea typeface="Calibri" pitchFamily="34" charset="0"/>
                <a:cs typeface="Aharoni" pitchFamily="2" charset="-79"/>
              </a:rPr>
              <a:t>Lo anterior nos indica que la palabra primogénito no necesariamente implica la existencia de otros hijos.</a:t>
            </a:r>
            <a:endParaRPr lang="es-ES" sz="3200" i="1" kern="0" spc="50" dirty="0">
              <a:ln w="317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glow>
                  <a:srgbClr val="4F81BD"/>
                </a:glow>
              </a:effectLst>
              <a:latin typeface="Franklin Gothic Demi Cond" panose="020B0706030402020204" pitchFamily="34" charset="0"/>
              <a:ea typeface="Calibri" pitchFamily="34" charset="0"/>
              <a:cs typeface="Aharoni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43490" y="832197"/>
            <a:ext cx="5657020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altLang="es-CO" sz="28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 murió cuando estaba dando a luz, significa que ése fue su </a:t>
            </a:r>
            <a:r>
              <a:rPr lang="es-ES" alt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único</a:t>
            </a:r>
            <a:r>
              <a:rPr lang="es-ES" altLang="es-CO" sz="28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hijo, sin embargo el epitafio dice “</a:t>
            </a:r>
            <a:r>
              <a:rPr lang="es-ES" alt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primogénito</a:t>
            </a:r>
            <a:r>
              <a:rPr lang="es-ES" altLang="es-CO" sz="28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”.</a:t>
            </a:r>
            <a:endParaRPr lang="es-CO" altLang="es-CO" sz="2800" b="1" dirty="0">
              <a:ln w="3175">
                <a:solidFill>
                  <a:srgbClr val="FFFFFF"/>
                </a:solidFill>
              </a:ln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1FA26E-6194-4EB5-A9FA-1B9B9F9A0F09}"/>
              </a:ext>
            </a:extLst>
          </p:cNvPr>
          <p:cNvSpPr/>
          <p:nvPr/>
        </p:nvSpPr>
        <p:spPr>
          <a:xfrm>
            <a:off x="1688409" y="5038386"/>
            <a:ext cx="5767181" cy="1077218"/>
          </a:xfrm>
          <a:prstGeom prst="rect">
            <a:avLst/>
          </a:prstGeom>
          <a:solidFill>
            <a:srgbClr val="FFFF99"/>
          </a:solidFill>
          <a:ln w="9525" cap="rnd" cmpd="sng" algn="ctr">
            <a:solidFill>
              <a:srgbClr val="CD811F">
                <a:tint val="76000"/>
                <a:alpha val="60000"/>
                <a:hueMod val="94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2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cs typeface="Arial" panose="020B0604020202020204" pitchFamily="34" charset="0"/>
              </a:rPr>
              <a:t>Actualmente la palabra primogénito se usa con el mismo sentido. </a:t>
            </a:r>
            <a:endParaRPr kumimoji="0" lang="es-CO" sz="2000" b="0" i="0" u="none" strike="noStrike" kern="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Franklin Gothic Demi Cond" panose="020B07060304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8513A"/>
            </a:gs>
            <a:gs pos="10001">
              <a:srgbClr val="18513A"/>
            </a:gs>
            <a:gs pos="100000">
              <a:srgbClr val="4C78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50" y="3181186"/>
            <a:ext cx="5012501" cy="3402982"/>
          </a:xfrm>
          <a:prstGeom prst="rect">
            <a:avLst/>
          </a:prstGeom>
        </p:spPr>
      </p:pic>
      <p:sp>
        <p:nvSpPr>
          <p:cNvPr id="5" name="Rectángulo 1"/>
          <p:cNvSpPr>
            <a:spLocks noChangeArrowheads="1"/>
          </p:cNvSpPr>
          <p:nvPr/>
        </p:nvSpPr>
        <p:spPr bwMode="auto">
          <a:xfrm>
            <a:off x="775252" y="397694"/>
            <a:ext cx="7593495" cy="138499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28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Nota lo que dice el periódico La Vanguardia.com de Bucaramanga, Colombia del Jueves 26 de Mayo de 2016. (Publicada por JOSELYN OSORIO FONSECA).</a:t>
            </a:r>
            <a:endParaRPr lang="es-CO" altLang="es-CO" sz="2800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8" y="2052304"/>
            <a:ext cx="8248422" cy="34029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63EF92E-8926-4D8D-9D71-7696BE4841AC}"/>
              </a:ext>
            </a:extLst>
          </p:cNvPr>
          <p:cNvSpPr/>
          <p:nvPr/>
        </p:nvSpPr>
        <p:spPr>
          <a:xfrm>
            <a:off x="822283" y="5592381"/>
            <a:ext cx="7499431" cy="107721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altLang="es-CO" sz="3200" dirty="0">
                <a:ln w="19050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Si murió 21 días después de dar a luz a su hijo primogénito, entonces ése fue su único hijo. </a:t>
            </a:r>
            <a:endParaRPr lang="es-CO" sz="2000" dirty="0">
              <a:ln w="19050">
                <a:noFill/>
              </a:ln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50827" y="2864317"/>
            <a:ext cx="5842345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CO" sz="2800" i="1" kern="0" spc="50" dirty="0">
                <a:ln w="19050" cmpd="sng">
                  <a:noFill/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ea typeface="Calibri" pitchFamily="34" charset="0"/>
                <a:cs typeface="Aharoni" pitchFamily="2" charset="-79"/>
              </a:rPr>
              <a:t>Antes de responder estas preguntas, consideremos lo siguiente:</a:t>
            </a:r>
            <a:endParaRPr lang="es-ES" sz="3000" i="1" kern="0" spc="50" dirty="0">
              <a:ln w="19050" cmpd="sng">
                <a:noFill/>
                <a:prstDash val="solid"/>
              </a:ln>
              <a:solidFill>
                <a:srgbClr val="0000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Franklin Gothic Demi Cond" panose="020B0706030402020204" pitchFamily="34" charset="0"/>
              <a:ea typeface="Calibri" pitchFamily="34" charset="0"/>
              <a:cs typeface="Aharoni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72001" y="656434"/>
            <a:ext cx="2921172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lang="es-ES" altLang="es-CO" sz="28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¿Primos, hermanos de padre y madre, medio hermanos o hermanastros?</a:t>
            </a:r>
            <a:endParaRPr lang="es-CO" altLang="es-CO" sz="2800" b="1" dirty="0">
              <a:ln w="3175"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883698" y="4204880"/>
            <a:ext cx="5376604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altLang="es-CO" sz="280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1.</a:t>
            </a:r>
            <a:r>
              <a:rPr lang="es-ES" altLang="es-CO" sz="280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La palabra hermano también se usa para </a:t>
            </a:r>
            <a:r>
              <a:rPr lang="es-ES" altLang="es-CO" sz="2800" dirty="0">
                <a:ln w="3175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medio hermano </a:t>
            </a:r>
            <a:r>
              <a:rPr lang="es-ES" altLang="es-CO" sz="280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o </a:t>
            </a:r>
            <a:r>
              <a:rPr lang="es-ES" altLang="es-CO" sz="280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hermanastro</a:t>
            </a:r>
            <a:r>
              <a:rPr lang="es-ES" altLang="es-CO" sz="280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435553" y="5542028"/>
            <a:ext cx="4272894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altLang="es-CO" sz="280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2. </a:t>
            </a:r>
            <a:r>
              <a:rPr lang="es-ES" altLang="es-CO" sz="280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Primogénito también puede referirse al </a:t>
            </a:r>
            <a:r>
              <a:rPr lang="es-ES" altLang="es-CO" sz="280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único</a:t>
            </a:r>
            <a:r>
              <a:rPr lang="es-ES" altLang="es-CO" sz="280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hijo.</a:t>
            </a:r>
            <a:endParaRPr lang="es-CO" altLang="es-CO" sz="2800" dirty="0">
              <a:ln w="19050">
                <a:noFill/>
              </a:ln>
              <a:solidFill>
                <a:srgbClr val="FFFFFF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50827" y="656434"/>
            <a:ext cx="2629625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alt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¿Quiénes eran realmente los hermanos de Jesús?</a:t>
            </a:r>
            <a:endParaRPr lang="es-CO" altLang="es-CO" sz="2800" b="1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4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58751" y="706299"/>
            <a:ext cx="7026499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altLang="es-CO" sz="280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3.  </a:t>
            </a:r>
            <a:r>
              <a:rPr lang="es-ES" altLang="es-CO" sz="2800" dirty="0">
                <a:ln w="19050">
                  <a:noFill/>
                </a:ln>
                <a:solidFill>
                  <a:schemeClr val="tx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En los tiempos bíblicos el primogénito era muy respetado, si los hermanos de Jesús hubieran sido menores que él, lo habrían respetado, pero ellos no eran muy afines con él y querían controlarlo.</a:t>
            </a:r>
            <a:endParaRPr lang="es-CO" altLang="es-CO" sz="2800" dirty="0">
              <a:ln w="19050">
                <a:noFill/>
              </a:ln>
              <a:solidFill>
                <a:schemeClr val="tx1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58751" y="3043156"/>
            <a:ext cx="7026499" cy="31085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CO" altLang="es-CO" sz="280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Juan 7:3  </a:t>
            </a:r>
            <a:r>
              <a:rPr lang="es-CO" altLang="es-CO" sz="2800" dirty="0">
                <a:ln w="19050">
                  <a:noFill/>
                </a:ln>
                <a:solidFill>
                  <a:schemeClr val="tx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y le dijeron sus hermanos: </a:t>
            </a:r>
            <a:r>
              <a:rPr lang="es-CO" altLang="es-CO" sz="280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Sal de aquí, y vete a Judea, para que también tus discípulos vean las obras que haces</a:t>
            </a:r>
            <a:r>
              <a:rPr lang="es-CO" altLang="es-CO" sz="2800" dirty="0">
                <a:ln w="19050">
                  <a:noFill/>
                </a:ln>
                <a:solidFill>
                  <a:schemeClr val="tx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r>
              <a:rPr lang="es-CO" altLang="es-CO" sz="280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Juan 7:4  </a:t>
            </a:r>
            <a:r>
              <a:rPr lang="es-CO" altLang="es-CO" sz="2800" dirty="0">
                <a:ln w="19050">
                  <a:noFill/>
                </a:ln>
                <a:solidFill>
                  <a:schemeClr val="tx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Porque ninguno que procura darse a conocer hace algo en secreto. Si estas cosas haces, manifiéstate al mundo. </a:t>
            </a:r>
          </a:p>
          <a:p>
            <a:pPr eaLnBrk="1" hangingPunct="1">
              <a:defRPr/>
            </a:pPr>
            <a:r>
              <a:rPr lang="es-CO" altLang="es-CO" sz="280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Juan 7:5  </a:t>
            </a:r>
            <a:r>
              <a:rPr lang="es-CO" altLang="es-CO" sz="2800" dirty="0">
                <a:ln w="19050">
                  <a:noFill/>
                </a:ln>
                <a:solidFill>
                  <a:schemeClr val="tx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Porque </a:t>
            </a:r>
            <a:r>
              <a:rPr lang="es-CO" altLang="es-CO" sz="280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ni aun sus hermanos creían en él.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3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39481" y="558379"/>
            <a:ext cx="7265038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altLang="es-CO" sz="280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4. </a:t>
            </a:r>
            <a:r>
              <a:rPr lang="es-CO" altLang="es-CO" sz="280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En la cruz Jesús le confió su madre a su discípulo Juan. Si los hermanos de Jesús </a:t>
            </a:r>
            <a:r>
              <a:rPr lang="es-CO" altLang="es-CO" sz="280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eran hijos </a:t>
            </a:r>
            <a:r>
              <a:rPr lang="es-CO" altLang="es-CO" sz="280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de María; ellos deberían haberse encargado de ella.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232452" y="2342942"/>
            <a:ext cx="6679095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CO" altLang="es-CO" sz="280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Juan 19:26  </a:t>
            </a:r>
            <a:r>
              <a:rPr lang="es-CO" altLang="es-CO" sz="2800" dirty="0">
                <a:ln w="19050">
                  <a:noFill/>
                </a:ln>
                <a:solidFill>
                  <a:schemeClr val="tx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Cuando vio Jesús a su madre, y al discípulo a quien él amaba, que estaba presente, dijo a su madre: Mujer, </a:t>
            </a:r>
            <a:r>
              <a:rPr lang="es-CO" altLang="es-CO" sz="280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he ahí tu hijo</a:t>
            </a:r>
            <a:r>
              <a:rPr lang="es-CO" altLang="es-CO" sz="2800" dirty="0">
                <a:ln w="19050">
                  <a:noFill/>
                </a:ln>
                <a:solidFill>
                  <a:schemeClr val="tx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defRPr/>
            </a:pPr>
            <a:r>
              <a:rPr lang="es-CO" altLang="es-CO" sz="2800" dirty="0">
                <a:ln w="19050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Juan 19:27  </a:t>
            </a:r>
            <a:r>
              <a:rPr lang="es-CO" altLang="es-CO" sz="2800" dirty="0">
                <a:ln w="19050">
                  <a:noFill/>
                </a:ln>
                <a:solidFill>
                  <a:schemeClr val="tx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Después dijo al discípulo: </a:t>
            </a:r>
            <a:r>
              <a:rPr lang="es-CO" altLang="es-CO" sz="2800" dirty="0">
                <a:ln w="19050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He ahí tu madre. </a:t>
            </a:r>
            <a:r>
              <a:rPr lang="es-CO" altLang="es-CO" sz="2800" dirty="0">
                <a:ln w="19050">
                  <a:noFill/>
                </a:ln>
                <a:solidFill>
                  <a:schemeClr val="tx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Y desde aquella hora el discípulo la recibió en su casa.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A3BE7E1-A2AC-4971-8AE2-D8E578D68694}"/>
              </a:ext>
            </a:extLst>
          </p:cNvPr>
          <p:cNvSpPr/>
          <p:nvPr/>
        </p:nvSpPr>
        <p:spPr>
          <a:xfrm>
            <a:off x="1085965" y="5420166"/>
            <a:ext cx="6972068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O" altLang="es-CO" sz="2800" dirty="0">
                <a:ln w="19050">
                  <a:noFill/>
                </a:ln>
                <a:solidFill>
                  <a:schemeClr val="tx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Tampoco la dejó al cuidado de su esposo, al parecer José era mayor que ella y ya había muerto.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6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38031" y="1760744"/>
            <a:ext cx="686794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CO" sz="3200" i="1" kern="0" spc="50" dirty="0">
                <a:ln w="19050" cmpd="sng">
                  <a:noFill/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ea typeface="Calibri" pitchFamily="34" charset="0"/>
                <a:cs typeface="Aharoni" pitchFamily="2" charset="-79"/>
              </a:rPr>
              <a:t>La evidencia bíblica no es determinante ni abundante, </a:t>
            </a:r>
            <a:r>
              <a:rPr lang="es-CO" sz="3200" i="1" kern="0" spc="50" dirty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Franklin Gothic Demi Cond" panose="020B0706030402020204" pitchFamily="34" charset="0"/>
                <a:ea typeface="Calibri" pitchFamily="34" charset="0"/>
                <a:cs typeface="Aharoni" pitchFamily="2" charset="-79"/>
              </a:rPr>
              <a:t>pero por lo anterior podemos decir lo siguiente</a:t>
            </a:r>
            <a:r>
              <a:rPr lang="es-CO" sz="3200" i="1" kern="0" spc="50" dirty="0">
                <a:ln w="19050" cmpd="sng">
                  <a:noFill/>
                  <a:prstDash val="solid"/>
                </a:ln>
                <a:solidFill>
                  <a:srgbClr val="00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Franklin Gothic Demi Cond" panose="020B0706030402020204" pitchFamily="34" charset="0"/>
                <a:ea typeface="Calibri" pitchFamily="34" charset="0"/>
                <a:cs typeface="Aharoni" pitchFamily="2" charset="-79"/>
              </a:rPr>
              <a:t>.</a:t>
            </a:r>
            <a:endParaRPr lang="es-ES" sz="3200" i="1" kern="0" spc="50" dirty="0">
              <a:ln w="19050" cmpd="sng">
                <a:noFill/>
                <a:prstDash val="solid"/>
              </a:ln>
              <a:solidFill>
                <a:srgbClr val="0000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Franklin Gothic Demi Cond" panose="020B0706030402020204" pitchFamily="34" charset="0"/>
              <a:ea typeface="Calibri" pitchFamily="34" charset="0"/>
              <a:cs typeface="Aharoni" pitchFamily="2" charset="-79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30144" y="440107"/>
            <a:ext cx="4683712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altLang="es-CO" sz="32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¿Quiénes eran realmente los hermanos de Jesús?</a:t>
            </a:r>
            <a:endParaRPr lang="es-CO" altLang="es-CO" sz="3200" b="1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4520E72-C2D3-44A4-A7F7-7E4C584C5125}"/>
              </a:ext>
            </a:extLst>
          </p:cNvPr>
          <p:cNvSpPr/>
          <p:nvPr/>
        </p:nvSpPr>
        <p:spPr>
          <a:xfrm>
            <a:off x="1138031" y="3582130"/>
            <a:ext cx="6867939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O" altLang="es-CO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Aunque María tuvo relaciones sexuales con José después que nació Jesús (Mateo 1:25), como es normal en cualquier matrimonio,</a:t>
            </a:r>
          </a:p>
          <a:p>
            <a:pPr algn="ctr" eaLnBrk="1" hangingPunct="1">
              <a:defRPr/>
            </a:pPr>
            <a:r>
              <a:rPr lang="es-CO" altLang="es-CO" sz="3200" b="1" dirty="0">
                <a:ln w="3175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al parecer los hermanos de Jesús eran hijos de José de un matrimonio anterior.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2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10001">
              <a:srgbClr val="000000"/>
            </a:gs>
            <a:gs pos="100000">
              <a:srgbClr val="4C78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46BA1D1-F7E0-47F0-AEC1-0EF8E6016F03}"/>
              </a:ext>
            </a:extLst>
          </p:cNvPr>
          <p:cNvSpPr/>
          <p:nvPr/>
        </p:nvSpPr>
        <p:spPr>
          <a:xfrm>
            <a:off x="1894901" y="4278370"/>
            <a:ext cx="5354198" cy="1077218"/>
          </a:xfrm>
          <a:prstGeom prst="rect">
            <a:avLst/>
          </a:prstGeom>
          <a:gradFill>
            <a:gsLst>
              <a:gs pos="0">
                <a:srgbClr val="46F09F"/>
              </a:gs>
              <a:gs pos="100000">
                <a:srgbClr val="31D6F7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320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</a:rPr>
              <a:t>Los hermanos de Jesús eran en realidad sus hermanastros.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16734C5-AD9B-46DC-A538-62468405F6C1}"/>
              </a:ext>
            </a:extLst>
          </p:cNvPr>
          <p:cNvSpPr/>
          <p:nvPr/>
        </p:nvSpPr>
        <p:spPr>
          <a:xfrm>
            <a:off x="1894901" y="2698898"/>
            <a:ext cx="5354198" cy="1077218"/>
          </a:xfrm>
          <a:prstGeom prst="rect">
            <a:avLst/>
          </a:prstGeom>
          <a:gradFill>
            <a:gsLst>
              <a:gs pos="0">
                <a:srgbClr val="46F09F"/>
              </a:gs>
              <a:gs pos="100000">
                <a:srgbClr val="31D6F7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320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</a:rPr>
              <a:t>  Jesús fue el único hijo de </a:t>
            </a:r>
          </a:p>
          <a:p>
            <a:r>
              <a:rPr lang="es-CO" sz="320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</a:rPr>
              <a:t>        María.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0041942-A6B6-41AE-8B42-B64439A3589F}"/>
              </a:ext>
            </a:extLst>
          </p:cNvPr>
          <p:cNvSpPr/>
          <p:nvPr/>
        </p:nvSpPr>
        <p:spPr>
          <a:xfrm>
            <a:off x="1857897" y="1178665"/>
            <a:ext cx="5428206" cy="608565"/>
          </a:xfrm>
          <a:prstGeom prst="rect">
            <a:avLst/>
          </a:prstGeom>
          <a:gradFill>
            <a:gsLst>
              <a:gs pos="54000">
                <a:srgbClr val="E5ED97"/>
              </a:gs>
              <a:gs pos="0">
                <a:srgbClr val="EAE400">
                  <a:lumMod val="94000"/>
                  <a:lumOff val="6000"/>
                </a:srgbClr>
              </a:gs>
              <a:gs pos="100000">
                <a:schemeClr val="bg2">
                  <a:lumMod val="21000"/>
                  <a:lumOff val="79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s-CO" sz="32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Concluimos entonces que…</a:t>
            </a:r>
            <a:endParaRPr lang="es-CO" sz="3200" b="1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6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8F15"/>
            </a:gs>
            <a:gs pos="10001">
              <a:srgbClr val="668F15"/>
            </a:gs>
            <a:gs pos="10001">
              <a:srgbClr val="AFE447"/>
            </a:gs>
            <a:gs pos="100000">
              <a:srgbClr val="4C78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652609" y="1439726"/>
            <a:ext cx="7838782" cy="526297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83D3AB">
                  <a:lumMod val="86000"/>
                  <a:lumOff val="14000"/>
                </a:srgbClr>
              </a:gs>
            </a:gsLst>
          </a:gradFill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28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Mateo 12:46. 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“…su madre y </a:t>
            </a:r>
            <a:r>
              <a:rPr lang="es-CO" alt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sus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hermanos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estaban afuera, y le querían hablar”. </a:t>
            </a:r>
          </a:p>
          <a:p>
            <a:pPr eaLnBrk="1" hangingPunct="1">
              <a:defRPr/>
            </a:pPr>
            <a:r>
              <a:rPr lang="es-CO" altLang="es-CO" sz="28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Marcos 6:3 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“¿No es éste el carpintero, hijo de María, </a:t>
            </a:r>
            <a:r>
              <a:rPr lang="es-CO" alt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hermano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de Jacobo, de José, de Judas y de Simón? ¿No están también aquí con nosotros </a:t>
            </a:r>
            <a:r>
              <a:rPr lang="es-CO" alt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sus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hermanas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?”</a:t>
            </a:r>
          </a:p>
          <a:p>
            <a:pPr eaLnBrk="1" hangingPunct="1">
              <a:defRPr/>
            </a:pPr>
            <a:r>
              <a:rPr lang="es-CO" altLang="es-CO" sz="28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Juan 7:5 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“Porque ni aun </a:t>
            </a:r>
            <a:r>
              <a:rPr lang="es-CO" alt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sus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hermanos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creían en él”. </a:t>
            </a:r>
            <a:r>
              <a:rPr lang="es-CO" altLang="es-CO" sz="28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Hechos 1:14 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“Todos éstos perseveraban unánimes en oración y ruego, con las mujeres, y con María la madre de Jesús, y con </a:t>
            </a:r>
            <a:r>
              <a:rPr lang="es-CO" alt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sus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hermanos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”.</a:t>
            </a:r>
          </a:p>
          <a:p>
            <a:pPr eaLnBrk="1" hangingPunct="1">
              <a:defRPr/>
            </a:pPr>
            <a:r>
              <a:rPr lang="es-CO" altLang="es-CO" sz="28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1 Corintios 9:5 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"¿No tenemos derecho de traer con nosotros una hermana por mujer como también los otros apóstoles, y </a:t>
            </a:r>
            <a:r>
              <a:rPr lang="es-CO" alt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los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hermanos</a:t>
            </a:r>
            <a:r>
              <a:rPr lang="es-CO" altLang="es-CO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del Señor, y Cefas?"</a:t>
            </a: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2234433" y="155295"/>
            <a:ext cx="4565498" cy="1077218"/>
          </a:xfrm>
          <a:prstGeom prst="rect">
            <a:avLst/>
          </a:prstGeom>
          <a:gradFill>
            <a:gsLst>
              <a:gs pos="5000">
                <a:schemeClr val="bg2">
                  <a:lumMod val="20000"/>
                  <a:lumOff val="80000"/>
                </a:schemeClr>
              </a:gs>
              <a:gs pos="20000">
                <a:schemeClr val="tx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Según la Biblia, Jesús tuvo hermanos y hermanas.</a:t>
            </a:r>
            <a:endParaRPr lang="es-CO" alt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10001">
              <a:srgbClr val="000000"/>
            </a:gs>
            <a:gs pos="100000">
              <a:srgbClr val="4C78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1" t="44638"/>
          <a:stretch/>
        </p:blipFill>
        <p:spPr>
          <a:xfrm>
            <a:off x="6493565" y="3956684"/>
            <a:ext cx="1729409" cy="226244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01148" y="1421913"/>
            <a:ext cx="7341704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O" altLang="es-CO" sz="3000" dirty="0">
                <a:ln w="3175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“Sus hermanos, como se llamaba a </a:t>
            </a:r>
            <a:r>
              <a:rPr lang="es-CO" altLang="es-CO" sz="3000" dirty="0">
                <a:ln w="3175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los hijos de José</a:t>
            </a:r>
            <a:r>
              <a:rPr lang="es-CO" altLang="es-CO" sz="3000" dirty="0">
                <a:ln w="3175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, se ponían del lado de los rabinos. Insistían en que debían seguirse las tradiciones como si fuesen requerimientos de Dios”.</a:t>
            </a:r>
            <a:r>
              <a:rPr lang="es-CO" altLang="es-CO" sz="3000" dirty="0">
                <a:ln w="3175">
                  <a:noFill/>
                </a:ln>
                <a:solidFill>
                  <a:srgbClr val="0066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3000" dirty="0">
                <a:ln w="3175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DTG 65.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38942" y="3655914"/>
            <a:ext cx="7866116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O" altLang="es-CO" sz="3000" dirty="0">
                <a:ln w="3175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María </a:t>
            </a:r>
            <a:r>
              <a:rPr lang="es-CO" altLang="es-CO" sz="3000" dirty="0">
                <a:ln w="3175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“Consideraba que las relaciones del hogar y el tierno cuidado de la madre sobre sus hijos, eran de vital importancia en la formación del carácter. </a:t>
            </a:r>
            <a:r>
              <a:rPr lang="es-CO" altLang="es-CO" sz="3000" dirty="0">
                <a:ln w="3175">
                  <a:noFill/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Los hijos y las hijas de José </a:t>
            </a:r>
            <a:r>
              <a:rPr lang="es-CO" altLang="es-CO" sz="3000" dirty="0">
                <a:ln w="3175">
                  <a:noFill/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sabían esto, y apelando a su ansiedad, trataban de corregir las prácticas de Jesús de acuerdo con su propia norma”. </a:t>
            </a:r>
            <a:r>
              <a:rPr lang="es-CO" altLang="es-CO" sz="3000" dirty="0">
                <a:ln w="3175">
                  <a:noFill/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DTG 69.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979759" y="396789"/>
            <a:ext cx="5476030" cy="608565"/>
          </a:xfrm>
          <a:prstGeom prst="rect">
            <a:avLst/>
          </a:prstGeom>
          <a:gradFill>
            <a:gsLst>
              <a:gs pos="54000">
                <a:srgbClr val="E5ED97"/>
              </a:gs>
              <a:gs pos="0">
                <a:srgbClr val="EAE400">
                  <a:lumMod val="94000"/>
                  <a:lumOff val="6000"/>
                </a:srgbClr>
              </a:gs>
              <a:gs pos="100000">
                <a:schemeClr val="bg2">
                  <a:lumMod val="21000"/>
                  <a:lumOff val="79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s-CO" sz="32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Testimonio White.</a:t>
            </a:r>
            <a:endParaRPr lang="es-CO" sz="3200" b="1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10001">
              <a:srgbClr val="000000"/>
            </a:gs>
            <a:gs pos="100000">
              <a:srgbClr val="7030A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1" t="44638"/>
          <a:stretch/>
        </p:blipFill>
        <p:spPr>
          <a:xfrm>
            <a:off x="6072473" y="2769704"/>
            <a:ext cx="2150501" cy="281332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1026" y="2348400"/>
            <a:ext cx="7301948" cy="353943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rgbClr val="00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Franklin Gothic Demi Cond" panose="020B0706030402020204" pitchFamily="34" charset="0"/>
                <a:ea typeface="Calibri" pitchFamily="34" charset="0"/>
                <a:cs typeface="Aharoni" pitchFamily="2" charset="-79"/>
              </a:rPr>
              <a:t>“Todo esto desagradaba a sus hermanos. </a:t>
            </a: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rgbClr val="0000FF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Franklin Gothic Demi Cond" panose="020B0706030402020204" pitchFamily="34" charset="0"/>
                <a:ea typeface="Calibri" pitchFamily="34" charset="0"/>
                <a:cs typeface="Aharoni" pitchFamily="2" charset="-79"/>
              </a:rPr>
              <a:t>Siendo mayores que Jesús</a:t>
            </a: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rgbClr val="00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Franklin Gothic Demi Cond" panose="020B0706030402020204" pitchFamily="34" charset="0"/>
                <a:ea typeface="Calibri" pitchFamily="34" charset="0"/>
                <a:cs typeface="Aharoni" pitchFamily="2" charset="-79"/>
              </a:rPr>
              <a:t>, les parecía que él debía estar sometido a sus dictados. Le acusaban de creerse superior a ellos, y le reprendían por situarse más arriba que los maestros, sacerdotes y gobernantes del pueblo. Con frecuencia le amenazaban y trataban de intimidarle; pero él seguía adelante, haciendo de las Escrituras su guía”. </a:t>
            </a:r>
            <a:r>
              <a:rPr lang="es-CO" sz="2800" kern="0" spc="50" dirty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Franklin Gothic Demi Cond" panose="020B0706030402020204" pitchFamily="34" charset="0"/>
                <a:ea typeface="Calibri" pitchFamily="34" charset="0"/>
                <a:cs typeface="Aharoni" pitchFamily="2" charset="-79"/>
              </a:rPr>
              <a:t>DTG 66.</a:t>
            </a:r>
            <a:endParaRPr kumimoji="0" lang="es-ES" sz="2800" b="0" u="none" strike="noStrike" kern="0" cap="none" spc="50" normalizeH="0" baseline="0" noProof="0" dirty="0">
              <a:ln w="19050" cmpd="sng">
                <a:noFill/>
                <a:prstDash val="solid"/>
              </a:ln>
              <a:solidFill>
                <a:srgbClr val="FF00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Franklin Gothic Demi Cond" panose="020B0706030402020204" pitchFamily="34" charset="0"/>
              <a:ea typeface="Calibri" pitchFamily="34" charset="0"/>
              <a:cs typeface="Aharoni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79759" y="807605"/>
            <a:ext cx="5476030" cy="608565"/>
          </a:xfrm>
          <a:prstGeom prst="rect">
            <a:avLst/>
          </a:prstGeom>
          <a:gradFill>
            <a:gsLst>
              <a:gs pos="54000">
                <a:srgbClr val="E5ED97"/>
              </a:gs>
              <a:gs pos="0">
                <a:srgbClr val="EAE400">
                  <a:lumMod val="94000"/>
                  <a:lumOff val="6000"/>
                </a:srgbClr>
              </a:gs>
              <a:gs pos="100000">
                <a:schemeClr val="bg2">
                  <a:lumMod val="21000"/>
                  <a:lumOff val="79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s-CO" sz="32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Testimonio White.</a:t>
            </a:r>
            <a:endParaRPr lang="es-CO" sz="3200" b="1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10001">
              <a:srgbClr val="000000"/>
            </a:gs>
            <a:gs pos="100000">
              <a:srgbClr val="0000FF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6" y="2471665"/>
            <a:ext cx="4320439" cy="306545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53626" y="460897"/>
            <a:ext cx="6636748" cy="1637371"/>
          </a:xfrm>
          <a:prstGeom prst="rect">
            <a:avLst/>
          </a:prstGeom>
          <a:gradFill>
            <a:gsLst>
              <a:gs pos="54000">
                <a:srgbClr val="E5ED97"/>
              </a:gs>
              <a:gs pos="0">
                <a:srgbClr val="EAE400">
                  <a:lumMod val="94000"/>
                  <a:lumOff val="6000"/>
                </a:srgbClr>
              </a:gs>
              <a:gs pos="100000">
                <a:schemeClr val="bg2">
                  <a:lumMod val="21000"/>
                  <a:lumOff val="79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s-CO" sz="30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y yo no somos hijos de María ni de José, tampoco somos primos, ni hermanastros de Jesús, pero el Señor dijo:</a:t>
            </a:r>
            <a:endParaRPr lang="es-CO" sz="3000" b="1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23790" y="2471665"/>
            <a:ext cx="3498577" cy="3065455"/>
          </a:xfrm>
          <a:prstGeom prst="rect">
            <a:avLst/>
          </a:prstGeom>
          <a:gradFill>
            <a:gsLst>
              <a:gs pos="54000">
                <a:srgbClr val="D4F698"/>
              </a:gs>
              <a:gs pos="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s-CO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“Cualquiera que hace la voluntad de mi Padre que está en el cielo, ese es mi hermano, mi hermana y mi madre”. </a:t>
            </a:r>
            <a:r>
              <a:rPr lang="es-CO" sz="28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Mateo 12:50.  </a:t>
            </a:r>
            <a:endParaRPr lang="es-CO" sz="2800" b="1" dirty="0">
              <a:ln w="3175"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31314" y="5857510"/>
            <a:ext cx="5881373" cy="6232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s-CO" sz="30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¿Estás haciendo la voluntad de Dios?</a:t>
            </a:r>
            <a:endParaRPr lang="es-CO" sz="3000" b="1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9B1CD"/>
            </a:gs>
            <a:gs pos="10001">
              <a:srgbClr val="59B1CD"/>
            </a:gs>
            <a:gs pos="100000">
              <a:srgbClr val="4C78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795132" y="2281026"/>
            <a:ext cx="3637204" cy="181588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Según la Iglesia Católica, María, la madre de Jesús, fue virgen </a:t>
            </a:r>
          </a:p>
          <a:p>
            <a:pPr algn="ctr" eaLnBrk="1" hangingPunct="1">
              <a:defRPr/>
            </a:pPr>
            <a:r>
              <a:rPr lang="es-CO" altLang="es-CO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durante toda su vida.</a:t>
            </a:r>
            <a:endParaRPr lang="es-CO" altLang="es-CO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1"/>
          <p:cNvSpPr>
            <a:spLocks noChangeArrowheads="1"/>
          </p:cNvSpPr>
          <p:nvPr/>
        </p:nvSpPr>
        <p:spPr bwMode="auto">
          <a:xfrm>
            <a:off x="795132" y="4821522"/>
            <a:ext cx="3445564" cy="1815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2800" dirty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La posición católica es que María fue virgen  </a:t>
            </a:r>
          </a:p>
          <a:p>
            <a:pPr algn="ctr" eaLnBrk="1" hangingPunct="1">
              <a:defRPr/>
            </a:pPr>
            <a:r>
              <a:rPr lang="es-CO" altLang="es-CO" sz="2800" dirty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“antes, durante y después del parto”. </a:t>
            </a:r>
            <a:endParaRPr lang="es-CO" altLang="es-CO" sz="2800" dirty="0">
              <a:ln w="63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 rot="21420000">
            <a:off x="2498555" y="670950"/>
            <a:ext cx="4146891" cy="1296885"/>
          </a:xfrm>
          <a:prstGeom prst="rect">
            <a:avLst/>
          </a:prstGeom>
          <a:solidFill>
            <a:sysClr val="windowText" lastClr="000000">
              <a:tint val="69000"/>
              <a:satMod val="105000"/>
              <a:lumMod val="110000"/>
            </a:sysClr>
          </a:solidFill>
          <a:ln w="9525" cap="flat" cmpd="sng" algn="ctr">
            <a:solidFill>
              <a:sysClr val="windowText" lastClr="000000">
                <a:shade val="60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s-CO" sz="32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Quiénes eran los HERMANOS DEL SEÑOR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812576" y="2281026"/>
            <a:ext cx="3727932" cy="1815882"/>
          </a:xfrm>
          <a:prstGeom prst="rect">
            <a:avLst/>
          </a:prstGeom>
          <a:gradFill>
            <a:gsLst>
              <a:gs pos="0">
                <a:srgbClr val="46F09F"/>
              </a:gs>
              <a:gs pos="100000">
                <a:srgbClr val="31D6F7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</a:rPr>
              <a:t> Pero según la Biblia, María tuvo relaciones sexuales con José después que nació Jesús.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66" y="4302472"/>
            <a:ext cx="2623932" cy="2096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Marcador de número de diapositiva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41843E-E037-41E9-9B9E-1D11E217351A}" type="slidenum">
              <a:rPr lang="es-ES" altLang="es-CO" sz="1200" b="1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s-ES" altLang="es-CO" sz="1200" b="1">
              <a:solidFill>
                <a:srgbClr val="898989"/>
              </a:solidFill>
            </a:endParaRPr>
          </a:p>
        </p:txBody>
      </p:sp>
      <p:sp>
        <p:nvSpPr>
          <p:cNvPr id="6" name="Rectángulo 1"/>
          <p:cNvSpPr>
            <a:spLocks noChangeArrowheads="1"/>
          </p:cNvSpPr>
          <p:nvPr/>
        </p:nvSpPr>
        <p:spPr bwMode="auto">
          <a:xfrm>
            <a:off x="1087158" y="1090209"/>
            <a:ext cx="2795730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“Pero no la </a:t>
            </a:r>
            <a:r>
              <a:rPr lang="es-CO" alt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conoció</a:t>
            </a:r>
            <a:r>
              <a:rPr lang="es-CO" alt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es-CO" altLang="es-CO" sz="2800" b="1" kern="0" dirty="0">
                <a:ln w="31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ginosko</a:t>
            </a:r>
            <a:r>
              <a:rPr lang="es-CO" alt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hasta que dio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luz a su hijo primogénito”.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Mateo 1:25.</a:t>
            </a:r>
            <a:endParaRPr lang="es-CO" altLang="es-CO" sz="3000" b="1" kern="0" dirty="0">
              <a:ln w="3175">
                <a:solidFill>
                  <a:schemeClr val="tx1"/>
                </a:solidFill>
              </a:ln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4368132" y="1090209"/>
            <a:ext cx="4318668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800" kern="0" dirty="0">
                <a:ln w="12700">
                  <a:solidFill>
                    <a:schemeClr val="tx1"/>
                  </a:solidFill>
                  <a:prstDash val="solid"/>
                </a:ln>
                <a:latin typeface="Franklin Gothic Demi Cond" panose="020B0706030402020204" pitchFamily="34" charset="0"/>
                <a:cs typeface="Arial" panose="020B0604020202020204" pitchFamily="34" charset="0"/>
              </a:rPr>
              <a:t>(</a:t>
            </a:r>
            <a:r>
              <a:rPr lang="es-CO" altLang="es-CO" sz="2800" b="1" kern="0" dirty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17406D">
                      <a:lumMod val="75000"/>
                    </a:srgbClr>
                  </a:outerShdw>
                </a:effectLst>
                <a:latin typeface="Franklin Gothic Demi Cond" panose="020B0706030402020204" pitchFamily="34" charset="0"/>
                <a:cs typeface="Arial" panose="020B0604020202020204" pitchFamily="34" charset="0"/>
              </a:rPr>
              <a:t>Ginosko</a:t>
            </a:r>
            <a:r>
              <a:rPr lang="es-CO" altLang="es-CO" sz="2800" kern="0" dirty="0">
                <a:ln w="12700">
                  <a:solidFill>
                    <a:schemeClr val="tx1"/>
                  </a:solidFill>
                  <a:prstDash val="solid"/>
                </a:ln>
                <a:latin typeface="Franklin Gothic Demi Cond" panose="020B0706030402020204" pitchFamily="34" charset="0"/>
                <a:cs typeface="Arial" panose="020B0604020202020204" pitchFamily="34" charset="0"/>
              </a:rPr>
              <a:t>),</a:t>
            </a:r>
            <a:r>
              <a:rPr lang="es-CO" altLang="es-CO" sz="2800" b="1" kern="0" dirty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17406D">
                      <a:lumMod val="75000"/>
                    </a:srgbClr>
                  </a:outerShdw>
                </a:effectLst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800" kern="0" dirty="0">
                <a:ln w="19050">
                  <a:solidFill>
                    <a:prstClr val="black"/>
                  </a:solidFill>
                </a:ln>
                <a:solidFill>
                  <a:srgbClr val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palabra griega que significa conocer, saber. También es un modismo judío para las relaciones sexuales entre un hombre y una mujer. </a:t>
            </a:r>
            <a:r>
              <a:rPr lang="es-CO" alt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Mateo 1:25.</a:t>
            </a:r>
          </a:p>
        </p:txBody>
      </p:sp>
      <p:sp>
        <p:nvSpPr>
          <p:cNvPr id="8" name="Rectángulo 1"/>
          <p:cNvSpPr>
            <a:spLocks noChangeArrowheads="1"/>
          </p:cNvSpPr>
          <p:nvPr/>
        </p:nvSpPr>
        <p:spPr bwMode="auto">
          <a:xfrm>
            <a:off x="769110" y="4307609"/>
            <a:ext cx="3608030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800" kern="0" dirty="0">
                <a:ln w="19050">
                  <a:solidFill>
                    <a:prstClr val="black"/>
                  </a:solidFill>
                </a:ln>
                <a:solidFill>
                  <a:srgbClr val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Con este mismo sentido se usa la palabra hebrea</a:t>
            </a:r>
            <a:r>
              <a:rPr lang="es-CO" altLang="es-CO" sz="2800" b="1" kern="0" dirty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17406D">
                      <a:lumMod val="75000"/>
                    </a:srgbClr>
                  </a:outerShdw>
                </a:effectLst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800" kern="0" dirty="0">
                <a:ln w="12700">
                  <a:solidFill>
                    <a:schemeClr val="tx1"/>
                  </a:solidFill>
                  <a:prstDash val="solid"/>
                </a:ln>
                <a:latin typeface="Franklin Gothic Demi Cond" panose="020B0706030402020204" pitchFamily="34" charset="0"/>
                <a:cs typeface="Arial" panose="020B0604020202020204" pitchFamily="34" charset="0"/>
              </a:rPr>
              <a:t>(</a:t>
            </a:r>
            <a:r>
              <a:rPr lang="es-CO" altLang="es-CO" sz="2800" b="1" kern="0" dirty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17406D">
                      <a:lumMod val="75000"/>
                    </a:srgbClr>
                  </a:outerShdw>
                </a:effectLst>
                <a:latin typeface="Franklin Gothic Demi Cond" panose="020B0706030402020204" pitchFamily="34" charset="0"/>
                <a:cs typeface="Arial" panose="020B0604020202020204" pitchFamily="34" charset="0"/>
              </a:rPr>
              <a:t>Yada</a:t>
            </a:r>
            <a:r>
              <a:rPr lang="es-CO" altLang="es-CO" sz="2800" kern="0" dirty="0">
                <a:ln w="12700">
                  <a:solidFill>
                    <a:schemeClr val="tx1"/>
                  </a:solidFill>
                  <a:prstDash val="solid"/>
                </a:ln>
                <a:latin typeface="Franklin Gothic Demi Cond" panose="020B0706030402020204" pitchFamily="34" charset="0"/>
                <a:cs typeface="Arial" panose="020B0604020202020204" pitchFamily="34" charset="0"/>
              </a:rPr>
              <a:t>),</a:t>
            </a:r>
            <a:r>
              <a:rPr lang="es-CO" altLang="es-CO" sz="2800" b="1" kern="0" dirty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17406D">
                      <a:lumMod val="75000"/>
                    </a:srgbClr>
                  </a:outerShdw>
                </a:effectLst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800" kern="0" dirty="0">
                <a:ln w="19050">
                  <a:solidFill>
                    <a:prstClr val="black"/>
                  </a:solidFill>
                </a:ln>
                <a:solidFill>
                  <a:srgbClr val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que también significa conocer, saber. </a:t>
            </a:r>
            <a:endParaRPr lang="es-CO" altLang="es-CO" sz="2800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1"/>
          <p:cNvSpPr>
            <a:spLocks noChangeArrowheads="1"/>
          </p:cNvSpPr>
          <p:nvPr/>
        </p:nvSpPr>
        <p:spPr bwMode="auto">
          <a:xfrm>
            <a:off x="4784040" y="4307610"/>
            <a:ext cx="3584711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“</a:t>
            </a:r>
            <a:r>
              <a:rPr lang="es-CO" alt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Conoció</a:t>
            </a:r>
            <a:r>
              <a:rPr lang="es-CO" alt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800" kern="0" dirty="0">
                <a:ln w="19050">
                  <a:solidFill>
                    <a:prstClr val="black"/>
                  </a:solidFill>
                </a:ln>
                <a:solidFill>
                  <a:srgbClr val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(</a:t>
            </a:r>
            <a:r>
              <a:rPr lang="es-CO" altLang="es-CO" sz="2800" b="1" kern="0" dirty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17406D">
                      <a:lumMod val="75000"/>
                    </a:srgbClr>
                  </a:outerShdw>
                </a:effectLst>
                <a:latin typeface="Franklin Gothic Demi Cond" panose="020B0706030402020204" pitchFamily="34" charset="0"/>
                <a:cs typeface="Arial" panose="020B0604020202020204" pitchFamily="34" charset="0"/>
              </a:rPr>
              <a:t>Yada</a:t>
            </a:r>
            <a:r>
              <a:rPr lang="es-CO" altLang="es-CO" sz="2800" kern="0" dirty="0">
                <a:ln w="12700">
                  <a:solidFill>
                    <a:schemeClr val="tx1"/>
                  </a:solidFill>
                  <a:prstDash val="solid"/>
                </a:ln>
                <a:latin typeface="Franklin Gothic Demi Cond" panose="020B0706030402020204" pitchFamily="34" charset="0"/>
                <a:cs typeface="Arial" panose="020B0604020202020204" pitchFamily="34" charset="0"/>
              </a:rPr>
              <a:t>)</a:t>
            </a:r>
            <a:r>
              <a:rPr lang="es-CO" altLang="es-CO" sz="2800" b="1" kern="0" dirty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17406D">
                      <a:lumMod val="75000"/>
                    </a:srgbClr>
                  </a:outerShdw>
                </a:effectLst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Adán a su mujer Eva, la cual concibió y dio a luz a Caín,…”. </a:t>
            </a:r>
            <a:r>
              <a:rPr lang="es-CO" alt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Génesis 4:1.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9B1CD"/>
            </a:gs>
            <a:gs pos="10001">
              <a:srgbClr val="59B1CD"/>
            </a:gs>
            <a:gs pos="100000">
              <a:srgbClr val="4C78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50" y="1647339"/>
            <a:ext cx="7146099" cy="4973396"/>
          </a:xfrm>
          <a:prstGeom prst="rect">
            <a:avLst/>
          </a:prstGeom>
        </p:spPr>
      </p:pic>
      <p:sp>
        <p:nvSpPr>
          <p:cNvPr id="4" name="Rectángulo 1"/>
          <p:cNvSpPr>
            <a:spLocks noChangeArrowheads="1"/>
          </p:cNvSpPr>
          <p:nvPr/>
        </p:nvSpPr>
        <p:spPr bwMode="auto">
          <a:xfrm rot="21399382">
            <a:off x="1043090" y="1940512"/>
            <a:ext cx="3208563" cy="181588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CO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Para los católicos, los hermanos de Jesús mencionados en la Biblia eran primos.</a:t>
            </a:r>
            <a:endParaRPr lang="es-CO" altLang="es-CO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 rot="21420000">
            <a:off x="2715268" y="311230"/>
            <a:ext cx="3713465" cy="1296885"/>
          </a:xfrm>
          <a:prstGeom prst="rect">
            <a:avLst/>
          </a:prstGeom>
          <a:solidFill>
            <a:sysClr val="windowText" lastClr="000000">
              <a:tint val="69000"/>
              <a:satMod val="105000"/>
              <a:lumMod val="110000"/>
            </a:sysClr>
          </a:solidFill>
          <a:ln w="9525" cap="flat" cmpd="sng" algn="ctr">
            <a:solidFill>
              <a:sysClr val="windowText" lastClr="000000">
                <a:shade val="60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s-CO" sz="32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Quiénes eran los HERMANOS DEL SEÑOR</a:t>
            </a:r>
          </a:p>
        </p:txBody>
      </p:sp>
      <p:sp>
        <p:nvSpPr>
          <p:cNvPr id="2" name="Rectángulo 1"/>
          <p:cNvSpPr/>
          <p:nvPr/>
        </p:nvSpPr>
        <p:spPr>
          <a:xfrm rot="21392852">
            <a:off x="4292265" y="1734864"/>
            <a:ext cx="366061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</a:rPr>
              <a:t> Pero la Biblia usa una palabra distinta a hermanos para referirse a primos</a:t>
            </a:r>
            <a:r>
              <a:rPr lang="es-CO" sz="2800" dirty="0">
                <a:ln w="31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Franklin Gothic Demi Cond" panose="020B0706030402020204" pitchFamily="34" charset="0"/>
              </a:rPr>
              <a:t> (</a:t>
            </a:r>
            <a:r>
              <a:rPr lang="es-CO" sz="28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Franklin Gothic Demi Cond" panose="020B0706030402020204" pitchFamily="34" charset="0"/>
              </a:rPr>
              <a:t>anepsios</a:t>
            </a:r>
            <a:r>
              <a:rPr lang="es-CO" sz="2800" dirty="0">
                <a:ln w="31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Franklin Gothic Demi Cond" panose="020B0706030402020204" pitchFamily="34" charset="0"/>
              </a:rPr>
              <a:t>)</a:t>
            </a:r>
            <a:r>
              <a:rPr lang="es-CO" sz="280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 rot="21389868">
            <a:off x="3079430" y="4653378"/>
            <a:ext cx="5014839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Ejemplo. </a:t>
            </a:r>
            <a:r>
              <a:rPr lang="es-CO" sz="2800" dirty="0">
                <a:ln w="31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Franklin Gothic Demi Cond" panose="020B0706030402020204" pitchFamily="34" charset="0"/>
              </a:rPr>
              <a:t>“Os saludan Aristarco, mi compañero de prisión, y Marcos, el </a:t>
            </a:r>
            <a:r>
              <a:rPr lang="es-CO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Demi Cond" panose="020B0706030402020204" pitchFamily="34" charset="0"/>
              </a:rPr>
              <a:t>primo</a:t>
            </a:r>
            <a:r>
              <a:rPr lang="es-CO" sz="2800" dirty="0">
                <a:ln w="31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Franklin Gothic Demi Cond" panose="020B0706030402020204" pitchFamily="34" charset="0"/>
              </a:rPr>
              <a:t> (</a:t>
            </a:r>
            <a:r>
              <a:rPr lang="es-CO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Demi Cond" panose="020B0706030402020204" pitchFamily="34" charset="0"/>
              </a:rPr>
              <a:t>anepsios</a:t>
            </a:r>
            <a:r>
              <a:rPr lang="es-CO" sz="2800" dirty="0">
                <a:ln w="31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Franklin Gothic Demi Cond" panose="020B0706030402020204" pitchFamily="34" charset="0"/>
              </a:rPr>
              <a:t>) de Bernabé,…”.</a:t>
            </a:r>
            <a:r>
              <a:rPr lang="es-CO" sz="2800" b="1" dirty="0">
                <a:ln w="3175">
                  <a:solidFill>
                    <a:sysClr val="windowText" lastClr="000000"/>
                  </a:solidFill>
                </a:ln>
                <a:solidFill>
                  <a:srgbClr val="800000"/>
                </a:solidFill>
                <a:latin typeface="Franklin Gothic Demi Cond" panose="020B0706030402020204" pitchFamily="34" charset="0"/>
              </a:rPr>
              <a:t>  </a:t>
            </a:r>
          </a:p>
          <a:p>
            <a:pPr algn="ctr"/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Colosenses 4:10.</a:t>
            </a:r>
            <a:r>
              <a:rPr lang="es-CO" sz="280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</a:rPr>
              <a:t> </a:t>
            </a:r>
            <a:endParaRPr lang="es-CO" sz="200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48" y="2958041"/>
            <a:ext cx="4626505" cy="3364731"/>
          </a:xfrm>
          <a:prstGeom prst="rect">
            <a:avLst/>
          </a:prstGeom>
        </p:spPr>
      </p:pic>
      <p:sp>
        <p:nvSpPr>
          <p:cNvPr id="95236" name="Marcador de número de diapositiva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41843E-E037-41E9-9B9E-1D11E217351A}" type="slidenum">
              <a:rPr lang="es-ES" altLang="es-CO" sz="1200" b="1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ES" altLang="es-CO" sz="1200" b="1">
              <a:solidFill>
                <a:srgbClr val="898989"/>
              </a:solidFill>
            </a:endParaRPr>
          </a:p>
        </p:txBody>
      </p:sp>
      <p:sp>
        <p:nvSpPr>
          <p:cNvPr id="11" name="Rectángulo 1"/>
          <p:cNvSpPr>
            <a:spLocks noChangeArrowheads="1"/>
          </p:cNvSpPr>
          <p:nvPr/>
        </p:nvSpPr>
        <p:spPr bwMode="auto">
          <a:xfrm>
            <a:off x="1767846" y="780049"/>
            <a:ext cx="5608306" cy="22467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800" kern="0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Para la mayoría de los protestantes, los hermanos de Jesús eran hijos de María y José menores que Jesús.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800" kern="0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Sostienen esta creencia basados en textos como </a:t>
            </a:r>
            <a:r>
              <a:rPr lang="es-CO" altLang="es-CO" sz="28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Mateo 12:46</a:t>
            </a:r>
            <a:r>
              <a:rPr lang="es-CO" altLang="es-CO" sz="2800" kern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y </a:t>
            </a:r>
            <a:r>
              <a:rPr lang="es-CO" altLang="es-CO" sz="28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Marcos 6:3.</a:t>
            </a:r>
            <a:endParaRPr lang="es-CO" altLang="es-CO" sz="2800" kern="0" dirty="0">
              <a:ln w="3175">
                <a:solidFill>
                  <a:schemeClr val="tx1"/>
                </a:solidFill>
              </a:ln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1"/>
          <p:cNvSpPr>
            <a:spLocks noChangeArrowheads="1"/>
          </p:cNvSpPr>
          <p:nvPr/>
        </p:nvSpPr>
        <p:spPr bwMode="auto">
          <a:xfrm>
            <a:off x="1918930" y="3330804"/>
            <a:ext cx="5306141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“…su madre y sus </a:t>
            </a:r>
            <a:r>
              <a:rPr lang="es-CO" alt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hermanos</a:t>
            </a:r>
            <a:r>
              <a:rPr lang="es-CO" alt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estaban afuera, y le querían hablar”. </a:t>
            </a:r>
            <a:r>
              <a:rPr lang="es-CO" alt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Mateo 12:46. </a:t>
            </a:r>
            <a:endParaRPr lang="es-CO" altLang="es-CO" sz="3000" b="1" kern="0" dirty="0">
              <a:ln w="3175">
                <a:solidFill>
                  <a:schemeClr val="tx1"/>
                </a:solidFill>
              </a:ln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1490513" y="4954566"/>
            <a:ext cx="6162973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8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Esta idea parecería ser lógica porque la Biblia no dice específicamente que José haya tenido hijos de un matrimonio anterior.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1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74496" y="2252136"/>
            <a:ext cx="4898061" cy="4247317"/>
          </a:xfrm>
          <a:prstGeom prst="rect">
            <a:avLst/>
          </a:prstGeom>
          <a:gradFill>
            <a:gsLst>
              <a:gs pos="11000">
                <a:srgbClr val="F0FDFD"/>
              </a:gs>
              <a:gs pos="0">
                <a:srgbClr val="B0F6F4"/>
              </a:gs>
              <a:gs pos="100000">
                <a:schemeClr val="tx1"/>
              </a:gs>
            </a:gsLst>
          </a:gradFill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700" b="1" kern="0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Notemos un ejemplo. </a:t>
            </a:r>
            <a:r>
              <a:rPr lang="es-CO" altLang="es-CO" sz="2700" kern="0" dirty="0">
                <a:ln w="3175">
                  <a:solidFill>
                    <a:schemeClr val="bg1"/>
                  </a:solidFill>
                </a:ln>
                <a:solidFill>
                  <a:srgbClr val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“Porque el mismo </a:t>
            </a:r>
            <a:r>
              <a:rPr lang="es-CO" altLang="es-CO" sz="2700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Herodes</a:t>
            </a:r>
            <a:r>
              <a:rPr lang="es-CO" altLang="es-CO" sz="2700" kern="0" dirty="0">
                <a:ln w="3175">
                  <a:solidFill>
                    <a:schemeClr val="bg1"/>
                  </a:solidFill>
                </a:ln>
                <a:solidFill>
                  <a:srgbClr val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había enviado y prendido a Juan, y le había encadenado en la cárcel por causa de Herodías, mujer de </a:t>
            </a:r>
            <a:r>
              <a:rPr lang="es-CO" altLang="es-CO" sz="2700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Felipe</a:t>
            </a:r>
            <a:r>
              <a:rPr lang="es-CO" altLang="es-CO" sz="2700" kern="0" dirty="0">
                <a:ln w="3175">
                  <a:solidFill>
                    <a:schemeClr val="bg1"/>
                  </a:solidFill>
                </a:ln>
                <a:solidFill>
                  <a:srgbClr val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700" kern="0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su</a:t>
            </a:r>
            <a:r>
              <a:rPr lang="es-CO" altLang="es-CO" sz="2700" kern="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700" kern="0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hermano</a:t>
            </a:r>
            <a:r>
              <a:rPr lang="es-CO" altLang="es-CO" sz="2700" kern="0" dirty="0">
                <a:ln w="3175">
                  <a:solidFill>
                    <a:schemeClr val="bg1"/>
                  </a:solidFill>
                </a:ln>
                <a:solidFill>
                  <a:srgbClr val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; pues la había tomado por mujer. Porque Juan decía a Herodes: No te es lícito tener la mujer de </a:t>
            </a:r>
            <a:r>
              <a:rPr lang="es-CO" altLang="es-CO" sz="2700" kern="0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tu hermano</a:t>
            </a:r>
            <a:r>
              <a:rPr lang="es-CO" altLang="es-CO" sz="2700" kern="0" dirty="0">
                <a:ln w="3175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700" kern="0" dirty="0">
                <a:ln w="3175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(</a:t>
            </a:r>
            <a:r>
              <a:rPr lang="es-CO" sz="2700" b="1" dirty="0" err="1">
                <a:ln w="317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Demi Cond" panose="020B0706030402020204" pitchFamily="34" charset="0"/>
              </a:rPr>
              <a:t>adelphos</a:t>
            </a:r>
            <a:r>
              <a:rPr lang="es-CO" sz="2700" dirty="0">
                <a:ln w="3175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)”</a:t>
            </a:r>
            <a:r>
              <a:rPr lang="es-CO" altLang="es-CO" sz="2700" kern="0" dirty="0">
                <a:ln w="3175">
                  <a:solidFill>
                    <a:schemeClr val="bg1"/>
                  </a:solidFill>
                </a:ln>
                <a:solidFill>
                  <a:srgbClr val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.</a:t>
            </a:r>
            <a:r>
              <a:rPr lang="es-CO" altLang="es-CO" sz="2700" kern="0" dirty="0">
                <a:ln w="3175">
                  <a:solidFill>
                    <a:schemeClr val="bg1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700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Marcos 6:17, 18.</a:t>
            </a:r>
            <a:r>
              <a:rPr lang="es-CO" altLang="es-CO" sz="2700" kern="0" dirty="0">
                <a:ln w="3175">
                  <a:solidFill>
                    <a:srgbClr val="0000FF"/>
                  </a:solidFill>
                </a:ln>
                <a:solidFill>
                  <a:srgbClr val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endParaRPr lang="es-CO" sz="2700" kern="0" dirty="0">
              <a:ln w="3175">
                <a:solidFill>
                  <a:srgbClr val="0000FF"/>
                </a:solidFill>
              </a:ln>
              <a:solidFill>
                <a:srgbClr val="000000"/>
              </a:solidFill>
              <a:effectLst>
                <a:glow rad="63500">
                  <a:srgbClr val="44546A"/>
                </a:glow>
              </a:effectLst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7812085" y="5870576"/>
            <a:ext cx="417516" cy="3778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CF8EC61-83CA-471C-9748-5FB4E5491B81}" type="slidenum">
              <a:rPr lang="es-CO" sz="1800" b="1" ker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s-CO" sz="18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11854" y="311897"/>
            <a:ext cx="7317747" cy="1569660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3200" kern="0" dirty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Sin embargo, en la Biblia, la palabra hermano </a:t>
            </a:r>
            <a:r>
              <a:rPr lang="es-CO" altLang="es-CO" sz="3200" kern="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(</a:t>
            </a:r>
            <a:r>
              <a:rPr lang="es-CO" sz="3200" b="1" dirty="0" err="1">
                <a:ln w="3175">
                  <a:solidFill>
                    <a:schemeClr val="tx1"/>
                  </a:solidFill>
                </a:ln>
                <a:latin typeface="Franklin Gothic Demi Cond" panose="020B0706030402020204" pitchFamily="34" charset="0"/>
              </a:rPr>
              <a:t>adelphos</a:t>
            </a:r>
            <a:r>
              <a:rPr lang="es-CO" sz="320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)</a:t>
            </a:r>
            <a:r>
              <a:rPr lang="es-CO" sz="3200" dirty="0">
                <a:ln w="3175">
                  <a:solidFill>
                    <a:schemeClr val="tx1"/>
                  </a:solidFill>
                </a:ln>
                <a:latin typeface="Franklin Gothic Demi Cond" panose="020B0706030402020204" pitchFamily="34" charset="0"/>
              </a:rPr>
              <a:t> </a:t>
            </a:r>
            <a:r>
              <a:rPr lang="es-CO" altLang="es-CO" sz="3200" kern="0" dirty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también se puede referir a un </a:t>
            </a:r>
            <a:r>
              <a:rPr lang="es-CO" altLang="es-CO" sz="32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hermanastro</a:t>
            </a:r>
            <a:r>
              <a:rPr lang="es-CO" altLang="es-CO" sz="3200" kern="0" dirty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o a un </a:t>
            </a:r>
            <a:r>
              <a:rPr lang="es-CO" altLang="es-CO" sz="3200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medio hermano</a:t>
            </a:r>
            <a:r>
              <a:rPr lang="es-CO" altLang="es-CO" sz="3200" kern="0" dirty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.</a:t>
            </a:r>
            <a:endParaRPr lang="es-CO" sz="4000" kern="0" dirty="0">
              <a:ln w="3175">
                <a:solidFill>
                  <a:srgbClr val="0000CC"/>
                </a:solidFill>
              </a:ln>
              <a:solidFill>
                <a:sysClr val="windowText" lastClr="000000"/>
              </a:solidFill>
              <a:effectLst>
                <a:glow rad="63500">
                  <a:srgbClr val="44546A"/>
                </a:glow>
              </a:effectLst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65912" y="3040271"/>
            <a:ext cx="3127516" cy="3108543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/>
              </a:gs>
            </a:gsLst>
          </a:gradFill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800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Herodes y Felipe</a:t>
            </a:r>
            <a:r>
              <a:rPr lang="es-CO" altLang="es-CO" sz="2800" kern="0" dirty="0">
                <a:ln w="3175">
                  <a:solidFill>
                    <a:schemeClr val="bg1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800" kern="0" dirty="0">
                <a:ln w="3175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eran hijos de Herodes el Grande, pero con distintas mujeres: </a:t>
            </a:r>
            <a:r>
              <a:rPr lang="es-CO" altLang="es-CO" sz="2800" kern="0" dirty="0" err="1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Maltace</a:t>
            </a:r>
            <a:r>
              <a:rPr lang="es-CO" altLang="es-CO" sz="2800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y Cleopatra.</a:t>
            </a:r>
            <a:r>
              <a:rPr lang="es-CO" altLang="es-CO" sz="2800" kern="0" dirty="0">
                <a:ln w="3175">
                  <a:solidFill>
                    <a:schemeClr val="bg1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800" kern="0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En realidad eran medio hermanos.</a:t>
            </a:r>
            <a:endParaRPr lang="es-CO" sz="3600" kern="0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63500">
                  <a:srgbClr val="44546A"/>
                </a:glow>
              </a:effectLst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8513A"/>
            </a:gs>
            <a:gs pos="10001">
              <a:srgbClr val="18513A"/>
            </a:gs>
            <a:gs pos="100000">
              <a:srgbClr val="4C78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96" y="2174992"/>
            <a:ext cx="4552208" cy="363701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61052" y="2851773"/>
            <a:ext cx="6221897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O" alt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“Y dio a luz a su hijo </a:t>
            </a:r>
            <a:r>
              <a:rPr lang="es-CO" alt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primogénito</a:t>
            </a:r>
            <a:r>
              <a:rPr lang="es-CO" alt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y lo envolvió en pañales, y lo acostó en un pesebre, porque no había lugar para ellos en el mesón”. </a:t>
            </a:r>
            <a:r>
              <a:rPr lang="es-CO" altLang="es-CO" sz="28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Lucas 2:7. </a:t>
            </a:r>
            <a:endParaRPr lang="es-CO" altLang="es-CO" sz="2800" b="1" dirty="0">
              <a:ln w="3175"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61052" y="4852852"/>
            <a:ext cx="6221896" cy="181588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altLang="es-CO" sz="280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Primogénito</a:t>
            </a:r>
            <a:r>
              <a:rPr lang="es-CO" altLang="es-CO" sz="28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generalmente se refiere al primer hijo, </a:t>
            </a:r>
            <a:r>
              <a:rPr lang="es-CO" altLang="es-CO" sz="280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aunque también se </a:t>
            </a:r>
            <a:r>
              <a:rPr lang="es-CO" altLang="es-CO" sz="28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usa figuradamente para indicar preminencia, carácter o posición.</a:t>
            </a:r>
          </a:p>
        </p:txBody>
      </p:sp>
      <p:sp>
        <p:nvSpPr>
          <p:cNvPr id="6" name="Rectángulo 1"/>
          <p:cNvSpPr>
            <a:spLocks noChangeArrowheads="1"/>
          </p:cNvSpPr>
          <p:nvPr/>
        </p:nvSpPr>
        <p:spPr bwMode="auto">
          <a:xfrm>
            <a:off x="1400100" y="1697939"/>
            <a:ext cx="6343800" cy="95410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800" b="1" i="0" u="none" strike="noStrike" kern="0" cap="none" spc="0" normalizeH="0" baseline="0" noProof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“Pero no la conoció hasta que dio a luz a su hijo </a:t>
            </a:r>
            <a:r>
              <a:rPr kumimoji="0" lang="es-CO" altLang="es-CO" sz="28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primogénito</a:t>
            </a:r>
            <a:r>
              <a:rPr lang="es-CO" alt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es-CO" altLang="es-CO" sz="2800" b="1" kern="0" dirty="0" err="1">
                <a:ln w="3175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17406D">
                      <a:lumMod val="75000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prototokos</a:t>
            </a:r>
            <a:r>
              <a:rPr lang="es-CO" altLang="es-CO" sz="28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”. </a:t>
            </a:r>
            <a:r>
              <a:rPr kumimoji="0" lang="es-CO" altLang="es-CO" sz="28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Mateo 1:25.</a:t>
            </a:r>
            <a:endParaRPr kumimoji="0" lang="es-CO" altLang="es-CO" sz="3000" b="1" i="0" u="none" strike="noStrike" kern="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30740" y="570859"/>
            <a:ext cx="2882520" cy="76944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O" altLang="es-CO" sz="4400" b="1" kern="0" dirty="0">
                <a:ln w="19050">
                  <a:solidFill>
                    <a:srgbClr val="FFFF99"/>
                  </a:solidFill>
                </a:ln>
                <a:solidFill>
                  <a:srgbClr val="FFFF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Primogénito</a:t>
            </a:r>
            <a:endParaRPr lang="es-CO" sz="3200" dirty="0">
              <a:ln>
                <a:solidFill>
                  <a:srgbClr val="FFFF99"/>
                </a:solidFill>
              </a:ln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8513A"/>
            </a:gs>
            <a:gs pos="10001">
              <a:srgbClr val="18513A"/>
            </a:gs>
            <a:gs pos="100000">
              <a:srgbClr val="4C78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14" y="2985051"/>
            <a:ext cx="4948578" cy="3707296"/>
          </a:xfrm>
          <a:prstGeom prst="rect">
            <a:avLst/>
          </a:prstGeom>
        </p:spPr>
      </p:pic>
      <p:sp>
        <p:nvSpPr>
          <p:cNvPr id="5" name="Rectángulo 1"/>
          <p:cNvSpPr>
            <a:spLocks noChangeArrowheads="1"/>
          </p:cNvSpPr>
          <p:nvPr/>
        </p:nvSpPr>
        <p:spPr bwMode="auto">
          <a:xfrm>
            <a:off x="1428240" y="5323878"/>
            <a:ext cx="6287521" cy="138499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28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En </a:t>
            </a:r>
            <a:r>
              <a:rPr lang="es-CO" altLang="es-CO" sz="280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Hebreos 12:23 </a:t>
            </a:r>
            <a:r>
              <a:rPr lang="es-CO" altLang="es-CO" sz="28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se habla de los santos como </a:t>
            </a:r>
            <a:r>
              <a:rPr lang="es-CO" altLang="es-CO" sz="280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“la congregación de los primogénitos” </a:t>
            </a:r>
            <a:r>
              <a:rPr lang="es-CO" altLang="es-CO" sz="28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para destacar su condición exaltada. </a:t>
            </a:r>
            <a:endParaRPr lang="es-CO" altLang="es-CO" sz="2800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73693" y="947204"/>
            <a:ext cx="4572742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CO" altLang="es-CO" sz="28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David era el menor de los hijos de Isaí­ </a:t>
            </a:r>
            <a:r>
              <a:rPr lang="es-CO" altLang="es-CO" sz="280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(1Samuel 17:14). </a:t>
            </a:r>
            <a:r>
              <a:rPr lang="es-CO" altLang="es-CO" sz="28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Pero</a:t>
            </a:r>
            <a:r>
              <a:rPr lang="es-CO" altLang="es-CO" sz="280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8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Dios dijo: </a:t>
            </a:r>
            <a:r>
              <a:rPr lang="es-CO" altLang="es-CO" sz="280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“Yo también le pondré por primogénito”. </a:t>
            </a:r>
            <a:r>
              <a:rPr lang="es-CO" altLang="es-CO" sz="280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Salmo 89:27. </a:t>
            </a:r>
            <a:endParaRPr lang="es-CO" altLang="es-CO" sz="2800" b="1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3805" y="947204"/>
            <a:ext cx="3771118" cy="181588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altLang="es-CO" sz="28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Aunque Esaú nació primero, Dios dijo:</a:t>
            </a:r>
          </a:p>
          <a:p>
            <a:pPr algn="ctr"/>
            <a:r>
              <a:rPr lang="es-CO" altLang="es-CO" sz="28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280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“Israel es mi hijo, mi primogénito”. </a:t>
            </a:r>
            <a:r>
              <a:rPr lang="es-CO" altLang="es-CO" sz="280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Éxodo 4:22. </a:t>
            </a:r>
            <a:endParaRPr lang="es-CO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Rectángulo 1"/>
          <p:cNvSpPr>
            <a:spLocks noChangeArrowheads="1"/>
          </p:cNvSpPr>
          <p:nvPr/>
        </p:nvSpPr>
        <p:spPr bwMode="auto">
          <a:xfrm>
            <a:off x="1086678" y="2934020"/>
            <a:ext cx="6970644" cy="22467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28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Cristo es llamado </a:t>
            </a:r>
            <a:r>
              <a:rPr lang="es-CO" altLang="es-CO" sz="280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“el primogénito de toda creación” </a:t>
            </a:r>
            <a:r>
              <a:rPr lang="es-CO" altLang="es-CO" sz="280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(Colosenses 1:15), </a:t>
            </a:r>
            <a:r>
              <a:rPr lang="es-CO" altLang="es-CO" sz="28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no porque sea el primer ser creado o el primero en nacer de varios hijos de Dios o de María, </a:t>
            </a:r>
            <a:r>
              <a:rPr lang="es-CO" altLang="es-CO" sz="280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sino para resaltar su superioridad sobre todos los seres creados</a:t>
            </a:r>
            <a:r>
              <a:rPr lang="es-CO" altLang="es-CO" sz="28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638891" y="189708"/>
            <a:ext cx="186621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2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Ejemplos. </a:t>
            </a: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344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2JASqBaS2e6hdljli6Q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GVLuXWDq7yohGIGhPoE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qXjAbM5RYDpurqeUBe9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clVpIetj8qAPnDio48V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cfr7B9HmskM2ZVjCcyW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tExG7jLUEkHY58GYBDkC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dcp41Sg051FvTowApM8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7v5IndDnwHWbbTE77Bpj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jKRaVeVFytSQ4UYjv2n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qm6baDwBGJPZl6Ycu0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uaub3zNT6IiNDnXjWPD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b9YEY9CZPXHklkQbFMH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M7umMOfQ27dbRWHYzWO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zrv0CXfGcYcFrWSby4Mu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GbykiSaP8lrvZ15ey7h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sIVKOAqzub7QLksiFnw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eVXR6kwFcGqaIPox3zpz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o8gKLgrUQVHBuZNWu63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qABCT7kWXfZYxOBlyfdi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oNyERQVl2iIGPSSoW9U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n40rzCsUU0v5binxx2X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kO03Sm0BOJDKptEqhj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RBrFN2xFSOPlyqTLC0g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j8y9asLiifLrrCaq606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5d05Be6uOUT1WATQA61U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DPO3W5o7ZqoA3k84Qwb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EeKXNjeaHKW3Nj3XzUKb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YNTT9WtYZVJSHiOKHVg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PeA4hAyMeyOJfW3U9hGJ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6mYnB4BOjxjaRCJi7p3V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yaMEB9rGCivARFSjcGn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uIMQM8CbmIY2ONBWtsm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AT0Zv6q3u4o9indjmzs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u0LpiT9GtfCI1xENxqf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Ej9EArCIUuaNQxaSF6E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8FWQO1b5NMtaV1wZYAp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yfwJBsaU961QbtHJDAw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o7m0oyaMTNJYwwijoU6k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4.xml><?xml version="1.0" encoding="utf-8"?>
<a:theme xmlns:a="http://schemas.openxmlformats.org/drawingml/2006/main" name="Sector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5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4966</TotalTime>
  <Words>1656</Words>
  <Application>Microsoft Office PowerPoint</Application>
  <PresentationFormat>Presentación en pantalla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22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Century Gothic</vt:lpstr>
      <vt:lpstr>Franklin Gothic Demi Cond</vt:lpstr>
      <vt:lpstr>Impact</vt:lpstr>
      <vt:lpstr>Wingdings</vt:lpstr>
      <vt:lpstr>Wingdings 3</vt:lpstr>
      <vt:lpstr>Tema de Office</vt:lpstr>
      <vt:lpstr>1_Tema de Office</vt:lpstr>
      <vt:lpstr>Celestial</vt:lpstr>
      <vt:lpstr>Sector</vt:lpstr>
      <vt:lpstr>Evento principal</vt:lpstr>
      <vt:lpstr>Los hermanos de Jesús.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Lobillo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ernesto garcia gomez</dc:creator>
  <cp:lastModifiedBy>Usuario de Windows</cp:lastModifiedBy>
  <cp:revision>780</cp:revision>
  <dcterms:created xsi:type="dcterms:W3CDTF">2013-12-21T02:11:35Z</dcterms:created>
  <dcterms:modified xsi:type="dcterms:W3CDTF">2019-07-03T02:38:41Z</dcterms:modified>
</cp:coreProperties>
</file>