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80" r:id="rId2"/>
    <p:sldId id="281" r:id="rId3"/>
    <p:sldId id="292" r:id="rId4"/>
    <p:sldId id="296" r:id="rId5"/>
    <p:sldId id="309" r:id="rId6"/>
    <p:sldId id="286" r:id="rId7"/>
    <p:sldId id="287" r:id="rId8"/>
    <p:sldId id="310" r:id="rId9"/>
    <p:sldId id="311" r:id="rId10"/>
    <p:sldId id="313" r:id="rId11"/>
    <p:sldId id="312" r:id="rId12"/>
    <p:sldId id="317" r:id="rId13"/>
    <p:sldId id="314" r:id="rId14"/>
    <p:sldId id="315" r:id="rId15"/>
    <p:sldId id="316" r:id="rId16"/>
    <p:sldId id="308" r:id="rId17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rial Narrow" panose="020B0606020202030204" pitchFamily="34" charset="0"/>
      <p:regular r:id="rId23"/>
      <p:bold r:id="rId24"/>
      <p:italic r:id="rId25"/>
      <p:boldItalic r:id="rId26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12373"/>
    <a:srgbClr val="3E1B59"/>
    <a:srgbClr val="025E25"/>
    <a:srgbClr val="02520A"/>
    <a:srgbClr val="FFC715"/>
    <a:srgbClr val="7D7D21"/>
    <a:srgbClr val="522B0E"/>
    <a:srgbClr val="605500"/>
    <a:srgbClr val="00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06DC9D-3103-4466-84F5-A05AA55ECE1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9EFBBB6-ED6E-405D-BEDC-3DDBA655429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9985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06DC9D-3103-4466-84F5-A05AA55ECE1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9EFBBB6-ED6E-405D-BEDC-3DDBA655429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0131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06DC9D-3103-4466-84F5-A05AA55ECE1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9EFBBB6-ED6E-405D-BEDC-3DDBA655429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7175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06DC9D-3103-4466-84F5-A05AA55ECE1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9EFBBB6-ED6E-405D-BEDC-3DDBA655429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0922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06DC9D-3103-4466-84F5-A05AA55ECE1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9EFBBB6-ED6E-405D-BEDC-3DDBA655429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1857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506DC9D-3103-4466-84F5-A05AA55ECE1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9EFBBB6-ED6E-405D-BEDC-3DDBA655429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9842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2506DC9D-3103-4466-84F5-A05AA55ECE1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19EFBBB6-ED6E-405D-BEDC-3DDBA655429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575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506DC9D-3103-4466-84F5-A05AA55ECE1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9EFBBB6-ED6E-405D-BEDC-3DDBA655429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015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2506DC9D-3103-4466-84F5-A05AA55ECE1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9EFBBB6-ED6E-405D-BEDC-3DDBA655429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310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506DC9D-3103-4466-84F5-A05AA55ECE1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9EFBBB6-ED6E-405D-BEDC-3DDBA655429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8955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506DC9D-3103-4466-84F5-A05AA55ECE1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9EFBBB6-ED6E-405D-BEDC-3DDBA655429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3786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0D26"/>
          </a:fgClr>
          <a:bgClr>
            <a:srgbClr val="0000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6DC9D-3103-4466-84F5-A05AA55ECE1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15/02/2017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FBBB6-ED6E-405D-BEDC-3DDBA655429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r="469"/>
          <a:stretch/>
        </p:blipFill>
        <p:spPr>
          <a:xfrm>
            <a:off x="1833411" y="2132856"/>
            <a:ext cx="5477177" cy="412341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350534" y="470282"/>
            <a:ext cx="4442931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FFFF00"/>
                  </a:glow>
                </a:effectLst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</a:t>
            </a:r>
            <a:r>
              <a:rPr kumimoji="0" lang="es-CO" sz="4400" b="1" i="0" u="none" strike="noStrike" kern="0" normalizeH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FFFF00"/>
                  </a:glow>
                </a:effectLst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Dios </a:t>
            </a:r>
            <a:r>
              <a:rPr kumimoji="0" lang="es-CO" sz="4400" b="1" i="0" u="none" strike="noStrike" kern="0" normalizeH="0" noProof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>
                    <a:srgbClr val="FFFF00"/>
                  </a:glow>
                </a:effectLst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“no es justo”.</a:t>
            </a:r>
            <a:endParaRPr kumimoji="0" lang="es-CO" sz="4400" b="1" i="0" u="none" strike="noStrike" kern="0" normalizeH="0" baseline="0" noProof="0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>
                  <a:srgbClr val="FFFF00"/>
                </a:glow>
              </a:effectLst>
              <a:uLnTx/>
              <a:uFillTx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2184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680000"/>
            </a:gs>
            <a:gs pos="83000">
              <a:srgbClr val="FF0000"/>
            </a:gs>
            <a:gs pos="100000">
              <a:srgbClr val="68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862699" y="620688"/>
            <a:ext cx="5418602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“La paga del pecado es muerte”. </a:t>
            </a:r>
            <a:r>
              <a:rPr lang="es-CO" sz="30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Romanos 6:23.</a:t>
            </a:r>
            <a:endParaRPr kumimoji="0" lang="es-CO" sz="3000" i="0" u="none" strike="noStrike" kern="1200" cap="none" spc="0" normalizeH="0" baseline="0" noProof="0" dirty="0">
              <a:ln w="19050">
                <a:solidFill>
                  <a:srgbClr val="0000FF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31196" y="1772816"/>
            <a:ext cx="5481609" cy="240065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0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Ésta fue la advertencia que se les dio a Adán y a Eva. </a:t>
            </a:r>
            <a:r>
              <a:rPr lang="es-CO" sz="30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“Del árbol de la ciencia del bien y del mal no comerás; porque </a:t>
            </a:r>
            <a:r>
              <a:rPr lang="es-CO" sz="30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día que de él comieres, </a:t>
            </a:r>
          </a:p>
          <a:p>
            <a:pPr lvl="0" algn="ctr"/>
            <a:r>
              <a:rPr lang="es-CO" sz="30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ciertamente morirás</a:t>
            </a:r>
            <a:r>
              <a:rPr lang="es-CO" sz="30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kumimoji="0" lang="es-CO" sz="3000" b="1" i="0" u="none" strike="noStrike" kern="120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000" b="1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Génesis 2:17. </a:t>
            </a:r>
            <a:endParaRPr kumimoji="0" lang="es-CO" sz="3000" b="1" i="0" u="none" strike="noStrike" kern="1200" cap="none" spc="0" normalizeH="0" baseline="0" noProof="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862699" y="4394624"/>
            <a:ext cx="5418602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00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Ellos comieron, pero no murieron ese día como Dios lo había dicho</a:t>
            </a:r>
            <a:r>
              <a:rPr lang="es-CO" sz="3000" dirty="0">
                <a:ln w="3175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s-CO" sz="3000" i="0" u="none" strike="noStrike" kern="1200" cap="none" spc="0" normalizeH="0" baseline="0" noProof="0" dirty="0">
              <a:ln w="3175">
                <a:solidFill>
                  <a:srgbClr val="006600"/>
                </a:solidFill>
              </a:ln>
              <a:solidFill>
                <a:srgbClr val="00660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430651" y="5589240"/>
            <a:ext cx="6282698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000" b="1" dirty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¿Por qué? </a:t>
            </a:r>
            <a:r>
              <a:rPr lang="es-CO" sz="3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Jesús ocupó el lugar del hombre y murió por él. </a:t>
            </a:r>
            <a:r>
              <a:rPr lang="es-CO" sz="3000" b="1" dirty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Apocalipsis13:8. </a:t>
            </a:r>
            <a:endParaRPr kumimoji="0" lang="es-CO" sz="3000" b="1" i="0" u="none" strike="noStrike" kern="1200" cap="none" spc="0" normalizeH="0" baseline="0" noProof="0" dirty="0">
              <a:ln w="3175">
                <a:solidFill>
                  <a:srgbClr val="C00000"/>
                </a:solidFill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18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000076"/>
            </a:gs>
            <a:gs pos="83000">
              <a:srgbClr val="0000FF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472302" y="766445"/>
            <a:ext cx="4199395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El gran amor de Dios.</a:t>
            </a:r>
            <a:endParaRPr kumimoji="0" lang="es-CO" sz="3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11660" y="2045166"/>
            <a:ext cx="6120680" cy="181588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“Porque de tal manera amó Dios al mundo, que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ha dado 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su Hijo unigénito, para que todo aquel que en él cree, no se pierda, mas tenga vida eterna”.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Juan 3:16.  </a:t>
            </a:r>
            <a:endParaRPr kumimoji="0" lang="es-CO" sz="2800" i="0" u="none" strike="noStrike" kern="0" cap="none" spc="0" normalizeH="0" baseline="0" noProof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583668" y="4492277"/>
            <a:ext cx="5976664" cy="181588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b="1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“Todos nosotros nos descarriamos como ovejas, cada cual se apartó por su camino; mas Jehová </a:t>
            </a:r>
            <a:r>
              <a:rPr lang="es-CO" sz="28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cargó en él </a:t>
            </a:r>
            <a:r>
              <a:rPr lang="es-CO" sz="2800" b="1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el pecado de todos nosotros”. </a:t>
            </a:r>
            <a:r>
              <a:rPr lang="es-ES_tradnl" sz="28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Isaías 53:6.</a:t>
            </a:r>
            <a:endParaRPr kumimoji="0" lang="es-CO" sz="28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684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rgbClr val="605500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601670" y="980728"/>
            <a:ext cx="5940660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Jesús se combinan perfectamente el amor y la justicia.</a:t>
            </a:r>
            <a:endParaRPr kumimoji="0" lang="es-CO" sz="30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15616" y="2881822"/>
            <a:ext cx="3528392" cy="28623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esto consiste el Evangelio: </a:t>
            </a:r>
            <a:r>
              <a:rPr kumimoji="0" lang="es-CO" sz="3000" b="1" i="0" u="none" strike="noStrike" kern="1200" cap="none" spc="0" normalizeH="0" baseline="0" noProof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 descendió del trono del universo a este sucio planeta manchado de pecado.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148064" y="3140968"/>
            <a:ext cx="2888377" cy="240065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 te buscó, te encontró y te dijo: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000" b="1" i="0" u="none" strike="noStrike" kern="1200" cap="none" spc="0" normalizeH="0" baseline="0" noProof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Cambio mi justicia por tus pecados.</a:t>
            </a:r>
            <a:endParaRPr kumimoji="0" lang="es-CO" sz="3000" b="1" i="0" u="none" strike="noStrike" kern="1200" cap="none" spc="0" normalizeH="0" baseline="0" noProof="0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340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92896"/>
            <a:ext cx="1844513" cy="2808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Rectángulo 6"/>
          <p:cNvSpPr/>
          <p:nvPr/>
        </p:nvSpPr>
        <p:spPr>
          <a:xfrm>
            <a:off x="755576" y="2420888"/>
            <a:ext cx="2376264" cy="28623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0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“Porque el Hijo del Hombre ha venido para salvar lo que se había perdido”.</a:t>
            </a:r>
          </a:p>
          <a:p>
            <a:pPr lvl="0" algn="ctr">
              <a:defRPr/>
            </a:pPr>
            <a:r>
              <a:rPr kumimoji="0" lang="es-CO" sz="3000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Mateo 18:11.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62472" y="829161"/>
            <a:ext cx="3296034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0" u="none" strike="noStrike" kern="1200" cap="none" spc="0" normalizeH="0" baseline="0" noProof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Cruz hizo</a:t>
            </a:r>
            <a:r>
              <a:rPr kumimoji="0" lang="es-CO" sz="3000" b="1" i="0" u="none" strike="noStrike" kern="1200" cap="none" spc="0" normalizeH="0" noProof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posible nuestra salvación.</a:t>
            </a:r>
            <a:endParaRPr kumimoji="0" lang="es-CO" sz="3000" b="1" i="0" u="none" strike="noStrike" kern="1200" cap="none" spc="0" normalizeH="0" baseline="0" noProof="0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660232" y="1988840"/>
            <a:ext cx="216024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kumimoji="0" lang="es-CO" sz="3000" i="0" u="none" strike="noStrike" kern="1200" cap="none" spc="0" normalizeH="0" baseline="0" noProof="0" dirty="0">
                <a:ln w="19050"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kumimoji="0" lang="es-CO" sz="3000" i="0" u="none" strike="noStrike" kern="1200" cap="none" spc="0" normalizeH="0" noProof="0" dirty="0">
                <a:ln w="19050"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amarle si nos ha </a:t>
            </a:r>
            <a:r>
              <a:rPr lang="es-CO" sz="3000" dirty="0">
                <a:ln w="19050"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amado tanto</a:t>
            </a:r>
            <a:r>
              <a:rPr lang="es-CO" sz="30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s-CO" sz="3000" dirty="0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 nos amó primero</a:t>
            </a:r>
            <a:r>
              <a:rPr lang="es-CO" sz="30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1 Juan 4:19. </a:t>
            </a:r>
          </a:p>
        </p:txBody>
      </p:sp>
    </p:spTree>
    <p:extLst>
      <p:ext uri="{BB962C8B-B14F-4D97-AF65-F5344CB8AC3E}">
        <p14:creationId xmlns:p14="http://schemas.microsoft.com/office/powerpoint/2010/main" val="1341636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338391" y="1484784"/>
            <a:ext cx="646721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000" b="1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Aunque s</a:t>
            </a:r>
            <a:r>
              <a:rPr kumimoji="0" lang="es-CO" sz="3000" b="1" i="0" u="none" strike="noStrike" kern="120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omos</a:t>
            </a:r>
            <a:r>
              <a:rPr kumimoji="0" lang="es-CO" sz="30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imperfectos, </a:t>
            </a:r>
            <a:r>
              <a:rPr lang="es-CO" sz="3000" b="1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podemos</a:t>
            </a:r>
            <a:r>
              <a:rPr kumimoji="0" lang="es-CO" sz="30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imitar al Señor en el amor y en la  justicia.</a:t>
            </a:r>
            <a:endParaRPr kumimoji="0" lang="es-CO" sz="3000" b="1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18683" y="3861048"/>
            <a:ext cx="5706634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“Oh hombre, él te ha declarado lo que es bueno, y qué pide Jehová de ti: solamente </a:t>
            </a:r>
            <a:r>
              <a:rPr 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hacer justicia</a:t>
            </a: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 </a:t>
            </a:r>
            <a:r>
              <a:rPr 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amar misericordia</a:t>
            </a: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 humillarte ante tu Dios”. </a:t>
            </a:r>
            <a:r>
              <a:rPr 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Miqueas 6:8. </a:t>
            </a:r>
          </a:p>
        </p:txBody>
      </p:sp>
    </p:spTree>
    <p:extLst>
      <p:ext uri="{BB962C8B-B14F-4D97-AF65-F5344CB8AC3E}">
        <p14:creationId xmlns:p14="http://schemas.microsoft.com/office/powerpoint/2010/main" val="721060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00B050"/>
            </a:gs>
            <a:gs pos="0">
              <a:srgbClr val="00B050"/>
            </a:gs>
            <a:gs pos="66000">
              <a:srgbClr val="02520A"/>
            </a:gs>
            <a:gs pos="100000">
              <a:schemeClr val="tx1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870811" y="836712"/>
            <a:ext cx="3402378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0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Testimonio White.</a:t>
            </a:r>
            <a:endParaRPr lang="es-CO" sz="3000" b="1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27584" y="1988840"/>
            <a:ext cx="7522949" cy="37856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0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“La justicia tiene que ir mezclada con la misericordia y la compasión. </a:t>
            </a:r>
            <a:r>
              <a:rPr lang="es-CO" sz="30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sea necesario reprender, su lenguaje no debe ser exagerado sino humilde. Con suavidad han de mostrar al transgresor sus errores y ayudarlo a corregirse. Todo verdadero maestro debería creer que, </a:t>
            </a:r>
            <a:r>
              <a:rPr lang="es-CO" sz="30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ha de errar, es mejor errar del lado de la misericordia que del de la severidad”.</a:t>
            </a:r>
          </a:p>
          <a:p>
            <a:pPr lvl="0" algn="ctr"/>
            <a:r>
              <a:rPr lang="es-CO" sz="30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0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Educación, 264.</a:t>
            </a:r>
            <a:endParaRPr kumimoji="0" lang="es-CO" sz="3000" b="1" i="0" u="none" strike="noStrike" kern="1200" cap="none" spc="0" normalizeH="0" baseline="0" noProof="0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419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5936" y="2222862"/>
            <a:ext cx="4320480" cy="286232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6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>
                    <a:srgbClr val="000076"/>
                  </a:glo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 gracias por ser tan bueno y tan justo, nos perdonaste y pagaste nuestra deuda.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30653"/>
            <a:ext cx="2370586" cy="51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981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1812" y="2780928"/>
            <a:ext cx="4320480" cy="17543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Dios es justo, y la justicia pertenece a él.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Eso enseña la Biblia.</a:t>
            </a:r>
            <a:endParaRPr kumimoji="0" lang="es-CO" sz="3600" b="1" i="0" u="none" strike="noStrike" kern="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31812" y="4658360"/>
            <a:ext cx="432048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000" b="1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“Jehová, justicia nuestra”. </a:t>
            </a:r>
            <a:r>
              <a:rPr lang="es-CO" sz="30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Jeremías 23:6.</a:t>
            </a:r>
          </a:p>
          <a:p>
            <a:pPr algn="ctr"/>
            <a:r>
              <a:rPr lang="es-CO" sz="30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000" b="1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“Tuya es, Señor, la justicia”. </a:t>
            </a:r>
            <a:r>
              <a:rPr lang="es-CO" sz="3000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Daniel 9:7. </a:t>
            </a:r>
          </a:p>
        </p:txBody>
      </p:sp>
    </p:spTree>
    <p:extLst>
      <p:ext uri="{BB962C8B-B14F-4D97-AF65-F5344CB8AC3E}">
        <p14:creationId xmlns:p14="http://schemas.microsoft.com/office/powerpoint/2010/main" val="1726458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0D26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20128" y="2405206"/>
            <a:ext cx="5103744" cy="181588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La justicia puede entenderse como lo que es razonable y equitativo,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justicia es darle</a:t>
            </a:r>
            <a:r>
              <a:rPr kumimoji="0" lang="es-CO" sz="2800" b="1" i="0" u="none" strike="noStrike" kern="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a cada uno lo que le corresponde.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020128" y="982469"/>
            <a:ext cx="5103744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¿Pero qué es la justicia?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494650" y="4797152"/>
            <a:ext cx="4154700" cy="107721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ejemplo de esto es la antigua ley del talión.</a:t>
            </a:r>
            <a:endParaRPr kumimoji="0" lang="es-CO" sz="3200" b="1" i="0" u="none" strike="noStrike" kern="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65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2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3278590"/>
            <a:ext cx="4824537" cy="245466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403648" y="1124744"/>
            <a:ext cx="6336704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0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 ley consiste en hacer sufrir al delincuente un daño igual al que causó.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601850" y="3014950"/>
            <a:ext cx="5940299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0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“Mas si hubiere muerte, entonces pagarás vida por vida, ojo por ojo, diente por diente, mano por mano, pie por pie, </a:t>
            </a:r>
          </a:p>
          <a:p>
            <a:pPr algn="ctr"/>
            <a:r>
              <a:rPr lang="es-CO" sz="30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quemadura por quemadura, herida por herida, golpe por golpe”.</a:t>
            </a:r>
          </a:p>
          <a:p>
            <a:pPr algn="ctr"/>
            <a:r>
              <a:rPr lang="es-CO" sz="3000" b="1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0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Éxodo 21:23,25,25. </a:t>
            </a:r>
          </a:p>
        </p:txBody>
      </p:sp>
    </p:spTree>
    <p:extLst>
      <p:ext uri="{BB962C8B-B14F-4D97-AF65-F5344CB8AC3E}">
        <p14:creationId xmlns:p14="http://schemas.microsoft.com/office/powerpoint/2010/main" val="2521646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11E00"/>
          </a:fgClr>
          <a:bgClr>
            <a:srgbClr val="9FFFF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64" y="2763818"/>
            <a:ext cx="4719240" cy="353943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364088" y="2763818"/>
            <a:ext cx="3331512" cy="353943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s-CO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Pero la justicia depende en gran medida de los valores y normas de una sociedad y de las creencias individuales de cada persona o comunidad.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041524" y="605006"/>
            <a:ext cx="5321928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justicia es dar a cada uno según su mérito o derecho, entonces podemos decir que ésta es una ley justa por más cruel e inaceptable que nos parezca.</a:t>
            </a:r>
            <a:endParaRPr lang="es-CO" sz="2800" dirty="0">
              <a:ln w="19050">
                <a:solidFill>
                  <a:srgbClr val="0000FF"/>
                </a:solidFill>
              </a:ln>
              <a:solidFill>
                <a:srgbClr val="FF000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925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" b="4796"/>
          <a:stretch/>
        </p:blipFill>
        <p:spPr>
          <a:xfrm>
            <a:off x="2965326" y="3429000"/>
            <a:ext cx="3213348" cy="269387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149875" y="769928"/>
            <a:ext cx="4844251" cy="181588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La </a:t>
            </a:r>
            <a:r>
              <a:rPr kumimoji="0" lang="es-ES_tradnl" sz="2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ley del talión fue una de las leyes dadas a Israel, sin embargo Dios no siempre aplicó esta ley en su trato con el ser humano.</a:t>
            </a:r>
            <a:endParaRPr kumimoji="0" lang="es-CO" sz="28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11560" y="3009652"/>
            <a:ext cx="2952328" cy="31085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28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El Señor </a:t>
            </a:r>
            <a:r>
              <a:rPr lang="es-CO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“No nos trata como merecen nuestras iniquidades, ni nos paga conforme a nuestros pecados”. </a:t>
            </a:r>
            <a:r>
              <a:rPr lang="es-CO" sz="28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Salmo 103:10. </a:t>
            </a:r>
            <a:endParaRPr kumimoji="0" lang="es-CO" sz="28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300192" y="3563650"/>
            <a:ext cx="2206102" cy="255454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Esto es muy contrario a lo que dice la ley del talión.</a:t>
            </a:r>
          </a:p>
        </p:txBody>
      </p:sp>
    </p:spTree>
    <p:extLst>
      <p:ext uri="{BB962C8B-B14F-4D97-AF65-F5344CB8AC3E}">
        <p14:creationId xmlns:p14="http://schemas.microsoft.com/office/powerpoint/2010/main" val="37788256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8000">
              <a:srgbClr val="512373"/>
            </a:gs>
            <a:gs pos="76000">
              <a:srgbClr val="3E1B59"/>
            </a:gs>
            <a:gs pos="100000">
              <a:srgbClr val="51237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28" y="3074780"/>
            <a:ext cx="4026744" cy="302005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612965" y="570746"/>
            <a:ext cx="1918070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Ejemplo:</a:t>
            </a:r>
            <a:endParaRPr kumimoji="0" lang="es-CO" sz="3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58628" y="1621249"/>
            <a:ext cx="4026744" cy="10156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0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La mujer sorprendida en adulterio. </a:t>
            </a:r>
            <a:r>
              <a:rPr kumimoji="0" lang="es-ES_tradnl" sz="30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Juan 8:3-11.</a:t>
            </a:r>
            <a:endParaRPr kumimoji="0" lang="es-CO" sz="3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586937" y="3068960"/>
            <a:ext cx="5970127" cy="147732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000" i="0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Esta mujer fue sorprendida en adulterio, y según la ley, los adúlteros debían morir apedreados. </a:t>
            </a:r>
            <a:r>
              <a:rPr kumimoji="0" lang="es-ES_tradnl" sz="30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Deuteronomio 22:24.</a:t>
            </a:r>
            <a:endParaRPr kumimoji="0" lang="es-CO" sz="3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338177" y="5077633"/>
            <a:ext cx="6467647" cy="10156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000" i="0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Sin embargo, </a:t>
            </a:r>
            <a:r>
              <a:rPr kumimoji="0" lang="es-ES_tradnl" sz="3000" b="1" i="0" u="none" strike="noStrike" kern="0" cap="none" spc="0" normalizeH="0" baseline="0" noProof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Jesús</a:t>
            </a:r>
            <a:r>
              <a:rPr kumimoji="0" lang="es-ES_tradnl" sz="3000" i="0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, el único que era realmente </a:t>
            </a:r>
            <a:r>
              <a:rPr lang="es-ES_tradnl" sz="30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justo, le dijo: </a:t>
            </a:r>
            <a:r>
              <a:rPr kumimoji="0" lang="es-ES_tradnl" sz="30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“Ni yo te condeno”.</a:t>
            </a:r>
            <a:endParaRPr kumimoji="0" lang="es-CO" sz="3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9581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0D26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347864" y="570746"/>
            <a:ext cx="2183171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¿Por qué?</a:t>
            </a:r>
            <a:endParaRPr kumimoji="0" lang="es-CO" sz="3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98216" y="1765265"/>
            <a:ext cx="5747567" cy="10156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0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Porque Dios nos ama, pero su amor no impidió que siguiera siendo justo.</a:t>
            </a:r>
            <a:endParaRPr kumimoji="0" lang="es-CO" sz="3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514928" y="3194973"/>
            <a:ext cx="6114144" cy="95410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b="1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¿Qué hizo Dios para perdonar al pecador, y al mismo tiempo seguir siendo justo.</a:t>
            </a:r>
            <a:endParaRPr kumimoji="0" lang="es-CO" sz="28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22840" y="4495201"/>
            <a:ext cx="6153416" cy="138499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b="1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“Dios muestra su amor para con nosotros, en que siendo aún pecadores, Cristo </a:t>
            </a:r>
            <a:r>
              <a:rPr lang="es-CO" sz="28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murió por nosotros</a:t>
            </a:r>
            <a:r>
              <a:rPr lang="es-CO" sz="2800" b="1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”. </a:t>
            </a:r>
            <a:r>
              <a:rPr lang="es-ES_tradnl" sz="2800" b="1" kern="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  <a:cs typeface="Times New Roman" panose="02020603050405020304" pitchFamily="18" charset="0"/>
              </a:rPr>
              <a:t>Romanos 5:8. </a:t>
            </a:r>
            <a:endParaRPr kumimoji="0" lang="es-CO" sz="28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303" y="4495201"/>
            <a:ext cx="1531889" cy="138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27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0D26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58" y="3645024"/>
            <a:ext cx="4609484" cy="289475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75757" y="252080"/>
            <a:ext cx="4392487" cy="107721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Jesús cambió</a:t>
            </a:r>
            <a:r>
              <a:rPr kumimoji="0" lang="es-ES_tradnl" sz="3200" b="1" i="0" u="none" strike="noStrike" kern="0" cap="none" spc="0" normalizeH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su justicia por nuestros pecados.</a:t>
            </a:r>
            <a:endParaRPr kumimoji="0" lang="es-CO" sz="3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94316" y="3501008"/>
            <a:ext cx="7755368" cy="310854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“Cristo fue tratado como nosotros merecemos a fin de que nosotros pudiésemos ser tratados como él merece. Fue condenado por nuestros pecados, en los que no había participado, a fin de que nosotros pudiésemos ser justificados por su justicia, en la cual no habíamos participado.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El sufrió la muerte nuestra, a fin de que pudiésemos recibir la vida suya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”. </a:t>
            </a:r>
            <a:r>
              <a:rPr lang="es-CO" sz="2800" b="1" kern="0" dirty="0">
                <a:ln w="19050">
                  <a:solidFill>
                    <a:schemeClr val="tx1"/>
                  </a:solidFill>
                </a:ln>
                <a:latin typeface="Arial Narrow" panose="020B0606020202030204" pitchFamily="34" charset="0"/>
                <a:cs typeface="Times New Roman" panose="02020603050405020304" pitchFamily="18" charset="0"/>
              </a:rPr>
              <a:t>DTG 16,17.  </a:t>
            </a:r>
            <a:endParaRPr kumimoji="0" lang="es-CO" sz="2800" b="1" i="0" u="none" strike="noStrike" kern="0" cap="none" spc="0" normalizeH="0" baseline="0" noProof="0" dirty="0">
              <a:ln w="19050">
                <a:solidFill>
                  <a:schemeClr val="tx1"/>
                </a:solidFill>
              </a:ln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70422" y="1507212"/>
            <a:ext cx="7598454" cy="181588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b="1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“…quien </a:t>
            </a:r>
            <a:r>
              <a:rPr lang="es-CO" sz="28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llevó él mismo nuestros pecados en su cuerpo sobre el madero</a:t>
            </a:r>
            <a:r>
              <a:rPr lang="es-CO" sz="2800" b="1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para que nosotros, estando muertos a los pecados, vivamos a la justicia; y por cuya herida fuisteis sanados”. </a:t>
            </a:r>
            <a:r>
              <a:rPr lang="es-ES_tradnl" sz="28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 Pedro 2:24. </a:t>
            </a:r>
            <a:endParaRPr kumimoji="0" lang="es-CO" sz="28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281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Wye7zGQMUMgLH4N5WG9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e2XdhJhOmGFsW8VnnhAY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rT0DtpYPeKTI1Spyn5W3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HjwMtnX7WQHpA3cEgRQw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d73XPTu2JCAcH6GWAR6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1BhmlJP5cFnMJiFpp8er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0QvxzUgFm6wcwMBt9EW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qXN1wbISmf3OgvQcgaW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Fd68DOF4NQqPNqxKyo4Wu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h9Hv6DXoMAXbLKHSSn3Nz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Ys4isHLR3xVVWr7H16o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ZZlOwzOrrwCOVIiY9dUdF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CFN2FvHSGaTxI31kvG0I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QOKrLF2HbjL7Ppvp2ga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K2pI4GGBH38YZPYhdK2PY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zLBdBO5EKyIM5MlJGYl5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9QAx8Ov7lSKsE6Q4Sv3i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fdJcWu33uTwj8sn1hXPe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TljGCQUtzpX2TDQlbjs3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9vDt3Ayd49TjoSfRd91j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l6zJaWMwMmvU79bYmRS1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S0jssVreUPF7No4JSEMHh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cdwHp69ZkJ3XySj372k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nphJ4SQi8hUseyqHuQ4x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ZlNUCYefuB4CUbIRyoCH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dl9vjbaVDJkIahngYejU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Q9WwvLZv9PYQL0EoiM4j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JUJTlBA9iMlNuZzNFoW8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JkwnCAVxQIyYp1MCpnVZx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uXwEPv7FnJheaonYY0eL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fvzx02YydAYyPyQXLppak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bQneroVLLeRI05hv4GP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CyP71fOlLipOoGCOx9h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EXMmv7NtegcpP9AZRokhx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YPQStUkuvjZUePpknGXp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icGASg9FeS4jzZh9LT1h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6OusNocLBRMQqwDbS24kP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7PVfp2eU3obKcoc84RWTC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is9sDXSRWWX1GEwyY9xHO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EFkeZJXcoVt6xs5Wph1c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aHyCwSMmUcUNt8pX9TKy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xA63s1KgFCVpS9xr7rjBz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UDECOZjSiHGLD7ry4Q15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oBYSw1sqWsZGspQdKWNj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5RLJ5Q9Nbk7TxgKlUYmv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J7wpZznsztkjFg0Q7NRPh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DrZ9dDg9rgKEurswr5Xm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mN8PmC9WtWZOSY0q9Pjk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3UCwpFgpKknjY5b0ohDZu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FFyuw1W83EMiSwiXXSwJ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BuUSOpKxFkog6WQQbKoOc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EcMiu6kG6Y3b4aEBHBcAo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1Lzr6M87VqhQH5wUDdYd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VSFbz3NCBVkOLwVEdUY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NkWvaGynp6YNQHLVc5k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QxIII3fEZbJnSUAL2Xjq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lwTkZZZ04fz595lf4S64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PXFdTiITvPXrO3abGym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IHCqF7ceezPi3nkM5Il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fcDxcTHpvRamqeYAsCAG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WCjewtmV1aC0d0n76yw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a9oPK8WpcFnYgM5oOJaD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dfUnLFPdSyxmLsVpLkpwO"/>
</p:tagLst>
</file>

<file path=ppt/theme/theme1.xml><?xml version="1.0" encoding="utf-8"?>
<a:theme xmlns:a="http://schemas.openxmlformats.org/drawingml/2006/main" name="2_Tema de Office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</TotalTime>
  <Words>898</Words>
  <Application>Microsoft Office PowerPoint</Application>
  <PresentationFormat>Presentación en pantalla (4:3)</PresentationFormat>
  <Paragraphs>51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 Black</vt:lpstr>
      <vt:lpstr>Calibri</vt:lpstr>
      <vt:lpstr>Arial</vt:lpstr>
      <vt:lpstr>Times New Roman</vt:lpstr>
      <vt:lpstr>Arial Narrow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SFC4</dc:creator>
  <cp:lastModifiedBy>Ernesto</cp:lastModifiedBy>
  <cp:revision>445</cp:revision>
  <dcterms:created xsi:type="dcterms:W3CDTF">2013-07-01T19:17:48Z</dcterms:created>
  <dcterms:modified xsi:type="dcterms:W3CDTF">2017-02-15T15:18:36Z</dcterms:modified>
</cp:coreProperties>
</file>