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26" r:id="rId4"/>
    <p:sldMasterId id="2147483744" r:id="rId5"/>
    <p:sldMasterId id="2147483757" r:id="rId6"/>
    <p:sldMasterId id="2147483775" r:id="rId7"/>
    <p:sldMasterId id="2147483787" r:id="rId8"/>
  </p:sldMasterIdLst>
  <p:notesMasterIdLst>
    <p:notesMasterId r:id="rId31"/>
  </p:notesMasterIdLst>
  <p:sldIdLst>
    <p:sldId id="257" r:id="rId9"/>
    <p:sldId id="265" r:id="rId10"/>
    <p:sldId id="264" r:id="rId11"/>
    <p:sldId id="269" r:id="rId12"/>
    <p:sldId id="273" r:id="rId13"/>
    <p:sldId id="275" r:id="rId14"/>
    <p:sldId id="270" r:id="rId15"/>
    <p:sldId id="272" r:id="rId16"/>
    <p:sldId id="274" r:id="rId17"/>
    <p:sldId id="268" r:id="rId18"/>
    <p:sldId id="277" r:id="rId19"/>
    <p:sldId id="278" r:id="rId20"/>
    <p:sldId id="280" r:id="rId21"/>
    <p:sldId id="281" r:id="rId22"/>
    <p:sldId id="279" r:id="rId23"/>
    <p:sldId id="282" r:id="rId24"/>
    <p:sldId id="283" r:id="rId25"/>
    <p:sldId id="276" r:id="rId26"/>
    <p:sldId id="261" r:id="rId27"/>
    <p:sldId id="287" r:id="rId28"/>
    <p:sldId id="286" r:id="rId29"/>
    <p:sldId id="284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FBD"/>
    <a:srgbClr val="CCFF66"/>
    <a:srgbClr val="CCFF99"/>
    <a:srgbClr val="CCFFCC"/>
    <a:srgbClr val="CCFF33"/>
    <a:srgbClr val="99FF33"/>
    <a:srgbClr val="74350A"/>
    <a:srgbClr val="FEBA8C"/>
    <a:srgbClr val="FDAEA1"/>
    <a:srgbClr val="E0C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D556B-3CE7-4694-8B95-6D4D0AB8C064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E2AC-A422-4FB5-BBD8-26DD0483BD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106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5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5649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877F-C044-45DA-90E0-D472CA2A0A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984601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EAEC-43A6-40FC-BC76-4830DA8160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103428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71FA7-FCE9-439F-B02F-2039A9E31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20011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68593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8249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47714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13752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482524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74107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844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3445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0647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0246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41916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00555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44074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92438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04739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1054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68293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743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960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461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657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49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57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212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1402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341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23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85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9740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898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9981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4004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2807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7780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1797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7204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820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621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3897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0721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2155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09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9515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806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1884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5865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431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037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4214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8065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0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687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9796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9266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8773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9598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9145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0242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82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2753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1983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4040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2951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104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3556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401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961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5094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8783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903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010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1552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5375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9097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0432-2074-4F8D-A533-D6E10F908B9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83322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D4AD-750B-4B85-B2A8-923F94B1E4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714324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321-5555-498B-B108-A4E1FA8719F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090489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AB4-D1E2-44CA-9ED4-32D76E540AF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739544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7215-752F-4259-83A6-5D6946246C3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97111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56A-1678-4572-8E6A-852CD33077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83555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F1-E7AE-4B11-A531-EEE3F0A4DA3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1711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981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9BD-6361-48EB-AE6C-7D40FA5693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30507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04F-8A10-4C3E-9FFB-CF208C17CD0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2453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1F3-2D03-4F46-8F34-9C8CF090D1E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7200032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1AFB-3E89-42B2-8EA0-E7935C3DF2A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913972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10B3-F9A0-4FA8-B946-106DABB31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38949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7697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3876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005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029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9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4701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5429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417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4366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4733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0198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633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4527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078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2527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78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94514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950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2648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93CB-DF27-4371-8D05-4C2BA7882F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738432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D229-7271-4404-BF80-ABB9DB027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021910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606A-1C22-4E01-B697-C0D77351AF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28735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F0D3-D3AF-479A-8A04-7E67032614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257813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7880-6AF3-416A-A6C3-D2C864DDD3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080981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5A9D-3872-4D00-A1D3-35FCE5D84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68699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CC7A-5452-4D4D-8DB9-24ABBFEC26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827540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4C75-B10D-4C13-BEB8-5A0CD3B4F9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4539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C0F8-9208-43A9-9668-CA85F251852E}" type="datetimeFigureOut">
              <a:rPr lang="es-CO" smtClean="0"/>
              <a:t>21/09/2018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11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1664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1146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1024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80812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598A-4182-4549-A01D-54C96E04C7E6}" type="datetimeFigureOut">
              <a:rPr lang="es-ES" smtClean="0"/>
              <a:pPr/>
              <a:t>21/09/2018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994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4A1E99-1303-41B5-9166-D6518B028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66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66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566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566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6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6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sp>
            <p:nvSpPr>
              <p:cNvPr id="1566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66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66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567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567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7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567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567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  <p:sp>
          <p:nvSpPr>
            <p:cNvPr id="1567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016323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21/09/2018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3174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46597" y="536883"/>
            <a:ext cx="605080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800" b="1" i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Hora del Juicio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35632" y="5798186"/>
            <a:ext cx="6872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3600" b="1" i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mensaje del primer ángel.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r="5653"/>
          <a:stretch/>
        </p:blipFill>
        <p:spPr>
          <a:xfrm>
            <a:off x="2431772" y="1781609"/>
            <a:ext cx="428045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3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45056" y="414103"/>
            <a:ext cx="4653888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etapa del juicio.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5983" y="1317654"/>
            <a:ext cx="7832034" cy="584775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Juicio pre advenimiento o juicio investigador.</a:t>
            </a:r>
            <a:endParaRPr lang="es-CO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4132" y="2243459"/>
            <a:ext cx="6955736" cy="1938992"/>
          </a:xfrm>
          <a:prstGeom prst="rect">
            <a:avLst/>
          </a:prstGeom>
          <a:gradFill>
            <a:gsLst>
              <a:gs pos="0">
                <a:srgbClr val="BDFFFF"/>
              </a:gs>
              <a:gs pos="52000">
                <a:srgbClr val="85FFFF"/>
              </a:gs>
              <a:gs pos="100000">
                <a:srgbClr val="00FFFF"/>
              </a:gs>
            </a:gsLst>
            <a:lin ang="54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000" b="1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juicio ya ha empezado mientras el primer ángel predica el Evangelio Eterno. </a:t>
            </a:r>
            <a:r>
              <a:rPr lang="es-CO" sz="3000" b="1" i="1" dirty="0">
                <a:ln w="3175">
                  <a:solidFill>
                    <a:srgbClr val="0000FF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“Temed a Dios, y dadle gloria, porque la hora de su juicio ha llegado”.</a:t>
            </a:r>
            <a:r>
              <a:rPr lang="es-CO" sz="3000" b="1" dirty="0">
                <a:ln w="3175">
                  <a:solidFill>
                    <a:srgbClr val="0000FF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3000" b="1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Apocalipsis 14:7. </a:t>
            </a:r>
            <a:endParaRPr lang="es-CO" sz="300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94132" y="4434560"/>
            <a:ext cx="6955736" cy="1938992"/>
          </a:xfrm>
          <a:prstGeom prst="rect">
            <a:avLst/>
          </a:prstGeom>
          <a:gradFill>
            <a:gsLst>
              <a:gs pos="0">
                <a:srgbClr val="F6DBF9"/>
              </a:gs>
              <a:gs pos="52000">
                <a:srgbClr val="EEB6F4"/>
              </a:gs>
              <a:gs pos="100000">
                <a:srgbClr val="E48BED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0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empieza con quienes han aceptado a Jesús como su Salvador. </a:t>
            </a:r>
            <a:r>
              <a:rPr lang="es-CO" sz="3000" b="1" i="1" dirty="0">
                <a:ln w="3175">
                  <a:solidFill>
                    <a:srgbClr val="800080"/>
                  </a:solidFill>
                </a:ln>
                <a:solidFill>
                  <a:srgbClr val="80008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“Porque es tiempo de que el juicio comience por la casa de Dios”. </a:t>
            </a:r>
          </a:p>
          <a:p>
            <a:pPr algn="ctr"/>
            <a:r>
              <a:rPr lang="es-CO" sz="3000" b="1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Pedro 4:17. </a:t>
            </a:r>
            <a:endParaRPr lang="es-CO" sz="3000" b="1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 rot="21179692">
            <a:off x="1836334" y="3582287"/>
            <a:ext cx="5471332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juicio empezó en el año 1844 d.C. al término de los 2.300 días (años) de Daniel 8:14. </a:t>
            </a:r>
            <a:endParaRPr lang="es-CO" sz="3200" b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79609">
            <a:off x="2212000" y="3649730"/>
            <a:ext cx="4720000" cy="156966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termina al fin del tiempo de gracia, poco antes de la Venida del Señor. </a:t>
            </a:r>
            <a:endParaRPr lang="es-CO" b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403EF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002A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23216" y="624266"/>
            <a:ext cx="6097569" cy="1138773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4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El profeta Daniel vio el dramático momento del comienzo del juicio.</a:t>
            </a:r>
            <a:endParaRPr kumimoji="0" lang="es-CO" sz="3600" b="1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6422" y="1823603"/>
            <a:ext cx="7571156" cy="4524315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“Estuve mirando hasta que fueron puestos tronos, y se sentó un Anciano de días, cuyo vestido era blanco como la nieve, y el pelo de su cabeza como lana limpia; su trono llama de fuego, y las ruedas del mismo, fuego ardiente.  Un río de fuego procedía y salía de delante de él; </a:t>
            </a:r>
          </a:p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millares de millares le servían, y millones de millones asistían delante de él</a:t>
            </a:r>
            <a:r>
              <a:rPr lang="es-CO" sz="3200" i="1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; </a:t>
            </a:r>
            <a:r>
              <a:rPr lang="es-CO" sz="32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Juez se sentó,     y los libros fueron abiertos”. </a:t>
            </a:r>
            <a:r>
              <a:rPr lang="es-CO" sz="3200" b="1" i="1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Daniel 7:9,10. </a:t>
            </a:r>
            <a:endParaRPr kumimoji="0" lang="es-CO" sz="3200" b="1" i="1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86421" y="637964"/>
            <a:ext cx="7571157" cy="240065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>
                    <a:srgbClr val="17406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Esta etapa del juicio ocurre mientras el cuerno pequeño sigue hablando blasfemias contra el Altísimo. </a:t>
            </a:r>
            <a:r>
              <a:rPr kumimoji="0" lang="es-CO" sz="3000" b="0" i="1" u="none" strike="noStrike" kern="0" cap="none" spc="0" normalizeH="0" baseline="0" noProof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srgbClr val="17406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CO" sz="3000" b="1" i="1" u="none" strike="noStrike" kern="0" cap="none" spc="0" normalizeH="0" baseline="0" noProof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srgbClr val="17406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 entonces miraba a causa del sonido de las grandes palabras que hablaba el cuerno”. </a:t>
            </a:r>
            <a:r>
              <a:rPr kumimoji="0" lang="es-CO" sz="3000" b="1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>
                    <a:srgbClr val="17406D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Daniel 7:11.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86423" y="3115385"/>
            <a:ext cx="7571156" cy="1569660"/>
          </a:xfrm>
          <a:prstGeom prst="rect">
            <a:avLst/>
          </a:prstGeom>
          <a:solidFill>
            <a:srgbClr val="BCFE8A"/>
          </a:solidFill>
          <a:ln w="76200" cap="flat" cmpd="sng" algn="ctr">
            <a:solidFill>
              <a:srgbClr val="0066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el gran juicio, Jesús es el juez </a:t>
            </a:r>
            <a:r>
              <a:rPr kumimoji="0" lang="es-CO" sz="32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(Juan 5:22)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también el abogado </a:t>
            </a:r>
            <a:r>
              <a:rPr kumimoji="0" lang="es-CO" sz="3200" b="0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 Juan 2:1)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y millares de ángeles le</a:t>
            </a:r>
            <a:r>
              <a:rPr kumimoji="0" lang="es-CO" sz="3200" b="0" i="0" u="none" strike="noStrike" kern="0" cap="none" spc="0" normalizeH="0" noProof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asisten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86422" y="4765215"/>
            <a:ext cx="7571156" cy="1569660"/>
          </a:xfrm>
          <a:prstGeom prst="rect">
            <a:avLst/>
          </a:prstGeom>
          <a:gradFill>
            <a:gsLst>
              <a:gs pos="0">
                <a:srgbClr val="1403EF"/>
              </a:gs>
              <a:gs pos="0">
                <a:srgbClr val="FFFFFF"/>
              </a:gs>
              <a:gs pos="49000">
                <a:srgbClr val="FFFF99"/>
              </a:gs>
              <a:gs pos="97000">
                <a:srgbClr val="FFFF66"/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BB5501"/>
                  </a:solidFill>
                </a:ln>
                <a:solidFill>
                  <a:srgbClr val="BB5501"/>
                </a:solidFill>
                <a:effectLst/>
                <a:uLnTx/>
                <a:uFillTx/>
                <a:latin typeface="Arial Narrow" panose="020B0606020202030204" pitchFamily="34" charset="0"/>
              </a:rPr>
              <a:t>En esta etapa del juicio no hay seres humanos presentes en persona, sus vidas están abiertas en los registros en los libros.</a:t>
            </a:r>
          </a:p>
        </p:txBody>
      </p:sp>
    </p:spTree>
    <p:extLst>
      <p:ext uri="{BB962C8B-B14F-4D97-AF65-F5344CB8AC3E}">
        <p14:creationId xmlns:p14="http://schemas.microsoft.com/office/powerpoint/2010/main" val="21291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206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0" y="4147485"/>
            <a:ext cx="2555941" cy="19169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98312" y="1259140"/>
            <a:ext cx="6547375" cy="2554545"/>
          </a:xfrm>
          <a:prstGeom prst="rect">
            <a:avLst/>
          </a:prstGeom>
          <a:gradFill rotWithShape="1">
            <a:gsLst>
              <a:gs pos="52000">
                <a:srgbClr val="00FFCC"/>
              </a:gs>
              <a:gs pos="1000">
                <a:srgbClr val="66FFCC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762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Éste 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juicio es muy importante porque la decisión en cuanto al destino final de cada ser humano se toma aquí.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normalizeH="0" noProof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uLnTx/>
                <a:uFillTx/>
                <a:latin typeface="Arial Narrow" panose="020B0606020202030204" pitchFamily="34" charset="0"/>
              </a:rPr>
              <a:t>Cuando Cristo venga, trae la recompensa.</a:t>
            </a:r>
            <a:endParaRPr kumimoji="0" lang="es-CO" sz="3200" b="1" i="0" u="none" strike="noStrike" kern="0" normalizeH="0" baseline="0" noProof="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98312" y="4002337"/>
            <a:ext cx="6547376" cy="2062103"/>
          </a:xfrm>
          <a:prstGeom prst="rect">
            <a:avLst/>
          </a:prstGeom>
          <a:gradFill rotWithShape="1">
            <a:gsLst>
              <a:gs pos="0">
                <a:srgbClr val="D6B3F3"/>
              </a:gs>
              <a:gs pos="54000">
                <a:srgbClr val="E2C9F7"/>
              </a:gs>
              <a:gs pos="100000">
                <a:srgbClr val="FFFFFF">
                  <a:alpha val="72941"/>
                </a:srgbClr>
              </a:gs>
            </a:gsLst>
            <a:lin ang="5400000" scaled="0"/>
          </a:gradFill>
          <a:ln w="9525" cap="rnd" cmpd="sng" algn="ctr">
            <a:solidFill>
              <a:srgbClr val="BC70EE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457200"/>
            <a:r>
              <a:rPr lang="es-CO" sz="32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“Porque el Hijo del Hombre vendrá en la gloria de su Padre con sus ángeles, y entonces pagará a cada uno conforme a sus obras”. </a:t>
            </a:r>
            <a:r>
              <a:rPr lang="es-CO" sz="3200" b="1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Mateo 16:27.</a:t>
            </a:r>
            <a:r>
              <a:rPr lang="es-CO" sz="32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s-CO" sz="3200" b="1" kern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6563" y="453859"/>
            <a:ext cx="4950874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 etapa del juicio.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55983" y="1383914"/>
            <a:ext cx="7832034" cy="584775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Juicio de separación en la Segunda Venida.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45950" y="2208001"/>
            <a:ext cx="6052101" cy="2400657"/>
          </a:xfrm>
          <a:prstGeom prst="rect">
            <a:avLst/>
          </a:prstGeom>
          <a:solidFill>
            <a:srgbClr val="4FFFF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00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juicio es representado figuradamente en la gran parábola del juicio de las naciones cuando </a:t>
            </a:r>
            <a:r>
              <a:rPr lang="es-CO" sz="30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 </a:t>
            </a:r>
            <a:r>
              <a:rPr lang="es-CO" sz="3000" i="1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“apartará los unos de los otros, como aparta el pastor las ovejas de los cabritos”.</a:t>
            </a:r>
            <a:r>
              <a:rPr kumimoji="0" lang="es-CO" sz="3000" i="1" u="none" strike="noStrike" kern="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25:31-46. </a:t>
            </a:r>
            <a:endParaRPr kumimoji="0" lang="es-CO" sz="3000" b="0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42637" y="4774456"/>
            <a:ext cx="6058727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1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en esta ocasión cuando </a:t>
            </a:r>
            <a:r>
              <a:rPr kumimoji="0" lang="es-CO" sz="3000" b="1" i="1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“Uno será tomado y el otro será dejado”.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24:40. </a:t>
            </a:r>
            <a:endParaRPr kumimoji="0" lang="es-CO" sz="3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170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21036" y="508815"/>
            <a:ext cx="3805850" cy="64633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s-CO" sz="3600" b="1" i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El testimonio White.</a:t>
            </a:r>
            <a:endParaRPr lang="es-CO" sz="2000" dirty="0"/>
          </a:p>
        </p:txBody>
      </p:sp>
      <p:sp>
        <p:nvSpPr>
          <p:cNvPr id="5" name="Rectángulo 4"/>
          <p:cNvSpPr/>
          <p:nvPr/>
        </p:nvSpPr>
        <p:spPr>
          <a:xfrm>
            <a:off x="1337875" y="1380433"/>
            <a:ext cx="4772172" cy="1015663"/>
          </a:xfrm>
          <a:prstGeom prst="rect">
            <a:avLst/>
          </a:prstGeom>
          <a:solidFill>
            <a:srgbClr val="FFFF99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000" b="1" i="1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“Uno será tomado y el otro será dejado”. </a:t>
            </a:r>
            <a:r>
              <a:rPr lang="es-CO" sz="30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 24:40. </a:t>
            </a:r>
            <a:endParaRPr lang="es-CO" sz="3000" b="1" kern="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49556" y="1380433"/>
            <a:ext cx="6148810" cy="50167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i="1" u="none" strike="noStrike" kern="0" cap="none" spc="0" normalizeH="0" baseline="0" noProof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“Los que han sido obedientes a los mandamientos de Dios se unirán con el grupo de los santos en luz; ellos entrarán por las puertas en la ciudad, y tendrán derecho al árbol de la vida.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El uno será tomado. </a:t>
            </a:r>
            <a:r>
              <a:rPr kumimoji="0" lang="es-CO" sz="3200" i="1" u="none" strike="noStrike" kern="0" cap="none" spc="0" normalizeH="0" baseline="0" noProof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Su nombre estará en el libro de la vida, mientras </a:t>
            </a:r>
            <a:r>
              <a:rPr kumimoji="0" lang="es-CO" sz="3200" b="1" i="1" u="none" strike="noStrike" kern="0" cap="none" spc="0" normalizeH="0" baseline="0" noProof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otros</a:t>
            </a:r>
            <a:r>
              <a:rPr kumimoji="0" lang="es-CO" sz="3200" i="1" u="none" strike="noStrike" kern="0" cap="none" spc="0" normalizeH="0" baseline="0" noProof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 con los cuales él se asoció tendrán la señal de la eterna separación de Dios”. </a:t>
            </a: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TM 234,235.</a:t>
            </a:r>
            <a:endParaRPr kumimoji="0" lang="es-ES" sz="3200" b="1" i="0" u="none" strike="noStrike" kern="0" cap="none" spc="0" normalizeH="0" baseline="0" noProof="0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04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27252" y="2639444"/>
            <a:ext cx="7289497" cy="1569660"/>
          </a:xfrm>
          <a:prstGeom prst="rect">
            <a:avLst/>
          </a:prstGeom>
          <a:gradFill>
            <a:gsLst>
              <a:gs pos="0">
                <a:schemeClr val="tx1"/>
              </a:gs>
              <a:gs pos="97345">
                <a:srgbClr val="FBABFB"/>
              </a:gs>
              <a:gs pos="92000">
                <a:srgbClr val="FCBCFC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“Y vi tronos, y se sentaron sobre ellos los que recibieron facultad de juzgar; …y vivieron y reinaron con Cristo mil años. </a:t>
            </a:r>
            <a:r>
              <a:rPr lang="es-CO" sz="32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Apocalipsis 20:4.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27251" y="4457343"/>
            <a:ext cx="7289498" cy="2062103"/>
          </a:xfrm>
          <a:prstGeom prst="rect">
            <a:avLst/>
          </a:prstGeom>
          <a:gradFill>
            <a:gsLst>
              <a:gs pos="0">
                <a:schemeClr val="tx1"/>
              </a:gs>
              <a:gs pos="55000">
                <a:srgbClr val="C1FF75"/>
              </a:gs>
              <a:gs pos="100000">
                <a:srgbClr val="B2FA6A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 este juicio se refirió el apóstol Pablo:</a:t>
            </a:r>
          </a:p>
          <a:p>
            <a:pPr lvl="0" algn="ctr"/>
            <a:r>
              <a:rPr lang="es-CO" sz="3200" i="1" kern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“¿O no sabéis que los santos han de </a:t>
            </a:r>
            <a:r>
              <a:rPr lang="es-CO" sz="3200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juzgar</a:t>
            </a:r>
            <a:r>
              <a:rPr lang="es-CO" sz="3200" i="1" kern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 al mundo?” “¿O no sabéis que hemos de </a:t>
            </a:r>
            <a:r>
              <a:rPr lang="es-CO" sz="3200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juzgar</a:t>
            </a:r>
            <a:r>
              <a:rPr lang="es-CO" sz="3200" i="1" kern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/>
            <a:r>
              <a:rPr lang="es-CO" sz="3200" i="1" kern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a los ángeles?” </a:t>
            </a: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1Corintios 6:2,3. 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96563" y="453859"/>
            <a:ext cx="4950874" cy="646331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Tercera etapa del juicio.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13155" y="1340491"/>
            <a:ext cx="5917691" cy="1077218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El juicio de verificación durante los mil años de Apocalipsis 20.</a:t>
            </a:r>
          </a:p>
        </p:txBody>
      </p:sp>
    </p:spTree>
    <p:extLst>
      <p:ext uri="{BB962C8B-B14F-4D97-AF65-F5344CB8AC3E}">
        <p14:creationId xmlns:p14="http://schemas.microsoft.com/office/powerpoint/2010/main" val="29213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51" y="3083449"/>
            <a:ext cx="3203299" cy="23655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48818" y="1693964"/>
            <a:ext cx="6646365" cy="2554545"/>
          </a:xfrm>
          <a:prstGeom prst="rect">
            <a:avLst/>
          </a:prstGeom>
          <a:gradFill>
            <a:gsLst>
              <a:gs pos="51300">
                <a:schemeClr val="accent3">
                  <a:lumMod val="40000"/>
                  <a:lumOff val="60000"/>
                </a:schemeClr>
              </a:gs>
              <a:gs pos="0">
                <a:schemeClr val="tx1"/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200" i="1" kern="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“…en la regeneración, cuando el Hijo del Hombre se siente en el trono de su gloria, vosotros que me habéis seguido también os sentaréis sobre doce tronos, para </a:t>
            </a:r>
            <a:r>
              <a:rPr lang="es-CO" sz="3200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juzgar</a:t>
            </a:r>
            <a:r>
              <a:rPr lang="es-CO" sz="3200" i="1" kern="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 a las doce tribus de Israel”</a:t>
            </a:r>
            <a:r>
              <a:rPr lang="es-CO" sz="3200" kern="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es-CO" sz="3200" b="1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Mateo 19:28. </a:t>
            </a:r>
            <a:endParaRPr kumimoji="0" lang="es-CO" sz="3200" b="1" i="0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48817" y="390244"/>
            <a:ext cx="664636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normalizeH="0" baseline="0" noProof="0" dirty="0">
                <a:ln w="1905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latin typeface="Arial Narrow" panose="020B0606020202030204" pitchFamily="34" charset="0"/>
              </a:rPr>
              <a:t>Jesús también le había dicho a sus</a:t>
            </a:r>
            <a:r>
              <a:rPr kumimoji="0" lang="es-CO" sz="3200" b="1" i="0" u="none" strike="noStrike" kern="0" normalizeH="0" noProof="0" dirty="0">
                <a:ln w="1905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latin typeface="Arial Narrow" panose="020B0606020202030204" pitchFamily="34" charset="0"/>
              </a:rPr>
              <a:t> discípulos que…</a:t>
            </a:r>
            <a:endParaRPr kumimoji="0" lang="es-CO" sz="3200" b="1" i="0" u="none" strike="noStrike" kern="0" normalizeH="0" baseline="0" noProof="0" dirty="0">
              <a:ln w="1905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48818" y="4456329"/>
            <a:ext cx="6646365" cy="2062103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F8733E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2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El propósito de este juicio no es determinar el destino de los juzgados, sino para verificar que Dios fue justo al salvar a unos y dejar a otros.</a:t>
            </a:r>
            <a:endParaRPr kumimoji="0" lang="es-CO" sz="3200" b="1" i="0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34723" y="3433451"/>
            <a:ext cx="6674553" cy="1569660"/>
          </a:xfrm>
          <a:prstGeom prst="rect">
            <a:avLst/>
          </a:prstGeom>
          <a:gradFill>
            <a:gsLst>
              <a:gs pos="0">
                <a:srgbClr val="1403EF"/>
              </a:gs>
              <a:gs pos="0">
                <a:srgbClr val="FFFFFF"/>
              </a:gs>
              <a:gs pos="49000">
                <a:srgbClr val="FFFF99"/>
              </a:gs>
              <a:gs pos="97000">
                <a:srgbClr val="FFFF66"/>
              </a:gs>
            </a:gsLst>
            <a:lin ang="5400000" scaled="1"/>
          </a:gradFill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BB5501"/>
                  </a:solidFill>
                </a:ln>
                <a:solidFill>
                  <a:srgbClr val="BB5501"/>
                </a:solidFill>
                <a:effectLst/>
                <a:uLnTx/>
                <a:uFillTx/>
                <a:latin typeface="Arial Narrow" panose="020B0606020202030204" pitchFamily="34" charset="0"/>
              </a:rPr>
              <a:t>En esta etapa del juicio,</a:t>
            </a:r>
            <a:r>
              <a:rPr kumimoji="0" lang="es-CO" sz="3200" b="0" i="0" u="none" strike="noStrike" kern="0" cap="none" spc="0" normalizeH="0" noProof="0" dirty="0">
                <a:ln w="19050">
                  <a:solidFill>
                    <a:srgbClr val="BB5501"/>
                  </a:solidFill>
                </a:ln>
                <a:solidFill>
                  <a:srgbClr val="BB5501"/>
                </a:solidFill>
                <a:effectLst/>
                <a:uLnTx/>
                <a:uFillTx/>
                <a:latin typeface="Arial Narrow" panose="020B0606020202030204" pitchFamily="34" charset="0"/>
              </a:rPr>
              <a:t> los juzgados no están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BB5501"/>
                  </a:solidFill>
                </a:ln>
                <a:solidFill>
                  <a:srgbClr val="BB5501"/>
                </a:solidFill>
                <a:effectLst/>
                <a:uLnTx/>
                <a:uFillTx/>
                <a:latin typeface="Arial Narrow" panose="020B0606020202030204" pitchFamily="34" charset="0"/>
              </a:rPr>
              <a:t>presentes en persona, sus vidas están abiertas en los registros en los libros.</a:t>
            </a:r>
          </a:p>
        </p:txBody>
      </p:sp>
    </p:spTree>
    <p:extLst>
      <p:ext uri="{BB962C8B-B14F-4D97-AF65-F5344CB8AC3E}">
        <p14:creationId xmlns:p14="http://schemas.microsoft.com/office/powerpoint/2010/main" val="27649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030A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832865" y="664108"/>
            <a:ext cx="5478270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Las etapas 3 y 4 son necesarias porque al fin habrá sorpresas.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77409" y="2023879"/>
            <a:ext cx="6189182" cy="107721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50" normalizeH="0" baseline="0" noProof="0" dirty="0">
                <a:ln w="19050" cmpd="sng">
                  <a:solidFill>
                    <a:srgbClr val="74350A"/>
                  </a:solidFill>
                  <a:prstDash val="solid"/>
                </a:ln>
                <a:solidFill>
                  <a:srgbClr val="74350A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Porque muchos (</a:t>
            </a:r>
            <a:r>
              <a:rPr kumimoji="0" lang="es-CO" sz="3200" b="0" i="0" u="none" strike="noStrike" kern="0" cap="none" spc="50" normalizeH="0" baseline="0" noProof="0" dirty="0">
                <a:ln w="19050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salvos y perdidos</a:t>
            </a:r>
            <a:r>
              <a:rPr kumimoji="0" lang="es-CO" sz="3200" b="0" i="0" u="none" strike="noStrike" kern="0" cap="none" spc="50" normalizeH="0" baseline="0" noProof="0" dirty="0">
                <a:ln w="19050" cmpd="sng">
                  <a:solidFill>
                    <a:srgbClr val="74350A"/>
                  </a:solidFill>
                  <a:prstDash val="solid"/>
                </a:ln>
                <a:solidFill>
                  <a:srgbClr val="74350A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) no recibirán lo que creen que merecen.</a:t>
            </a:r>
            <a:r>
              <a:rPr kumimoji="0" lang="es-CO" sz="3200" b="1" i="0" u="none" strike="noStrike" kern="0" cap="none" spc="50" normalizeH="0" baseline="0" noProof="0" dirty="0">
                <a:ln w="19050" cmpd="sng">
                  <a:solidFill>
                    <a:srgbClr val="74350A"/>
                  </a:solidFill>
                  <a:prstDash val="solid"/>
                </a:ln>
                <a:solidFill>
                  <a:srgbClr val="74350A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 </a:t>
            </a:r>
            <a:endParaRPr kumimoji="0" lang="es-ES" sz="3200" b="1" i="0" u="none" strike="noStrike" kern="0" cap="none" spc="50" normalizeH="0" baseline="0" noProof="0" dirty="0">
              <a:ln w="19050" cmpd="sng">
                <a:solidFill>
                  <a:srgbClr val="74350A"/>
                </a:solidFill>
                <a:prstDash val="solid"/>
              </a:ln>
              <a:solidFill>
                <a:srgbClr val="74350A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6955" y="3420838"/>
            <a:ext cx="8090089" cy="2893100"/>
          </a:xfrm>
          <a:prstGeom prst="rect">
            <a:avLst/>
          </a:prstGeom>
          <a:gradFill>
            <a:gsLst>
              <a:gs pos="0">
                <a:srgbClr val="CCFF66"/>
              </a:gs>
              <a:gs pos="36000">
                <a:srgbClr val="CCFF99"/>
              </a:gs>
              <a:gs pos="100000">
                <a:srgbClr val="BDFFBD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50" normalizeH="0" baseline="0" noProof="0" dirty="0">
                <a:ln w="9525" cmpd="sng">
                  <a:solidFill>
                    <a:srgbClr val="5D2884"/>
                  </a:solidFill>
                  <a:prstDash val="solid"/>
                </a:ln>
                <a:solidFill>
                  <a:srgbClr val="5D2884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Ejemplos: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CO" sz="300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Las ovejas y los cabritos. </a:t>
            </a:r>
            <a:r>
              <a:rPr kumimoji="0" lang="es-CO" sz="3000" i="1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>
                      <a:alpha val="98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Mateo 25:37-39,44.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O" sz="30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“Muchos me dirán en aquel día”. </a:t>
            </a:r>
            <a:r>
              <a:rPr lang="es-CO" sz="3000" i="1" kern="0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Mateo 7:21-23.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CO" sz="300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Los obreros de la viña. </a:t>
            </a:r>
            <a:r>
              <a:rPr kumimoji="0" lang="es-CO" sz="3000" i="1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Mateo 20:9-12.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hijo pródigo y su hermano mayor.</a:t>
            </a:r>
            <a:r>
              <a:rPr kumimoji="0" lang="es-CO" sz="3000" i="0" u="none" strike="noStrike" kern="0" cap="none" spc="50" normalizeH="0" baseline="0" noProof="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kumimoji="0" lang="es-CO" sz="3000" i="1" u="none" strike="noStrike" kern="0" cap="none" spc="50" normalizeH="0" baseline="0" noProof="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Lucas 15:19,29.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CO" sz="30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Esteban cuando vea a Pablo (Saulo). </a:t>
            </a:r>
            <a:r>
              <a:rPr lang="es-CO" sz="3000" i="1" kern="0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Hechos 7:57-59.</a:t>
            </a:r>
            <a:endParaRPr kumimoji="0" lang="es-ES" sz="3000" i="1" u="none" strike="noStrike" kern="0" cap="none" spc="50" normalizeH="0" baseline="0" noProof="0" dirty="0">
              <a:ln w="1905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>
                  <a:srgbClr val="4F81BD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98516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71" y="2938456"/>
            <a:ext cx="6522459" cy="30469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11242" y="2938456"/>
            <a:ext cx="6721516" cy="3046988"/>
          </a:xfrm>
          <a:prstGeom prst="rect">
            <a:avLst/>
          </a:prstGeom>
          <a:gradFill>
            <a:gsLst>
              <a:gs pos="0">
                <a:schemeClr val="bg1"/>
              </a:gs>
              <a:gs pos="513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vi a los muertos, grandes y pequeños, de pie ante Dios; y los libros fueron abiertos, y otro libro fue abierto, el cual es el libro de la vida; y fueron </a:t>
            </a:r>
            <a:r>
              <a:rPr lang="es-CO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juzgados</a:t>
            </a:r>
            <a:r>
              <a:rPr lang="es-C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muertos por las cosas que estaban escritas en los libros, según sus obras”. </a:t>
            </a:r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Apocalipsis 20:12. 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90829" y="414103"/>
            <a:ext cx="4653888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Cuarta etapa del juicio.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5983" y="1368796"/>
            <a:ext cx="7832034" cy="1077218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El juicio de ejecución de la sentencia al  </a:t>
            </a:r>
          </a:p>
          <a:p>
            <a:pPr algn="ctr"/>
            <a:r>
              <a:rPr lang="es-CO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fin del los mil años de Apocalipsis 20.</a:t>
            </a:r>
          </a:p>
        </p:txBody>
      </p:sp>
      <p:sp>
        <p:nvSpPr>
          <p:cNvPr id="3" name="Rectángulo 2"/>
          <p:cNvSpPr/>
          <p:nvPr/>
        </p:nvSpPr>
        <p:spPr>
          <a:xfrm rot="21011510">
            <a:off x="1273864" y="3544596"/>
            <a:ext cx="6596271" cy="1569660"/>
          </a:xfrm>
          <a:prstGeom prst="rect">
            <a:avLst/>
          </a:prstGeom>
          <a:gradFill flip="none" rotWithShape="1">
            <a:gsLst>
              <a:gs pos="51000">
                <a:srgbClr val="FFF0B7"/>
              </a:gs>
              <a:gs pos="2000">
                <a:schemeClr val="bg2">
                  <a:tint val="45000"/>
                  <a:shade val="99000"/>
                  <a:satMod val="350000"/>
                </a:schemeClr>
              </a:gs>
              <a:gs pos="100000">
                <a:srgbClr val="FFE689"/>
              </a:gs>
            </a:gsLst>
            <a:lin ang="5400000" scaled="0"/>
            <a:tileRect/>
          </a:gradFill>
          <a:ln w="76200"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D67F00"/>
                  </a:solidFill>
                </a:ln>
                <a:solidFill>
                  <a:srgbClr val="D67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el que no se halló inscrito en el libro de la vida fue lanzado al lago de fuego”. </a:t>
            </a:r>
          </a:p>
          <a:p>
            <a:pPr algn="ctr"/>
            <a:r>
              <a:rPr lang="es-CO" sz="3200" b="1" dirty="0">
                <a:ln>
                  <a:solidFill>
                    <a:srgbClr val="D67F00"/>
                  </a:solidFill>
                </a:ln>
                <a:solidFill>
                  <a:srgbClr val="D67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Apocalipsis 20:15.  </a:t>
            </a:r>
            <a:endParaRPr lang="es-CO" b="1" dirty="0">
              <a:ln>
                <a:solidFill>
                  <a:srgbClr val="D67F00"/>
                </a:solidFill>
              </a:ln>
              <a:solidFill>
                <a:srgbClr val="D67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 rot="21305933">
            <a:off x="1132794" y="1706401"/>
            <a:ext cx="6878412" cy="4031873"/>
          </a:xfrm>
          <a:prstGeom prst="rect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 ocasión todos los seres humanos, salvos y perdidos estarán presentes </a:t>
            </a:r>
            <a:r>
              <a:rPr lang="es-CO" sz="32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“para que en el nombre de Jesús se doble toda rodilla de los que están en los cielos, y en la tierra, y debajo de la tierra; toda lengua confiese que Jesucristo es el Señor, para gloria de Dios Padre”. </a:t>
            </a:r>
          </a:p>
          <a:p>
            <a:pPr algn="ctr"/>
            <a:r>
              <a:rPr lang="es-CO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Filipenses 2:10,11.  </a:t>
            </a:r>
            <a:endParaRPr lang="es-CO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6767" y="699490"/>
            <a:ext cx="48904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resultados del juicio.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00587" y="1659071"/>
            <a:ext cx="5542826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>
                    <a:srgbClr val="002060"/>
                  </a:glo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carácter de Dios es vindicado.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>
                  <a:srgbClr val="002060"/>
                </a:glo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23722" y="2596325"/>
            <a:ext cx="2729949" cy="35394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O" sz="32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“Ciertamente, Señor Dios Todopoderoso, tus juicios son verdaderos y justos”. </a:t>
            </a:r>
            <a:r>
              <a:rPr lang="es-CO" sz="32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Apocalipsis 16:7.</a:t>
            </a:r>
            <a:endParaRPr lang="es-CO" sz="3200" b="1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>
                  <a:srgbClr val="002060"/>
                </a:glo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9229" y="2592103"/>
            <a:ext cx="2926824" cy="35394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CO" sz="320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“…todas las naciones vendrán y te adorarán, porque tus juicios se han manifestado”. </a:t>
            </a:r>
            <a:r>
              <a:rPr lang="es-CO" sz="32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Apocalipsis 15:4.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4653" r="15733" b="1157"/>
          <a:stretch/>
        </p:blipFill>
        <p:spPr>
          <a:xfrm>
            <a:off x="3173896" y="2592103"/>
            <a:ext cx="2796208" cy="35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34" y="2019772"/>
            <a:ext cx="3081131" cy="30948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82529" y="489554"/>
            <a:ext cx="697894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>
                    <a:srgbClr val="01FF01"/>
                  </a:glo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primer ángel de apocalipsis 14.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7893" y="1482004"/>
            <a:ext cx="6828215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“Vi volar por en medio del cielo a otro </a:t>
            </a:r>
            <a:r>
              <a:rPr lang="es-CO" sz="3200" b="1" i="1" kern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</a:t>
            </a: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tenía </a:t>
            </a:r>
            <a:r>
              <a:rPr lang="es-CO" sz="3200" b="1" i="1" kern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evangelio eterno </a:t>
            </a: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predicarlo a los moradores de la tierra, a toda nación, tribu, lengua y pueblo diciendo a gran voz: Temed a Dios, y dadle gloria, porque 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hora de su juicio ha llegado</a:t>
            </a: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adorad </a:t>
            </a:r>
            <a:r>
              <a:rPr lang="es-CO" sz="3200" i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aquel que hizo </a:t>
            </a: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cielo</a:t>
            </a: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tierra</a:t>
            </a: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</a:t>
            </a:r>
            <a:r>
              <a:rPr lang="es-CO" sz="3200" i="1" kern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las fuentes de las aguas</a:t>
            </a:r>
            <a:r>
              <a:rPr lang="es-CO" sz="32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s-CO" sz="3200" b="1" i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32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Apocalipsis 14:6,7. 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98782" y="1166682"/>
            <a:ext cx="6480313" cy="5509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“Por medio de la obra redentora de Cristo, el gobierno de Dios queda </a:t>
            </a:r>
            <a:r>
              <a:rPr lang="es-CO" sz="3200" i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justificado</a:t>
            </a:r>
            <a:r>
              <a:rPr lang="es-CO" sz="32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 </a:t>
            </a:r>
          </a:p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El Omnipotente es dado a conocer como el Dios de amor. Las acusaciones de Satanás quedan refutadas y su carácter desenmascarado. </a:t>
            </a:r>
            <a:r>
              <a:rPr lang="es-CO" sz="3200" i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 rebelión no podrá nunca volverse a levantar. El pecado no podrá nunca volver a entrar en el universo. </a:t>
            </a:r>
            <a:r>
              <a:rPr lang="es-CO" sz="32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 través de las edades eternas, todos estarán seguros contra la apostasía”. </a:t>
            </a:r>
            <a:r>
              <a:rPr lang="es-CO" sz="3200" b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DTG</a:t>
            </a: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 18.</a:t>
            </a:r>
            <a:endParaRPr kumimoji="0" lang="es-ES" sz="3200" b="1" i="0" u="none" strike="noStrike" kern="0" cap="none" spc="0" normalizeH="0" baseline="0" noProof="0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8782" y="1166682"/>
            <a:ext cx="6480313" cy="5509200"/>
          </a:xfrm>
          <a:prstGeom prst="rect">
            <a:avLst/>
          </a:prstGeom>
          <a:gradFill>
            <a:gsLst>
              <a:gs pos="2000">
                <a:schemeClr val="accent4">
                  <a:lumMod val="20000"/>
                  <a:lumOff val="80000"/>
                </a:schemeClr>
              </a:gs>
              <a:gs pos="52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“Todo el universo habrá visto la naturaleza y los resultados del pecado. </a:t>
            </a:r>
          </a:p>
          <a:p>
            <a:pPr lvl="0" algn="ctr">
              <a:defRPr/>
            </a:pPr>
            <a:r>
              <a:rPr lang="es-CO" sz="32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Y su destrucción completa que en un principio hubiese atemorizado a los ángeles y deshonrado a Dios, </a:t>
            </a:r>
            <a:r>
              <a:rPr lang="es-CO" sz="3200" i="1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justificará entonces el amor de Dios </a:t>
            </a:r>
            <a:r>
              <a:rPr lang="es-CO" sz="32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y establecerá su gloria ante un universo de seres que se deleitarán en hacer su voluntad, y en cuyos corazones se encontrará su ley. </a:t>
            </a:r>
            <a:r>
              <a:rPr lang="es-CO" sz="3200" i="1" kern="0" dirty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Nunca más se manifestará el mal</a:t>
            </a:r>
            <a:r>
              <a:rPr lang="es-CO" sz="32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”. </a:t>
            </a:r>
          </a:p>
          <a:p>
            <a:pPr lvl="0" algn="ctr">
              <a:defRPr/>
            </a:pPr>
            <a:r>
              <a:rPr lang="es-CO" sz="3200" b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CS</a:t>
            </a: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 558 (493).</a:t>
            </a:r>
            <a:endParaRPr kumimoji="0" lang="es-ES" sz="3200" b="1" i="0" u="none" strike="noStrike" kern="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36013" y="332137"/>
            <a:ext cx="3805850" cy="64633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1" u="none" strike="noStrike" kern="0" cap="none" spc="0" normalizeH="0" baseline="0" noProof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El testimonio White.</a:t>
            </a:r>
            <a:endParaRPr kumimoji="0" lang="es-CO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82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14" y="1834118"/>
            <a:ext cx="5668173" cy="42291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26767" y="712742"/>
            <a:ext cx="48904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resultados del juicio.</a:t>
            </a:r>
            <a:endParaRPr lang="es-CO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76347" y="5937263"/>
            <a:ext cx="679130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32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La renovación del planeta. </a:t>
            </a:r>
            <a:r>
              <a:rPr lang="es-CO" sz="32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Apocalipsis 21:1.</a:t>
            </a:r>
            <a:endParaRPr lang="es-CO" sz="3200" b="1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>
                  <a:srgbClr val="002060"/>
                </a:glo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6346" y="2592618"/>
            <a:ext cx="6791307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320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La destrucción de los pecadores. </a:t>
            </a:r>
            <a:r>
              <a:rPr lang="es-CO" sz="32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Apocalipsis 20:15.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76347" y="4664982"/>
            <a:ext cx="6791307" cy="1077218"/>
          </a:xfrm>
          <a:prstGeom prst="rect">
            <a:avLst/>
          </a:prstGeom>
          <a:solidFill>
            <a:srgbClr val="E0C78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320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La erradicación del pecado y sus consecuencias. </a:t>
            </a:r>
            <a:r>
              <a:rPr lang="es-CO" sz="32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Apocalipsis 21:4.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76347" y="1834043"/>
            <a:ext cx="6791307" cy="584775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320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Los santos reciben el reino. </a:t>
            </a:r>
            <a:r>
              <a:rPr lang="es-CO" sz="32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Daniel 7:27.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176347" y="3874882"/>
            <a:ext cx="6791307" cy="584775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32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La destrucción de Satanás. </a:t>
            </a:r>
            <a:r>
              <a:rPr lang="es-CO" sz="320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Ezequiel 28:19. </a:t>
            </a:r>
            <a:endParaRPr lang="es-CO" sz="3200" b="1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>
                  <a:srgbClr val="002060"/>
                </a:glo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7" y="1007827"/>
            <a:ext cx="8265586" cy="53267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2003" y="243516"/>
            <a:ext cx="8399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 te dice, ven, aún soy </a:t>
            </a:r>
            <a:r>
              <a:rPr kumimoji="0" lang="es-CO" sz="4000" b="1" i="0" u="none" strike="noStrike" kern="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Abogado</a:t>
            </a:r>
            <a:r>
              <a:rPr kumimoji="0" lang="es-CO" sz="40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61506" y="4953578"/>
            <a:ext cx="6020988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Él hay Salvación y vida eterna.</a:t>
            </a:r>
            <a:endParaRPr kumimoji="0" lang="es-CO" sz="4800" b="1" i="0" u="none" strike="noStrike" kern="0" cap="none" spc="0" normalizeH="0" baseline="0" noProof="0" dirty="0">
              <a:ln>
                <a:solidFill>
                  <a:srgbClr val="79FF79"/>
                </a:solidFill>
              </a:ln>
              <a:solidFill>
                <a:srgbClr val="79FF79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26091" y="4944508"/>
            <a:ext cx="6691818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600" b="1" i="0" u="none" strike="noStrike" kern="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VEN A ÉL.</a:t>
            </a:r>
            <a:endParaRPr kumimoji="0" lang="es-CO" sz="9600" b="1" i="0" u="none" strike="noStrike" kern="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60" y="3204428"/>
            <a:ext cx="3378679" cy="25340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61392" y="2670464"/>
            <a:ext cx="7417904" cy="2062103"/>
          </a:xfrm>
          <a:prstGeom prst="rect">
            <a:avLst/>
          </a:prstGeom>
          <a:gradFill rotWithShape="1">
            <a:gsLst>
              <a:gs pos="92000">
                <a:srgbClr val="69D8FF"/>
              </a:gs>
              <a:gs pos="38000">
                <a:schemeClr val="bg1"/>
              </a:gs>
            </a:gsLst>
            <a:lin ang="5400000" scaled="0"/>
          </a:gradFill>
          <a:ln w="3810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1.</a:t>
            </a:r>
            <a:r>
              <a:rPr kumimoji="0" lang="es-CO" sz="3200" b="1" i="0" u="none" strike="noStrike" kern="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200" b="1" i="0" u="none" strike="noStrike" kern="0" cap="none" spc="0" normalizeH="0" baseline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El</a:t>
            </a:r>
            <a:r>
              <a:rPr kumimoji="0" lang="es-CO" sz="3200" b="1" i="0" u="none" strike="noStrike" kern="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s-CO" sz="3200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ángel: </a:t>
            </a:r>
          </a:p>
          <a:p>
            <a:pPr lvl="0" defTabSz="457200">
              <a:defRPr/>
            </a:pPr>
            <a:r>
              <a:rPr lang="es-CO" sz="3200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Este ángel no es literal, representa a los siervos de Dios que predican el Evangelio Eterno, en el tiempo cuando la hora del “</a:t>
            </a:r>
            <a:r>
              <a:rPr lang="es-CO" sz="3200" i="1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juicio ha llegado</a:t>
            </a:r>
            <a:r>
              <a:rPr lang="es-CO" sz="3200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”.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chemeClr val="tx1"/>
                </a:solidFill>
              </a:ln>
              <a:effectLst>
                <a:glow rad="635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64705" y="3242820"/>
            <a:ext cx="7414590" cy="206210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65000">
                <a:srgbClr val="99FF99"/>
              </a:gs>
            </a:gsLst>
            <a:lin ang="5400000" scaled="0"/>
          </a:gradFill>
          <a:ln w="38100" cap="rnd" cmpd="sng" algn="ctr">
            <a:solidFill>
              <a:srgbClr val="00A2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2. El Evangelio </a:t>
            </a:r>
            <a:r>
              <a:rPr lang="es-CO" sz="3200" b="1" kern="0" noProof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es-CO" sz="3200" b="1" kern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terno: </a:t>
            </a:r>
          </a:p>
          <a:p>
            <a:pPr lvl="0" defTabSz="457200">
              <a:defRPr/>
            </a:pPr>
            <a:r>
              <a:rPr lang="es-CO" sz="3200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Salvación por la fe únicamente en Cristo, el Cordero de Dios que murió en nuestro lugar. Son las buenas nuevas desde Adán hasta hoy.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chemeClr val="tx1"/>
                </a:solidFill>
              </a:ln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4704" y="3811645"/>
            <a:ext cx="7414591" cy="2554545"/>
          </a:xfrm>
          <a:prstGeom prst="rect">
            <a:avLst/>
          </a:prstGeom>
          <a:gradFill rotWithShape="1">
            <a:gsLst>
              <a:gs pos="54000">
                <a:srgbClr val="FFFF99"/>
              </a:gs>
              <a:gs pos="0">
                <a:schemeClr val="bg1"/>
              </a:gs>
            </a:gsLst>
            <a:lin ang="5400000" scaled="0"/>
          </a:gra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3. La hora de su juicio: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Se refiere al juicio pre advenimiento que comenzó en 1844, y se extiende hasta el cierre de la gracia. Representado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 por la purificación del santuario terrenal el día de la expiación.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chemeClr val="tx1"/>
                </a:solidFill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98806" y="370643"/>
            <a:ext cx="4946388" cy="2062103"/>
          </a:xfrm>
          <a:prstGeom prst="rect">
            <a:avLst/>
          </a:prstGeom>
          <a:gradFill rotWithShape="1">
            <a:gsLst>
              <a:gs pos="92000">
                <a:srgbClr val="69D8FF"/>
              </a:gs>
              <a:gs pos="38000">
                <a:schemeClr val="bg1"/>
              </a:gs>
            </a:gsLst>
            <a:lin ang="5400000" scaled="0"/>
          </a:gradFill>
          <a:ln w="9525" cap="rnd" cmpd="sng" algn="ctr">
            <a:solidFill>
              <a:srgbClr val="BC70EE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514350" lvl="0" indent="-514350" defTabSz="457200">
              <a:buFont typeface="+mj-lt"/>
              <a:buAutoNum type="arabicPeriod"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El</a:t>
            </a:r>
            <a:r>
              <a:rPr kumimoji="0" lang="es-CO" sz="3200" b="1" i="0" u="none" strike="noStrike" kern="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s-CO" sz="3200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ángel.…………………….. </a:t>
            </a:r>
          </a:p>
          <a:p>
            <a:pPr marL="514350" lvl="0" indent="-514350" defTabSz="457200">
              <a:buFont typeface="+mj-lt"/>
              <a:buAutoNum type="arabicPeriod"/>
              <a:defRPr/>
            </a:pPr>
            <a:r>
              <a:rPr lang="es-CO" sz="3200" b="1" kern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El Evangelio Eterno.………</a:t>
            </a:r>
            <a:r>
              <a:rPr lang="es-CO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pPr marL="514350" lvl="0" indent="-514350" defTabSz="457200">
              <a:buFont typeface="+mj-lt"/>
              <a:buAutoNum type="arabicPeriod"/>
              <a:defRPr/>
            </a:pPr>
            <a:r>
              <a:rPr lang="es-CO" sz="32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hora de su juicio.………</a:t>
            </a:r>
          </a:p>
          <a:p>
            <a:pPr marL="514350" lvl="0" indent="-514350" defTabSz="457200">
              <a:buFont typeface="+mj-lt"/>
              <a:buAutoNum type="arabicPeriod"/>
              <a:defRPr/>
            </a:pPr>
            <a:r>
              <a:rPr lang="es-CO" sz="32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Adorad al Creador………… 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635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61391" y="4381210"/>
            <a:ext cx="7417904" cy="2062103"/>
          </a:xfrm>
          <a:prstGeom prst="rect">
            <a:avLst/>
          </a:prstGeom>
          <a:gradFill rotWithShape="1">
            <a:gsLst>
              <a:gs pos="37000">
                <a:schemeClr val="accent6">
                  <a:lumMod val="40000"/>
                  <a:lumOff val="60000"/>
                </a:schemeClr>
              </a:gs>
              <a:gs pos="17000">
                <a:schemeClr val="bg1"/>
              </a:gs>
            </a:gsLst>
            <a:lin ang="5400000" scaled="0"/>
          </a:gradFill>
          <a:ln w="38100" cap="rnd" cmpd="sng" algn="ctr">
            <a:solidFill>
              <a:srgbClr val="0000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uLnTx/>
                <a:uFillTx/>
                <a:latin typeface="Arial Narrow" panose="020B0606020202030204" pitchFamily="34" charset="0"/>
              </a:rPr>
              <a:t>4</a:t>
            </a: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. Adorad al Creador: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Respetar</a:t>
            </a:r>
            <a:r>
              <a:rPr lang="es-CO" sz="3200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,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 glorificar y adorar a </a:t>
            </a:r>
            <a:r>
              <a:rPr kumimoji="0" lang="es-CO" sz="3200" b="1" i="0" u="none" strike="noStrike" kern="0" cap="none" spc="0" normalizeH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aquel que hizo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 el </a:t>
            </a:r>
            <a:r>
              <a:rPr kumimoji="0" lang="es-CO" sz="3200" b="1" i="0" u="none" strike="noStrike" kern="0" cap="none" spc="0" normalizeH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cielo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, la </a:t>
            </a:r>
            <a:r>
              <a:rPr kumimoji="0" lang="es-CO" sz="3200" b="1" i="0" u="none" strike="noStrike" kern="0" cap="none" spc="0" normalizeH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tierra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 y el </a:t>
            </a:r>
            <a:r>
              <a:rPr kumimoji="0" lang="es-CO" sz="3200" b="1" i="0" u="none" strike="noStrike" kern="0" cap="none" spc="0" normalizeH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mar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. Éste es un llamado a guardar el sábado, señal de Dios como Creador. 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chemeClr val="tx1"/>
                </a:solidFill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61392" y="2589720"/>
            <a:ext cx="7417903" cy="1754326"/>
          </a:xfrm>
          <a:prstGeom prst="rect">
            <a:avLst/>
          </a:prstGeom>
          <a:gradFill>
            <a:gsLst>
              <a:gs pos="80000">
                <a:srgbClr val="4BFFFF"/>
              </a:gs>
              <a:gs pos="21000">
                <a:schemeClr val="bg1"/>
              </a:gs>
            </a:gsLst>
            <a:lin ang="5400000" scaled="0"/>
          </a:gradFill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“</a:t>
            </a:r>
            <a:r>
              <a:rPr lang="es-CO" sz="36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Porque en seis días </a:t>
            </a:r>
            <a:r>
              <a:rPr lang="es-CO" sz="36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hizo</a:t>
            </a:r>
            <a:r>
              <a:rPr lang="es-CO" sz="36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CO" sz="36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Jehová</a:t>
            </a:r>
            <a:r>
              <a:rPr lang="es-CO" sz="36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 los </a:t>
            </a:r>
            <a:r>
              <a:rPr lang="es-CO" sz="36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cielos</a:t>
            </a:r>
            <a:r>
              <a:rPr lang="es-CO" sz="36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 y la </a:t>
            </a:r>
            <a:r>
              <a:rPr lang="es-CO" sz="36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tierra</a:t>
            </a:r>
            <a:r>
              <a:rPr lang="es-CO" sz="36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, el </a:t>
            </a:r>
            <a:r>
              <a:rPr lang="es-CO" sz="36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mar</a:t>
            </a:r>
            <a:r>
              <a:rPr lang="es-CO" sz="36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, y todas las cosas que en ellos hay”. </a:t>
            </a:r>
            <a:r>
              <a:rPr kumimoji="0" lang="es-CO" sz="3600" b="1" i="0" u="none" strike="noStrike" kern="0" cap="none" spc="0" normalizeH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Éxodo 20:11. </a:t>
            </a:r>
            <a:endParaRPr kumimoji="0" lang="es-CO" sz="3600" b="1" i="0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98" y="2676939"/>
            <a:ext cx="4515205" cy="35118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31999" y="729227"/>
            <a:ext cx="5080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¿cuál es la hora del juicio?</a:t>
            </a:r>
            <a:endParaRPr lang="es-CO" sz="40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31617" y="2605707"/>
            <a:ext cx="5680764" cy="1569660"/>
          </a:xfrm>
          <a:prstGeom prst="rect">
            <a:avLst/>
          </a:prstGeom>
          <a:solidFill>
            <a:srgbClr val="71FFFF"/>
          </a:solidFill>
          <a:ln w="9525" cap="rnd" cmpd="sng" algn="ctr">
            <a:solidFill>
              <a:srgbClr val="91BF7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457200"/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Esto es posible saberlo a la luz de Daniel 8:14. La extraordinaria profecía que revela la hora del juicio.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31617" y="4331051"/>
            <a:ext cx="5680764" cy="1938992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“Y él dijo: </a:t>
            </a:r>
            <a:r>
              <a:rPr lang="es-CO" sz="3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anose="02040502050405020303" pitchFamily="18" charset="0"/>
              </a:rPr>
              <a:t>Hasta dos mil trescientas tardes y mañanas; luego el santuario será purificado”. </a:t>
            </a:r>
            <a:r>
              <a:rPr lang="es-CO" sz="3000" dirty="0">
                <a:ln w="19050">
                  <a:solidFill>
                    <a:schemeClr val="tx1"/>
                  </a:solidFill>
                </a:ln>
                <a:latin typeface="Georgia" panose="02040502050405020303" pitchFamily="18" charset="0"/>
              </a:rPr>
              <a:t>Daniel 8:14. </a:t>
            </a:r>
            <a:endParaRPr kumimoji="0" lang="es-CO" sz="3000" i="0" u="none" strike="noStrike" kern="0" cap="none" spc="0" normalizeH="0" baseline="0" noProof="0" dirty="0">
              <a:ln w="19050">
                <a:solidFill>
                  <a:schemeClr val="tx1"/>
                </a:solidFill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54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420000"/>
            </a:gs>
            <a:gs pos="96000">
              <a:srgbClr val="FF0000"/>
            </a:gs>
            <a:gs pos="100000">
              <a:srgbClr val="1403EF"/>
            </a:gs>
            <a:gs pos="20000">
              <a:srgbClr val="48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95095" y="3209918"/>
            <a:ext cx="6463443" cy="255454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2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006600"/>
                  </a:solidFill>
                </a:ln>
                <a:solidFill>
                  <a:srgbClr val="007A00"/>
                </a:solidFill>
                <a:effectLst/>
                <a:uLnTx/>
                <a:uFillTx/>
                <a:latin typeface="Arial Narrow" panose="020B0606020202030204" pitchFamily="34" charset="0"/>
              </a:rPr>
              <a:t>Según lo prefiguraba el ritual del santuario terrenal el día de la purificación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srgbClr val="006600"/>
                  </a:solidFill>
                </a:ln>
                <a:solidFill>
                  <a:srgbClr val="007A00"/>
                </a:solidFill>
                <a:effectLst/>
                <a:uLnTx/>
                <a:uFillTx/>
                <a:latin typeface="Arial Narrow" panose="020B0606020202030204" pitchFamily="34" charset="0"/>
              </a:rPr>
              <a:t> era un día de juicio. </a:t>
            </a:r>
            <a:r>
              <a:rPr lang="es-CO" sz="3200" i="1" kern="0" dirty="0">
                <a:ln w="28575">
                  <a:solidFill>
                    <a:srgbClr val="00206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</a:t>
            </a:r>
            <a:r>
              <a:rPr lang="es-CO" sz="3200" i="1" kern="0" dirty="0">
                <a:ln w="19050">
                  <a:solidFill>
                    <a:srgbClr val="00206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…Toda persona que no se 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afligiere</a:t>
            </a:r>
            <a:r>
              <a:rPr lang="es-CO" sz="3200" i="1" kern="0" dirty="0">
                <a:ln w="19050">
                  <a:solidFill>
                    <a:srgbClr val="90BA4C">
                      <a:lumMod val="50000"/>
                    </a:srgbClr>
                  </a:solidFill>
                </a:ln>
                <a:solidFill>
                  <a:srgbClr val="90BA4C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s-CO" sz="3200" i="1" kern="0" dirty="0">
                <a:ln w="19050">
                  <a:solidFill>
                    <a:srgbClr val="00206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en este mismo día, será </a:t>
            </a:r>
            <a:r>
              <a:rPr lang="es-CO" sz="3200" b="1" i="1" kern="0" dirty="0">
                <a:ln w="19050">
                  <a:solidFill>
                    <a:srgbClr val="2121FF"/>
                  </a:solidFill>
                </a:ln>
                <a:solidFill>
                  <a:srgbClr val="2121FF"/>
                </a:solidFill>
                <a:latin typeface="Arial Narrow" panose="020B0606020202030204" pitchFamily="34" charset="0"/>
              </a:rPr>
              <a:t>cortada</a:t>
            </a:r>
            <a:r>
              <a:rPr lang="es-CO" sz="3200" i="1" kern="0" dirty="0">
                <a:ln w="19050">
                  <a:solidFill>
                    <a:srgbClr val="00206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de su pueblo”. </a:t>
            </a:r>
            <a:r>
              <a:rPr lang="es-CO" sz="3200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Levítico 23:29.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95096" y="1302726"/>
            <a:ext cx="6353808" cy="1077218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Este vasto 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período inició en el año 457</a:t>
            </a:r>
            <a:r>
              <a:rPr kumimoji="0" lang="es-CO" sz="3200" i="0" u="none" strike="noStrike" kern="0" cap="none" spc="0" normalizeH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 a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.C. y se extiende hasta el año 1844 d.C. </a:t>
            </a:r>
            <a:endParaRPr kumimoji="0" lang="es-CO" sz="3600" i="0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21180709">
            <a:off x="1831602" y="3447415"/>
            <a:ext cx="5555160" cy="2062103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66FFFF"/>
              </a:gs>
              <a:gs pos="100000">
                <a:srgbClr val="00FFFF"/>
              </a:gs>
            </a:gsLst>
            <a:lin ang="5400000" scaled="0"/>
          </a:gradFill>
          <a:ln w="762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CO" sz="3200" i="1" kern="0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“Y cualquiera persona que hiciere trabajo alguno en este día, yo </a:t>
            </a:r>
            <a:r>
              <a:rPr lang="es-CO" sz="3200" b="1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destruiré</a:t>
            </a:r>
            <a:r>
              <a:rPr lang="es-CO" sz="3200" i="1" kern="0" spc="50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a la tal persona de entre su pueblo”.</a:t>
            </a:r>
            <a:r>
              <a:rPr lang="es-CO" sz="3200" i="1" kern="0" spc="50" dirty="0">
                <a:ln w="19050" cmpd="sng">
                  <a:solidFill>
                    <a:srgbClr val="17406D"/>
                  </a:solidFill>
                  <a:prstDash val="solid"/>
                </a:ln>
                <a:solidFill>
                  <a:srgbClr val="17406D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3200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Georgia" panose="02040502050405020303" pitchFamily="18" charset="0"/>
                <a:cs typeface="Aharoni" pitchFamily="2" charset="-79"/>
              </a:rPr>
              <a:t>Levítico 23:30.  </a:t>
            </a:r>
          </a:p>
        </p:txBody>
      </p:sp>
      <p:sp>
        <p:nvSpPr>
          <p:cNvPr id="4" name="Rectángulo 3"/>
          <p:cNvSpPr/>
          <p:nvPr/>
        </p:nvSpPr>
        <p:spPr>
          <a:xfrm rot="574943">
            <a:off x="1356696" y="3410004"/>
            <a:ext cx="6430608" cy="212365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2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 w="76200">
            <a:solidFill>
              <a:srgbClr val="0048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El día de la purificación del Santuario Celestial, 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(como ocurría en el santuario terrenal)</a:t>
            </a:r>
            <a:r>
              <a:rPr lang="es-CO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,</a:t>
            </a:r>
            <a:r>
              <a:rPr lang="es-CO" sz="3200" kern="0" dirty="0">
                <a:ln w="19050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CO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también es un día de juicio</a:t>
            </a:r>
            <a:r>
              <a:rPr lang="es-CO" sz="34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. </a:t>
            </a:r>
          </a:p>
          <a:p>
            <a:pPr lvl="0" algn="ctr">
              <a:defRPr/>
            </a:pPr>
            <a:r>
              <a:rPr lang="es-CO" sz="3400" b="1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 Narrow" panose="020B0606020202030204" pitchFamily="34" charset="0"/>
              </a:rPr>
              <a:t>Y según la profecía empezó en 1844.</a:t>
            </a:r>
            <a:endParaRPr kumimoji="0" lang="es-CO" sz="3600" b="1" i="0" u="none" strike="noStrike" kern="0" cap="none" spc="0" normalizeH="0" baseline="0" noProof="0" dirty="0">
              <a:ln w="19050">
                <a:solidFill>
                  <a:srgbClr val="008000"/>
                </a:solidFill>
              </a:ln>
              <a:solidFill>
                <a:srgbClr val="008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355425" y="6241637"/>
            <a:ext cx="417516" cy="3778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031B0-5D57-425A-B543-A3B7CBF5E319}" type="slidenum">
              <a: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7200" y="990600"/>
            <a:ext cx="8229600" cy="838200"/>
            <a:chOff x="240" y="624"/>
            <a:chExt cx="5184" cy="52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240" y="624"/>
              <a:ext cx="5184" cy="528"/>
            </a:xfrm>
            <a:prstGeom prst="leftRightArrow">
              <a:avLst>
                <a:gd name="adj1" fmla="val 61574"/>
                <a:gd name="adj2" fmla="val 24136"/>
              </a:avLst>
            </a:prstGeom>
            <a:gradFill rotWithShape="0">
              <a:gsLst>
                <a:gs pos="93000">
                  <a:srgbClr val="FFFFCC">
                    <a:gamma/>
                    <a:shade val="46275"/>
                    <a:invGamma/>
                  </a:srgbClr>
                </a:gs>
                <a:gs pos="24000">
                  <a:srgbClr val="FFFF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1680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10" cap="none" spc="0" normalizeH="0" baseline="0" noProof="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2.300 años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28600" y="4253944"/>
            <a:ext cx="3097696" cy="2313133"/>
            <a:chOff x="144" y="3120"/>
            <a:chExt cx="1205" cy="1037"/>
          </a:xfrm>
        </p:grpSpPr>
        <p:pic>
          <p:nvPicPr>
            <p:cNvPr id="10" name="Picture 13" descr="Decret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3120"/>
              <a:ext cx="533" cy="1037"/>
            </a:xfrm>
            <a:prstGeom prst="rect">
              <a:avLst/>
            </a:prstGeom>
            <a:noFill/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84" y="3470"/>
              <a:ext cx="96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 decreto de Artajerjes</a:t>
              </a:r>
            </a:p>
          </p:txBody>
        </p: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4956633" y="4121431"/>
            <a:ext cx="3893660" cy="2213164"/>
            <a:chOff x="3810" y="3024"/>
            <a:chExt cx="1765" cy="1022"/>
          </a:xfrm>
        </p:grpSpPr>
        <p:pic>
          <p:nvPicPr>
            <p:cNvPr id="19" name="Picture 11" descr="Jesucris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" y="3024"/>
              <a:ext cx="727" cy="1022"/>
            </a:xfrm>
            <a:prstGeom prst="rect">
              <a:avLst/>
            </a:prstGeom>
            <a:noFill/>
          </p:spPr>
        </p:pic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3810" y="3544"/>
              <a:ext cx="132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Ha llegado la hora de su juicio.</a:t>
              </a:r>
            </a:p>
          </p:txBody>
        </p:sp>
      </p:grp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28600" y="1974573"/>
            <a:ext cx="1457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457 a. C.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223311" y="2150936"/>
            <a:ext cx="1654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1844 d. C.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410817" y="2497793"/>
            <a:ext cx="0" cy="167640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8229601" y="2674156"/>
            <a:ext cx="0" cy="144780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69843" y="310376"/>
            <a:ext cx="8004314" cy="584775"/>
          </a:xfrm>
          <a:prstGeom prst="rect">
            <a:avLst/>
          </a:prstGeom>
          <a:gradFill flip="none" rotWithShape="1">
            <a:gsLst>
              <a:gs pos="35000">
                <a:schemeClr val="accent3">
                  <a:tint val="70000"/>
                  <a:lumMod val="110000"/>
                </a:schemeClr>
              </a:gs>
              <a:gs pos="100000">
                <a:schemeClr val="accent3">
                  <a:tint val="82000"/>
                  <a:alpha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5800"/>
                  </a:solidFill>
                </a:ln>
                <a:solidFill>
                  <a:srgbClr val="0058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8:14. La hora del juicio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005800"/>
                </a:solidFill>
              </a:ln>
              <a:solidFill>
                <a:srgbClr val="0058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r="18752"/>
          <a:stretch/>
        </p:blipFill>
        <p:spPr>
          <a:xfrm>
            <a:off x="3526054" y="2923635"/>
            <a:ext cx="2516936" cy="30469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16947" y="488523"/>
            <a:ext cx="4910106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2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¿Un juicio de muchos años antes de la Venida del Señor</a:t>
            </a: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70640" y="1767356"/>
            <a:ext cx="6295134" cy="1077218"/>
          </a:xfrm>
          <a:prstGeom prst="rect">
            <a:avLst/>
          </a:prstGeom>
          <a:gradFill>
            <a:gsLst>
              <a:gs pos="0">
                <a:srgbClr val="70AD47">
                  <a:tint val="50000"/>
                  <a:satMod val="300000"/>
                </a:srgbClr>
              </a:gs>
              <a:gs pos="35000">
                <a:srgbClr val="70AD47">
                  <a:tint val="37000"/>
                  <a:satMod val="300000"/>
                </a:srgb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76200">
            <a:solidFill>
              <a:srgbClr val="007A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kumimoji="0" lang="es-CO" sz="3200" i="0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La Biblia dice que todos seremos juzgados el día de la Venida del Señor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70642" y="2923635"/>
            <a:ext cx="6295132" cy="3046988"/>
          </a:xfrm>
          <a:prstGeom prst="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200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1. </a:t>
            </a: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Dios “</a:t>
            </a:r>
            <a:r>
              <a:rPr lang="es-CO" sz="3200" i="1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ha establecido un día en el cual   </a:t>
            </a:r>
          </a:p>
          <a:p>
            <a:pPr lvl="0">
              <a:defRPr/>
            </a:pPr>
            <a:r>
              <a:rPr lang="es-CO" sz="3200" i="1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    juzgará al mundo</a:t>
            </a: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.” </a:t>
            </a:r>
            <a:r>
              <a:rPr lang="es-CO" sz="3200" b="1" i="1" kern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Hechos 17:31.</a:t>
            </a:r>
          </a:p>
          <a:p>
            <a:pPr lvl="0">
              <a:defRPr/>
            </a:pPr>
            <a:r>
              <a:rPr lang="es-CO" sz="3200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2. </a:t>
            </a: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Ese día </a:t>
            </a:r>
            <a:r>
              <a:rPr kumimoji="0" lang="es-CO" sz="3200" i="0" u="none" strike="noStrike" kern="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</a:rPr>
              <a:t>es el día de la </a:t>
            </a: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V</a:t>
            </a:r>
            <a:r>
              <a:rPr kumimoji="0" lang="es-CO" sz="3200" i="0" u="none" strike="noStrike" kern="0" cap="none" spc="0" normalizeH="0" baseline="0" noProof="0" dirty="0" err="1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</a:rPr>
              <a:t>enida</a:t>
            </a: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 del  </a:t>
            </a:r>
          </a:p>
          <a:p>
            <a:pPr lvl="0">
              <a:defRPr/>
            </a:pP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    Señor.</a:t>
            </a: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200" b="1" i="1" u="none" strike="noStrike" kern="0" cap="none" spc="0" normalizeH="0" baseline="0" noProof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Mateo 25:31-46.</a:t>
            </a:r>
          </a:p>
          <a:p>
            <a:pPr lvl="0">
              <a:defRPr/>
            </a:pPr>
            <a:r>
              <a:rPr lang="es-CO" sz="3200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3. </a:t>
            </a: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Que “</a:t>
            </a:r>
            <a:r>
              <a:rPr lang="es-CO" sz="3200" i="1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todos compareceremos ante el </a:t>
            </a:r>
          </a:p>
          <a:p>
            <a:pPr lvl="0">
              <a:defRPr/>
            </a:pPr>
            <a:r>
              <a:rPr lang="es-CO" sz="3200" i="1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    tribunal de Cristo</a:t>
            </a: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</a:rPr>
              <a:t>.” </a:t>
            </a:r>
            <a:r>
              <a:rPr lang="es-CO" sz="3200" b="1" i="1" kern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Romanos 14:10.</a:t>
            </a:r>
            <a:endParaRPr kumimoji="0" lang="es-CO" sz="3200" b="1" i="1" u="none" strike="noStrike" kern="0" cap="none" spc="0" normalizeH="0" baseline="0" noProof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40000" y="6102692"/>
            <a:ext cx="5556413" cy="584775"/>
          </a:xfrm>
          <a:prstGeom prst="rect">
            <a:avLst/>
          </a:prstGeom>
          <a:gradFill>
            <a:gsLst>
              <a:gs pos="0">
                <a:srgbClr val="70AD47">
                  <a:tint val="50000"/>
                  <a:satMod val="300000"/>
                </a:srgbClr>
              </a:gs>
              <a:gs pos="35000">
                <a:srgbClr val="70AD47">
                  <a:tint val="37000"/>
                  <a:satMod val="300000"/>
                </a:srgb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CO" sz="3200" b="1" kern="0" dirty="0">
                <a:ln w="19050">
                  <a:solidFill>
                    <a:srgbClr val="007A00"/>
                  </a:solidFill>
                </a:ln>
                <a:solidFill>
                  <a:srgbClr val="007A00"/>
                </a:solidFill>
                <a:latin typeface="Arial Narrow" panose="020B0606020202030204" pitchFamily="34" charset="0"/>
              </a:rPr>
              <a:t>¿No es esto una contradicción?</a:t>
            </a:r>
          </a:p>
        </p:txBody>
      </p:sp>
    </p:spTree>
    <p:extLst>
      <p:ext uri="{BB962C8B-B14F-4D97-AF65-F5344CB8AC3E}">
        <p14:creationId xmlns:p14="http://schemas.microsoft.com/office/powerpoint/2010/main" val="8332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28530" y="2391468"/>
            <a:ext cx="6486939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La palabra día en los tiempos bíblicos, como hoy, puede tener más de un significado:</a:t>
            </a:r>
            <a:endParaRPr lang="es-CO" sz="3000" kern="0" dirty="0">
              <a:ln w="19050">
                <a:solidFill>
                  <a:srgbClr val="0000FF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28530" y="632786"/>
            <a:ext cx="6486939" cy="156966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4C0000"/>
                  </a:solidFill>
                </a:ln>
                <a:solidFill>
                  <a:srgbClr val="42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No, no hay ninguna contradicción. El día del </a:t>
            </a:r>
            <a:r>
              <a:rPr kumimoji="0" lang="es-CO" sz="3200" b="1" i="0" u="none" strike="noStrike" kern="0" cap="none" spc="0" normalizeH="0" noProof="0" dirty="0">
                <a:ln>
                  <a:solidFill>
                    <a:srgbClr val="4C0000"/>
                  </a:solidFill>
                </a:ln>
                <a:solidFill>
                  <a:srgbClr val="420000"/>
                </a:solidFill>
                <a:effectLst/>
                <a:uLnTx/>
                <a:uFillTx/>
                <a:latin typeface="Arial Narrow" panose="020B0606020202030204" pitchFamily="34" charset="0"/>
              </a:rPr>
              <a:t>juicio no es un día de 24 horas, sino un período de más de mil años.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4C0000"/>
                </a:solidFill>
              </a:ln>
              <a:solidFill>
                <a:srgbClr val="42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8530" y="3556396"/>
            <a:ext cx="6486939" cy="286232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0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1. </a:t>
            </a:r>
            <a:r>
              <a:rPr lang="es-CO" sz="3000" kern="0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Período de un día y una noche.                                        </a:t>
            </a:r>
          </a:p>
          <a:p>
            <a:pPr lvl="0">
              <a:defRPr/>
            </a:pPr>
            <a:r>
              <a:rPr lang="es-CO" sz="3000" kern="0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 </a:t>
            </a:r>
            <a:r>
              <a:rPr lang="es-CO" sz="30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Levítico 23:32.</a:t>
            </a:r>
          </a:p>
          <a:p>
            <a:pPr lvl="0">
              <a:defRPr/>
            </a:pPr>
            <a:r>
              <a:rPr lang="es-CO" sz="30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2. </a:t>
            </a:r>
            <a:r>
              <a:rPr lang="es-CO" sz="30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Período de luz en contraste con la noche.  </a:t>
            </a:r>
          </a:p>
          <a:p>
            <a:pPr lvl="0">
              <a:defRPr/>
            </a:pPr>
            <a:r>
              <a:rPr lang="es-CO" sz="30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   </a:t>
            </a:r>
            <a:r>
              <a:rPr lang="es-CO" sz="30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Juan 11:9.</a:t>
            </a:r>
          </a:p>
          <a:p>
            <a:pPr lvl="0">
              <a:defRPr/>
            </a:pPr>
            <a:r>
              <a:rPr lang="es-CO" sz="30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3. </a:t>
            </a:r>
            <a:r>
              <a:rPr lang="es-CO" sz="30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Período de tiempo sin tomar en cuenta su  </a:t>
            </a:r>
          </a:p>
          <a:p>
            <a:pPr lvl="0">
              <a:defRPr/>
            </a:pPr>
            <a:r>
              <a:rPr lang="es-CO" sz="30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   duración, época. </a:t>
            </a:r>
            <a:r>
              <a:rPr lang="es-CO" sz="30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Génesis 2:4.</a:t>
            </a:r>
          </a:p>
        </p:txBody>
      </p:sp>
    </p:spTree>
    <p:extLst>
      <p:ext uri="{BB962C8B-B14F-4D97-AF65-F5344CB8AC3E}">
        <p14:creationId xmlns:p14="http://schemas.microsoft.com/office/powerpoint/2010/main" val="1223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FF0000"/>
            </a:gs>
            <a:gs pos="52000">
              <a:schemeClr val="tx1"/>
            </a:gs>
            <a:gs pos="91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24" y="1882067"/>
            <a:ext cx="6369152" cy="40150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41956" y="325150"/>
            <a:ext cx="648659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El día del juicio es un gran período que se divide en cuatro etapas.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CC7A-5452-4D4D-8DB9-24ABBFEC2670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81489" y="1865207"/>
            <a:ext cx="6775087" cy="4031873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905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juicio pre advenimiento que inició en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el</a:t>
            </a:r>
            <a:r>
              <a:rPr kumimoji="0" lang="es-CO" sz="3200" b="0" i="0" u="none" strike="noStrike" kern="0" cap="none" spc="0" normalizeH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1844 d.C. y va hasta el fin de la</a:t>
            </a:r>
            <a:r>
              <a:rPr kumimoji="0" lang="es-CO" sz="3200" b="0" i="0" u="none" strike="noStrike" kern="0" cap="none" spc="0" normalizeH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gracia.</a:t>
            </a:r>
            <a:r>
              <a:rPr lang="es-CO" sz="32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juicio de separación en ocasión de    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3200" kern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tx1"/>
                  </a:glow>
                </a:effectLst>
                <a:latin typeface="Arial Narrow" panose="020B0606020202030204" pitchFamily="34" charset="0"/>
              </a:rPr>
              <a:t>   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Segunda Venida.</a:t>
            </a: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juicio de verificación durante los mil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glow rad="101600">
                    <a:schemeClr val="tx1"/>
                  </a:glow>
                </a:effectLst>
                <a:latin typeface="Arial Narrow" panose="020B0606020202030204" pitchFamily="34" charset="0"/>
              </a:rPr>
              <a:t>   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años de</a:t>
            </a:r>
            <a:r>
              <a:rPr lang="es-CO" sz="3200" kern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glow rad="1016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glow rad="101600">
                    <a:schemeClr val="tx1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Apocalipsis 20.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 Narrow" panose="020B0606020202030204" pitchFamily="34" charset="0"/>
              </a:rPr>
              <a:t>4. 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 Narrow" panose="020B0606020202030204" pitchFamily="34" charset="0"/>
              </a:rPr>
              <a:t>El juicio de ejecución de la sentencia al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 Narrow" panose="020B0606020202030204" pitchFamily="34" charset="0"/>
              </a:rPr>
              <a:t>    fin del los mil años de Apocalipsis 20.</a:t>
            </a:r>
            <a:endParaRPr kumimoji="0" lang="es-CO" sz="3200" i="0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3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4.xml><?xml version="1.0" encoding="utf-8"?>
<a:theme xmlns:a="http://schemas.openxmlformats.org/drawingml/2006/main" name="3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1_Reflejos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7.xml><?xml version="1.0" encoding="utf-8"?>
<a:theme xmlns:a="http://schemas.openxmlformats.org/drawingml/2006/main" name="Lápices de ce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ápice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ce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elest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2209</TotalTime>
  <Words>2029</Words>
  <Application>Microsoft Office PowerPoint</Application>
  <PresentationFormat>Presentación en pantalla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22</vt:i4>
      </vt:variant>
    </vt:vector>
  </HeadingPairs>
  <TitlesOfParts>
    <vt:vector size="42" baseType="lpstr">
      <vt:lpstr>Aharoni</vt:lpstr>
      <vt:lpstr>Arial</vt:lpstr>
      <vt:lpstr>Arial Narrow</vt:lpstr>
      <vt:lpstr>Calibri</vt:lpstr>
      <vt:lpstr>Calibri Light</vt:lpstr>
      <vt:lpstr>Century Gothic</vt:lpstr>
      <vt:lpstr>Comic Sans MS</vt:lpstr>
      <vt:lpstr>Georgia</vt:lpstr>
      <vt:lpstr>Tahoma</vt:lpstr>
      <vt:lpstr>Times New Roman</vt:lpstr>
      <vt:lpstr>Vijaya</vt:lpstr>
      <vt:lpstr>Wingdings</vt:lpstr>
      <vt:lpstr>Tema de Office</vt:lpstr>
      <vt:lpstr>Celestial</vt:lpstr>
      <vt:lpstr>1_Celestial</vt:lpstr>
      <vt:lpstr>3_Celestial</vt:lpstr>
      <vt:lpstr>1_Reflejos</vt:lpstr>
      <vt:lpstr>Estela de condensación</vt:lpstr>
      <vt:lpstr>Lápices de cera</vt:lpstr>
      <vt:lpstr>2_Celestial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Ernesto</cp:lastModifiedBy>
  <cp:revision>413</cp:revision>
  <dcterms:created xsi:type="dcterms:W3CDTF">2015-08-28T22:36:02Z</dcterms:created>
  <dcterms:modified xsi:type="dcterms:W3CDTF">2018-09-21T22:05:54Z</dcterms:modified>
</cp:coreProperties>
</file>