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  <p:sldMasterId id="2147484148" r:id="rId2"/>
  </p:sldMasterIdLst>
  <p:notesMasterIdLst>
    <p:notesMasterId r:id="rId15"/>
  </p:notesMasterIdLst>
  <p:sldIdLst>
    <p:sldId id="311" r:id="rId3"/>
    <p:sldId id="257" r:id="rId4"/>
    <p:sldId id="348" r:id="rId5"/>
    <p:sldId id="315" r:id="rId6"/>
    <p:sldId id="351" r:id="rId7"/>
    <p:sldId id="329" r:id="rId8"/>
    <p:sldId id="357" r:id="rId9"/>
    <p:sldId id="361" r:id="rId10"/>
    <p:sldId id="362" r:id="rId11"/>
    <p:sldId id="359" r:id="rId12"/>
    <p:sldId id="363" r:id="rId13"/>
    <p:sldId id="3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5C641"/>
    <a:srgbClr val="F5AC41"/>
    <a:srgbClr val="000000"/>
    <a:srgbClr val="FFFF99"/>
    <a:srgbClr val="2121FF"/>
    <a:srgbClr val="7DFFFF"/>
    <a:srgbClr val="DCE8CE"/>
    <a:srgbClr val="C2D8A8"/>
    <a:srgbClr val="DBA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C37F9-E043-4EF9-8F9A-3F910F2ADE25}" type="datetimeFigureOut">
              <a:rPr lang="es-CO" smtClean="0"/>
              <a:t>11/06/2017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59EAF-5113-4A1F-93C3-C9B9C5656E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350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6007 w 5184"/>
                  <a:gd name="T3" fmla="*/ 3159 h 3159"/>
                  <a:gd name="T4" fmla="*/ 6007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52 w 556"/>
                  <a:gd name="T5" fmla="*/ 3159 h 3159"/>
                  <a:gd name="T6" fmla="*/ 65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99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99 w 251"/>
                <a:gd name="T7" fmla="*/ 12 h 12"/>
                <a:gd name="T8" fmla="*/ 299 w 251"/>
                <a:gd name="T9" fmla="*/ 0 h 12"/>
                <a:gd name="T10" fmla="*/ 299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147483646 w 251"/>
                <a:gd name="T5" fmla="*/ 12 h 12"/>
                <a:gd name="T6" fmla="*/ 2147483646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498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498 w 4724"/>
                  <a:gd name="T7" fmla="*/ 12 h 12"/>
                  <a:gd name="T8" fmla="*/ 5498 w 4724"/>
                  <a:gd name="T9" fmla="*/ 0 h 12"/>
                  <a:gd name="T10" fmla="*/ 5498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48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s-ES" noProof="0"/>
              <a:t>Haga clic para cambiar el estilo de título	</a:t>
            </a:r>
          </a:p>
        </p:txBody>
      </p:sp>
      <p:sp>
        <p:nvSpPr>
          <p:cNvPr id="348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70432-2074-4F8D-A533-D6E10F908B9E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2851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6D1F3-2D03-4F46-8F34-9C8CF090D1E1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57731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D1AFB-3E89-42B2-8EA0-E7935C3DF2A2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22624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10B3-F9A0-4FA8-B946-106DABB31BC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8677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956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6927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7852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02926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11271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2278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5487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AD4AD-750B-4B85-B2A8-923F94B1E46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363347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09553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8170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9661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73513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577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3427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21331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4427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56624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6654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1321-5555-498B-B108-A4E1FA8719F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1117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BAB4-D1E2-44CA-9ED4-32D76E540AFE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26735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77215-752F-4259-83A6-5D6946246C3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16146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E56A-1678-4572-8E6A-852CD33077AB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26742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22FF1-E7AE-4B11-A531-EEE3F0A4DA36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8355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919BD-6361-48EB-AE6C-7D40FA569398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21356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504F-8A10-4C3E-9FFB-CF208C17CD0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32735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6007 w 5184"/>
                <a:gd name="T3" fmla="*/ 3159 h 3159"/>
                <a:gd name="T4" fmla="*/ 6007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52 w 556"/>
                <a:gd name="T5" fmla="*/ 3159 h 3159"/>
                <a:gd name="T6" fmla="*/ 65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498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498 w 4724"/>
                  <a:gd name="T7" fmla="*/ 12 h 12"/>
                  <a:gd name="T8" fmla="*/ 5498 w 4724"/>
                  <a:gd name="T9" fmla="*/ 0 h 12"/>
                  <a:gd name="T10" fmla="*/ 5498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147483646 w 251"/>
                  <a:gd name="T5" fmla="*/ 12 h 12"/>
                  <a:gd name="T6" fmla="*/ 2147483646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99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99 w 251"/>
                  <a:gd name="T7" fmla="*/ 12 h 12"/>
                  <a:gd name="T8" fmla="*/ 299 w 251"/>
                  <a:gd name="T9" fmla="*/ 0 h 12"/>
                  <a:gd name="T10" fmla="*/ 299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38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38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8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8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D17F8AD-4ECC-49CE-846B-8E81757E2239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3259140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572715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  <p:sldLayoutId id="2147484162" r:id="rId14"/>
    <p:sldLayoutId id="2147484163" r:id="rId15"/>
    <p:sldLayoutId id="2147484164" r:id="rId16"/>
    <p:sldLayoutId id="214748416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13356" y="563578"/>
            <a:ext cx="7117287" cy="1754326"/>
          </a:xfrm>
          <a:prstGeom prst="rect">
            <a:avLst/>
          </a:prstGeom>
          <a:effectLst>
            <a:glow rad="190500">
              <a:schemeClr val="tx1"/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5400" b="1" kern="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latin typeface="Comic Sans MS" panose="030F0702030302020204" pitchFamily="66" charset="0"/>
              </a:rPr>
              <a:t>La vida te da sorpresas.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AD4AD-750B-4B85-B2A8-923F94B1E467}" type="slidenum">
              <a:rPr lang="es-ES" altLang="es-CO" smtClean="0"/>
              <a:pPr>
                <a:defRPr/>
              </a:pPr>
              <a:t>1</a:t>
            </a:fld>
            <a:endParaRPr lang="es-ES" alt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2996026"/>
            <a:ext cx="50958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2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75000"/>
              </a:schemeClr>
            </a:gs>
            <a:gs pos="85000">
              <a:srgbClr val="1D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289164" y="5870576"/>
            <a:ext cx="417516" cy="377825"/>
          </a:xfrm>
        </p:spPr>
        <p:txBody>
          <a:bodyPr/>
          <a:lstStyle/>
          <a:p>
            <a:pPr lvl="0" defTabSz="914400">
              <a:defRPr/>
            </a:pPr>
            <a:fld id="{EF0031B0-5D57-425A-B543-A3B7CBF5E319}" type="slidenum">
              <a:rPr lang="es-CO" sz="1800" b="1" ker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pPr lvl="0" defTabSz="914400">
                <a:defRPr/>
              </a:pPr>
              <a:t>10</a:t>
            </a:fld>
            <a:endParaRPr lang="es-CO" sz="18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25217" y="1908751"/>
            <a:ext cx="6493565" cy="43396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Tito 2:11  </a:t>
            </a:r>
            <a:r>
              <a:rPr lang="es-CO" sz="2800" b="1" dirty="0">
                <a:ln w="3175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Dios ha mostrado su bondad, al ofrecer la salvación a toda la humanidad.</a:t>
            </a:r>
            <a:endParaRPr lang="es-CO" sz="1200" b="1" dirty="0">
              <a:ln w="3175">
                <a:solidFill>
                  <a:srgbClr val="002060"/>
                </a:solidFill>
              </a:ln>
              <a:solidFill>
                <a:schemeClr val="accent4">
                  <a:lumMod val="1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endParaRPr lang="es-CO" sz="1200" b="1" dirty="0">
              <a:ln w="3175">
                <a:solidFill>
                  <a:srgbClr val="002060"/>
                </a:solidFill>
              </a:ln>
              <a:solidFill>
                <a:schemeClr val="accent4">
                  <a:lumMod val="1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Tito 2:12  </a:t>
            </a:r>
            <a:r>
              <a:rPr lang="es-CO" sz="2800" b="1" dirty="0">
                <a:ln w="3175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Esa bondad de Dios nos enseña a renunciar a la maldad y a los deseos mundanos, y a llevar en el tiempo presente una vida de buen juicio, rectitud y piedad, </a:t>
            </a:r>
          </a:p>
          <a:p>
            <a:pPr lvl="0"/>
            <a:endParaRPr lang="es-CO" sz="1200" b="1" dirty="0">
              <a:ln w="3175">
                <a:solidFill>
                  <a:srgbClr val="002060"/>
                </a:solidFill>
              </a:ln>
              <a:solidFill>
                <a:schemeClr val="accent4">
                  <a:lumMod val="1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Tito 2:13  </a:t>
            </a:r>
            <a:r>
              <a:rPr lang="es-CO" sz="2800" b="1" dirty="0">
                <a:ln w="3175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mientras llega el feliz cumplimiento de nuestra esperanza: el regreso glorioso de nuestro gran Dios y Salvador Jesucristo.</a:t>
            </a:r>
            <a:endParaRPr lang="es-CO" sz="2800" b="1" kern="0" dirty="0">
              <a:ln w="3175">
                <a:solidFill>
                  <a:srgbClr val="C0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041448" y="482375"/>
            <a:ext cx="5061102" cy="10156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472C4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000" b="1" kern="0" dirty="0">
                <a:ln w="3175">
                  <a:solidFill>
                    <a:srgbClr val="2121FF"/>
                  </a:solidFill>
                </a:ln>
                <a:solidFill>
                  <a:srgbClr val="2121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hay motivos para fracasar el día que venga Cristo porque…</a:t>
            </a:r>
            <a:endParaRPr kumimoji="0" lang="es-CO" sz="3000" b="1" i="0" u="none" strike="noStrike" kern="0" cap="none" spc="0" normalizeH="0" baseline="0" noProof="0" dirty="0">
              <a:ln w="3175">
                <a:solidFill>
                  <a:srgbClr val="2121FF"/>
                </a:solidFill>
              </a:ln>
              <a:solidFill>
                <a:srgbClr val="2121FF"/>
              </a:solidFill>
              <a:effectLst>
                <a:glow rad="63500">
                  <a:srgbClr val="44546A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4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0000"/>
            </a:gs>
            <a:gs pos="47000">
              <a:srgbClr val="1D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289164" y="5870576"/>
            <a:ext cx="417516" cy="377825"/>
          </a:xfrm>
        </p:spPr>
        <p:txBody>
          <a:bodyPr/>
          <a:lstStyle/>
          <a:p>
            <a:pPr lvl="0" defTabSz="914400">
              <a:defRPr/>
            </a:pPr>
            <a:fld id="{EF0031B0-5D57-425A-B543-A3B7CBF5E319}" type="slidenum">
              <a:rPr lang="es-CO" sz="1800" b="1" ker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pPr lvl="0" defTabSz="914400">
                <a:defRPr/>
              </a:pPr>
              <a:t>11</a:t>
            </a:fld>
            <a:endParaRPr lang="es-CO" sz="18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45079" y="2765214"/>
            <a:ext cx="5853842" cy="2246769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2800" b="1" dirty="0">
                <a:ln w="3175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… no sabéis lo que será mañana. Porque ¿qué es vuestra vida? Ciertamente es neblina que se aparece por un poco de tiempo, y luego se desvanece. </a:t>
            </a:r>
            <a:r>
              <a:rPr lang="es-CO" sz="2800" b="1" dirty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Santiago 4:14. </a:t>
            </a:r>
            <a:endParaRPr lang="es-CO" sz="2800" b="1" kern="0" dirty="0">
              <a:ln w="3175">
                <a:solidFill>
                  <a:srgbClr val="C0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041449" y="1047465"/>
            <a:ext cx="5061102" cy="10156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472C4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000" b="1" kern="0" dirty="0">
                <a:ln w="3175">
                  <a:solidFill>
                    <a:srgbClr val="2121FF"/>
                  </a:solidFill>
                </a:ln>
                <a:solidFill>
                  <a:srgbClr val="2121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peligroso andar sin la protección de Dios porque…</a:t>
            </a:r>
            <a:endParaRPr kumimoji="0" lang="es-CO" sz="3000" b="1" i="0" u="none" strike="noStrike" kern="0" cap="none" spc="0" normalizeH="0" baseline="0" noProof="0" dirty="0">
              <a:ln w="3175">
                <a:solidFill>
                  <a:srgbClr val="2121FF"/>
                </a:solidFill>
              </a:ln>
              <a:solidFill>
                <a:srgbClr val="2121FF"/>
              </a:solidFill>
              <a:effectLst>
                <a:glow rad="63500">
                  <a:srgbClr val="44546A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DFFFF"/>
            </a:gs>
            <a:gs pos="47000">
              <a:srgbClr val="1D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47" y="1283072"/>
            <a:ext cx="5923106" cy="444233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289164" y="5870576"/>
            <a:ext cx="417516" cy="377825"/>
          </a:xfrm>
        </p:spPr>
        <p:txBody>
          <a:bodyPr/>
          <a:lstStyle/>
          <a:p>
            <a:pPr lvl="0" defTabSz="914400">
              <a:defRPr/>
            </a:pPr>
            <a:fld id="{EF0031B0-5D57-425A-B543-A3B7CBF5E319}" type="slidenum">
              <a:rPr lang="es-CO" sz="1800" b="1" ker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pPr lvl="0" defTabSz="914400">
                <a:defRPr/>
              </a:pPr>
              <a:t>12</a:t>
            </a:fld>
            <a:endParaRPr lang="es-CO" sz="18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83635" y="4850295"/>
            <a:ext cx="5976730" cy="1815882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2800" b="1" dirty="0">
                <a:ln w="3175">
                  <a:solidFill>
                    <a:srgbClr val="2121FF"/>
                  </a:solidFill>
                </a:ln>
                <a:solidFill>
                  <a:srgbClr val="2121FF"/>
                </a:solidFill>
                <a:latin typeface="Segoe UI" panose="020B0502040204020203" pitchFamily="34" charset="0"/>
              </a:rPr>
              <a:t>“Y todo aquel que tiene esta esperanza en él, se purifica a sí mismo, así como él es puro”.</a:t>
            </a:r>
          </a:p>
          <a:p>
            <a:pPr lvl="0" algn="ctr"/>
            <a:r>
              <a:rPr lang="es-CO" sz="2800" b="1" dirty="0">
                <a:ln w="3175">
                  <a:solidFill>
                    <a:srgbClr val="2121FF"/>
                  </a:solidFill>
                </a:ln>
                <a:solidFill>
                  <a:srgbClr val="2121FF"/>
                </a:solidFill>
                <a:latin typeface="Segoe UI" panose="020B0502040204020203" pitchFamily="34" charset="0"/>
              </a:rPr>
              <a:t> </a:t>
            </a:r>
            <a:r>
              <a:rPr 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</a:rPr>
              <a:t>1 Juan 3:3.</a:t>
            </a:r>
            <a:endParaRPr lang="es-CO" sz="2800" b="1" kern="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418597" y="227653"/>
            <a:ext cx="6306806" cy="10156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472C4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0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Dios nos ha prometido la vida </a:t>
            </a:r>
            <a:r>
              <a:rPr lang="es-CO" sz="3000" b="1" ker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eterna.</a:t>
            </a:r>
          </a:p>
          <a:p>
            <a:pPr lvl="0" algn="ctr" defTabSz="914400">
              <a:defRPr/>
            </a:pPr>
            <a:r>
              <a:rPr lang="es-CO" sz="3000" b="1" ker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es-CO" sz="30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eso se nos insta a estar preparados.</a:t>
            </a:r>
            <a:endParaRPr kumimoji="0" lang="es-CO" sz="3000" b="1" i="0" u="none" strike="noStrike" kern="0" cap="none" spc="0" normalizeH="0" baseline="0" noProof="0" dirty="0">
              <a:ln w="3175">
                <a:solidFill>
                  <a:srgbClr val="2121FF"/>
                </a:solidFill>
              </a:ln>
              <a:solidFill>
                <a:srgbClr val="2121FF"/>
              </a:solidFill>
              <a:effectLst>
                <a:glow rad="63500">
                  <a:srgbClr val="44546A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135756" y="2796351"/>
            <a:ext cx="1722783" cy="70788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40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</a:rPr>
              <a:t>AMÉN</a:t>
            </a:r>
            <a:endParaRPr lang="es-CO" sz="4000" b="1" kern="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7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234901" y="868192"/>
            <a:ext cx="6492799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76200">
                    <a:schemeClr val="bg1"/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vida te da sorpresas.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537632" y="3316031"/>
            <a:ext cx="5887335" cy="2554545"/>
          </a:xfrm>
          <a:prstGeom prst="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2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CO" sz="3200" kern="0" dirty="0">
                <a:ln w="19050">
                  <a:solidFill>
                    <a:srgbClr val="2121FF"/>
                  </a:solidFill>
                </a:ln>
                <a:solidFill>
                  <a:srgbClr val="2121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 digan: </a:t>
            </a:r>
            <a:r>
              <a:rPr lang="es-CO" sz="32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 y seguridad, entonces vendrá sobre ellos destrucción repentina, como los dolores a la mujer encinta, y no escaparán”. </a:t>
            </a:r>
            <a:r>
              <a:rPr lang="es-CO" sz="32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chemeClr val="bg1"/>
                  </a:glo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1Tesalonicenses 5:3. </a:t>
            </a:r>
            <a:endParaRPr kumimoji="0" lang="es-CO" sz="3200" i="0" u="none" strike="noStrike" kern="0" cap="none" spc="0" normalizeH="0" baseline="0" noProof="0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>
                  <a:schemeClr val="bg1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22FF1-E7AE-4B11-A531-EEE3F0A4DA36}" type="slidenum">
              <a:rPr lang="es-ES" altLang="es-CO" smtClean="0"/>
              <a:pPr>
                <a:defRPr/>
              </a:pPr>
              <a:t>2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52553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8000">
              <a:srgbClr val="350000"/>
            </a:gs>
            <a:gs pos="62000">
              <a:schemeClr val="bg1"/>
            </a:gs>
            <a:gs pos="44000">
              <a:schemeClr val="accent1">
                <a:lumMod val="40000"/>
                <a:lumOff val="60000"/>
              </a:schemeClr>
            </a:gs>
            <a:gs pos="100000">
              <a:srgbClr val="FF0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22FF1-E7AE-4B11-A531-EEE3F0A4DA36}" type="slidenum">
              <a:rPr lang="es-ES" altLang="es-CO" smtClean="0"/>
              <a:pPr>
                <a:defRPr/>
              </a:pPr>
              <a:t>3</a:t>
            </a:fld>
            <a:endParaRPr lang="es-ES" altLang="es-CO"/>
          </a:p>
        </p:txBody>
      </p:sp>
      <p:sp>
        <p:nvSpPr>
          <p:cNvPr id="7" name="Rectángulo 6"/>
          <p:cNvSpPr/>
          <p:nvPr/>
        </p:nvSpPr>
        <p:spPr>
          <a:xfrm>
            <a:off x="1587776" y="950125"/>
            <a:ext cx="5968448" cy="2246769"/>
          </a:xfrm>
          <a:prstGeom prst="rect">
            <a:avLst/>
          </a:prstGeom>
          <a:solidFill>
            <a:srgbClr val="FFFF99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Cuando David regresó a </a:t>
            </a:r>
            <a:r>
              <a:rPr lang="es-CO" sz="2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Siclag</a:t>
            </a:r>
            <a:r>
              <a:rPr lang="es-CO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, la ciudad donde estaban su familia y la familia de sus amigos, encontró que los amalecitas </a:t>
            </a:r>
            <a:r>
              <a:rPr 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“…habían asolado a </a:t>
            </a:r>
            <a:r>
              <a:rPr lang="es-CO" sz="2800" b="1" dirty="0" err="1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Siclag</a:t>
            </a:r>
            <a:r>
              <a:rPr 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y le habían prendido fuego”. </a:t>
            </a:r>
            <a:r>
              <a:rPr lang="es-CO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1Samuel 30:1.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807265" y="4008579"/>
            <a:ext cx="5529470" cy="181588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D3737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1" u="none" strike="noStrike" kern="0" cap="none" spc="0" normalizeH="0" baseline="0" noProof="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</a:t>
            </a:r>
            <a:r>
              <a:rPr kumimoji="0" lang="es-CO" sz="2800" b="1" i="0" u="none" strike="noStrike" kern="0" cap="none" spc="0" normalizeH="0" baseline="0" noProof="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 se habían llevado cautivas a las mujeres y a todos los que estaban allí, desde el menor hasta el mayor…</a:t>
            </a:r>
            <a:r>
              <a:rPr kumimoji="0" lang="es-CO" sz="2800" b="1" i="1" u="none" strike="noStrike" kern="0" cap="none" spc="0" normalizeH="0" baseline="0" noProof="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”.</a:t>
            </a:r>
            <a:r>
              <a:rPr kumimoji="0" lang="es-CO" sz="2800" b="1" i="0" u="none" strike="noStrike" kern="0" cap="none" spc="0" normalizeH="0" baseline="0" noProof="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Samuel 30:2.</a:t>
            </a:r>
          </a:p>
        </p:txBody>
      </p:sp>
    </p:spTree>
    <p:extLst>
      <p:ext uri="{BB962C8B-B14F-4D97-AF65-F5344CB8AC3E}">
        <p14:creationId xmlns:p14="http://schemas.microsoft.com/office/powerpoint/2010/main" val="306603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0000FF"/>
            </a:gs>
            <a:gs pos="0">
              <a:srgbClr val="1B1503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808" y="2490106"/>
            <a:ext cx="2642565" cy="369106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38657" y="883861"/>
            <a:ext cx="7466685" cy="1077218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Después de consultar al Señor, David partió con sus hombres a recuperar a los retenidos.</a:t>
            </a:r>
            <a:endParaRPr lang="es-CO" sz="32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777677" y="3074941"/>
            <a:ext cx="5588646" cy="1477328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0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Pero en el camino encontraron a un joven egipcio que los guio a donde estaban los amalecitas. </a:t>
            </a:r>
            <a:endParaRPr lang="es-CO" sz="3000" b="1" kern="0" dirty="0">
              <a:ln w="3175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226783" y="602728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>
              <a:defRPr/>
            </a:pPr>
            <a:r>
              <a:rPr lang="es-CO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244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4000">
              <a:srgbClr val="350000"/>
            </a:gs>
            <a:gs pos="75000">
              <a:schemeClr val="tx2">
                <a:lumMod val="60000"/>
                <a:lumOff val="40000"/>
              </a:schemeClr>
            </a:gs>
            <a:gs pos="100000">
              <a:schemeClr val="accent4">
                <a:lumMod val="2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54495" y="393247"/>
            <a:ext cx="8435010" cy="6124754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 Samuel 30:15</a:t>
            </a:r>
            <a:r>
              <a:rPr lang="es-CO" sz="2800" b="1" dirty="0">
                <a:ln w="3175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  Y le dijo David: ¿Me llevarás tú a esa tropa? Y él dijo: Júrame por Dios que no me matarás, ni me entregarás en mano de mi amo, y yo te llevaré a esa gente. </a:t>
            </a:r>
          </a:p>
          <a:p>
            <a:pPr lvl="0"/>
            <a:endParaRPr lang="es-CO" sz="2800" b="1" dirty="0">
              <a:ln w="3175">
                <a:solidFill>
                  <a:srgbClr val="002060"/>
                </a:solidFill>
              </a:ln>
              <a:solidFill>
                <a:schemeClr val="accent4">
                  <a:lumMod val="1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1Samuel 30:16  </a:t>
            </a:r>
            <a:r>
              <a:rPr lang="es-CO" sz="2800" b="1" dirty="0">
                <a:ln w="3175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Lo llevó, pues; y he </a:t>
            </a:r>
            <a:r>
              <a:rPr lang="es-CO" sz="2800" b="1" dirty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aquí que </a:t>
            </a:r>
            <a:r>
              <a:rPr lang="es-CO" sz="2800" b="1" i="1" dirty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estaban desparramados sobre toda aquella tierra, comiendo y bebiendo y haciendo fiesta</a:t>
            </a:r>
            <a:r>
              <a:rPr lang="es-CO" sz="2800" b="1" dirty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, por todo </a:t>
            </a:r>
            <a:r>
              <a:rPr lang="es-CO" sz="2800" b="1" dirty="0">
                <a:ln w="3175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aquel gran botín que habían tomado de la tierra de los filisteos y de la tierra de Judá. </a:t>
            </a:r>
          </a:p>
          <a:p>
            <a:pPr lvl="0"/>
            <a:endParaRPr lang="es-CO" sz="2800" b="1" dirty="0">
              <a:ln w="3175">
                <a:solidFill>
                  <a:srgbClr val="002060"/>
                </a:solidFill>
              </a:ln>
              <a:solidFill>
                <a:schemeClr val="accent4">
                  <a:lumMod val="1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1Samuel 30:17  </a:t>
            </a:r>
            <a:r>
              <a:rPr lang="es-CO" sz="2800" b="1" dirty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Y </a:t>
            </a:r>
            <a:r>
              <a:rPr lang="es-CO" sz="2800" b="1" i="1" dirty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los hirió David desde aquella mañana hasta la tarde del día siguiente; y no escapó de ellos ninguno</a:t>
            </a:r>
            <a:r>
              <a:rPr lang="es-CO" sz="2800" b="1" dirty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, sino cuatrocientos </a:t>
            </a:r>
            <a:r>
              <a:rPr lang="es-CO" sz="2800" b="1" dirty="0">
                <a:ln w="3175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jóvenes que montaron sobre los camellos y huyeron. 	</a:t>
            </a:r>
            <a:endParaRPr lang="es-CO" sz="2800" b="1" kern="0" dirty="0">
              <a:ln w="3175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226783" y="6027287"/>
            <a:ext cx="418704" cy="369332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lvl="0" algn="r" defTabSz="914400">
              <a:defRPr/>
            </a:pPr>
            <a:r>
              <a:rPr lang="es-CO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1072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289164" y="5870576"/>
            <a:ext cx="417516" cy="377825"/>
          </a:xfrm>
        </p:spPr>
        <p:txBody>
          <a:bodyPr/>
          <a:lstStyle/>
          <a:p>
            <a:pPr lvl="0" defTabSz="914400">
              <a:defRPr/>
            </a:pPr>
            <a:fld id="{EF0031B0-5D57-425A-B543-A3B7CBF5E319}" type="slidenum">
              <a:rPr lang="es-CO" sz="1800" b="1" ker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pPr lvl="0" defTabSz="914400">
                <a:defRPr/>
              </a:pPr>
              <a:t>6</a:t>
            </a:fld>
            <a:endParaRPr lang="es-CO" sz="18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71659" y="893305"/>
            <a:ext cx="5800681" cy="646331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kern="0" dirty="0">
                <a:ln w="952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¡</a:t>
            </a:r>
            <a:r>
              <a:rPr kumimoji="0" lang="es-CO" sz="3600" b="1" i="0" u="none" strike="noStrike" kern="0" cap="none" spc="0" normalizeH="0" baseline="0" noProof="0" dirty="0">
                <a:ln w="9525"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Cómo estaban los amalecitas!</a:t>
            </a:r>
            <a:endParaRPr kumimoji="0" lang="es-CO" sz="3600" b="1" i="0" u="none" strike="noStrike" kern="0" cap="none" spc="0" normalizeH="0" baseline="0" noProof="0" dirty="0">
              <a:ln w="9525">
                <a:solidFill>
                  <a:srgbClr val="FFFF00"/>
                </a:solidFill>
              </a:ln>
              <a:solidFill>
                <a:srgbClr val="FFFF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56791" y="2095185"/>
            <a:ext cx="4830418" cy="1384995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“estaban desparramados sobre toda aquella tierra, comiendo y bebiendo y haciendo fiesta”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707873" y="5028921"/>
            <a:ext cx="5728253" cy="1384995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“Y los hirió David desde aquella mañana hasta la tarde del día siguiente; y no escapó de ellos ninguno”</a:t>
            </a:r>
            <a:endParaRPr lang="es-CO" sz="2800" b="1" kern="0" dirty="0">
              <a:ln w="3175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766309" y="4043864"/>
            <a:ext cx="5611381" cy="646331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 w="9525"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¡Qué sorpresa se llevaron!</a:t>
            </a:r>
            <a:endParaRPr kumimoji="0" lang="es-CO" sz="3600" b="1" i="0" u="none" strike="noStrike" kern="0" cap="none" spc="0" normalizeH="0" baseline="0" noProof="0" dirty="0">
              <a:ln w="9525">
                <a:solidFill>
                  <a:srgbClr val="FFFF00"/>
                </a:solidFill>
              </a:ln>
              <a:solidFill>
                <a:srgbClr val="FFFF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76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/>
            </a:gs>
            <a:gs pos="40000">
              <a:srgbClr val="1711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540" y="4863406"/>
            <a:ext cx="2822920" cy="1384995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289164" y="5870576"/>
            <a:ext cx="417516" cy="377825"/>
          </a:xfrm>
        </p:spPr>
        <p:txBody>
          <a:bodyPr/>
          <a:lstStyle/>
          <a:p>
            <a:pPr lvl="0" defTabSz="914400">
              <a:defRPr/>
            </a:pPr>
            <a:fld id="{EF0031B0-5D57-425A-B543-A3B7CBF5E319}" type="slidenum">
              <a:rPr lang="es-CO" sz="1800" b="1" ker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pPr lvl="0" defTabSz="914400">
                <a:defRPr/>
              </a:pPr>
              <a:t>7</a:t>
            </a:fld>
            <a:endParaRPr lang="es-CO" sz="18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11637" y="1316179"/>
            <a:ext cx="4557519" cy="1077218"/>
          </a:xfrm>
          <a:prstGeom prst="rect">
            <a:avLst/>
          </a:prstGeom>
          <a:solidFill>
            <a:srgbClr val="FFFF9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 w="9525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 experiencia fue similar a la de los antediluvianos.</a:t>
            </a:r>
            <a:endParaRPr kumimoji="0" lang="es-CO" sz="3200" b="1" i="0" u="none" strike="noStrike" kern="0" cap="none" spc="0" normalizeH="0" baseline="0" noProof="0" dirty="0">
              <a:ln w="9525">
                <a:solidFill>
                  <a:srgbClr val="FFFF00"/>
                </a:solidFill>
              </a:ln>
              <a:solidFill>
                <a:srgbClr val="FFFF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803524" y="3014809"/>
            <a:ext cx="5173746" cy="138499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472C4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“como en los días antes del diluvio estaban comiendo y bebiendo” </a:t>
            </a:r>
            <a:r>
              <a:rPr lang="es-CO" sz="2800" b="1" kern="0" dirty="0">
                <a:ln w="3175">
                  <a:solidFill>
                    <a:srgbClr val="2121FF"/>
                  </a:solidFill>
                </a:ln>
                <a:solidFill>
                  <a:srgbClr val="2121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Mateo 24:38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803524" y="4863406"/>
            <a:ext cx="5152639" cy="138499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472C4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 no entendieron hasta que vino el diluvio y se los llevó a todos” </a:t>
            </a:r>
            <a:r>
              <a:rPr lang="es-CO" sz="2800" b="1" kern="0" dirty="0">
                <a:ln w="3175">
                  <a:solidFill>
                    <a:srgbClr val="2121FF"/>
                  </a:solidFill>
                </a:ln>
                <a:solidFill>
                  <a:srgbClr val="2121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Mateo 24:39 </a:t>
            </a:r>
          </a:p>
        </p:txBody>
      </p:sp>
    </p:spTree>
    <p:extLst>
      <p:ext uri="{BB962C8B-B14F-4D97-AF65-F5344CB8AC3E}">
        <p14:creationId xmlns:p14="http://schemas.microsoft.com/office/powerpoint/2010/main" val="9209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0000"/>
            </a:gs>
            <a:gs pos="47000">
              <a:srgbClr val="1D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289164" y="5870576"/>
            <a:ext cx="417516" cy="377825"/>
          </a:xfrm>
        </p:spPr>
        <p:txBody>
          <a:bodyPr/>
          <a:lstStyle/>
          <a:p>
            <a:pPr lvl="0" defTabSz="914400">
              <a:defRPr/>
            </a:pPr>
            <a:fld id="{EF0031B0-5D57-425A-B543-A3B7CBF5E319}" type="slidenum">
              <a:rPr lang="es-CO" sz="1800" b="1" ker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pPr lvl="0" defTabSz="914400">
                <a:defRPr/>
              </a:pPr>
              <a:t>8</a:t>
            </a:fld>
            <a:endParaRPr lang="es-CO" sz="18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843264" y="1432661"/>
            <a:ext cx="5457472" cy="132343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4000" b="1" kern="0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será también la venida del Hijo del Hombre.</a:t>
            </a:r>
            <a:endParaRPr kumimoji="0" lang="es-CO" sz="4000" b="1" i="0" u="none" strike="noStrike" kern="0" cap="none" spc="0" normalizeH="0" baseline="0" noProof="0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63500">
                  <a:srgbClr val="44546A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86000" y="5968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defRPr/>
            </a:pPr>
            <a:r>
              <a:rPr lang="es-CO" sz="3600" b="1" kern="0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Señor dijo:</a:t>
            </a:r>
            <a:endParaRPr lang="es-CO" sz="3600" b="1" kern="0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srgbClr val="44546A"/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077" y="2756100"/>
            <a:ext cx="5059846" cy="379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9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50"/>
            </a:gs>
            <a:gs pos="47000">
              <a:srgbClr val="1D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289164" y="5870576"/>
            <a:ext cx="417516" cy="377825"/>
          </a:xfrm>
        </p:spPr>
        <p:txBody>
          <a:bodyPr/>
          <a:lstStyle/>
          <a:p>
            <a:pPr lvl="0" defTabSz="914400">
              <a:defRPr/>
            </a:pPr>
            <a:fld id="{EF0031B0-5D57-425A-B543-A3B7CBF5E319}" type="slidenum">
              <a:rPr lang="es-CO" sz="1800" b="1" ker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pPr lvl="0" defTabSz="914400">
                <a:defRPr/>
              </a:pPr>
              <a:t>9</a:t>
            </a:fld>
            <a:endParaRPr lang="es-CO" sz="18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723389" y="1684451"/>
            <a:ext cx="5697223" cy="156966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200" b="1" kern="0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las palabras que describen la experiencia de la mayoría de las personas cuando Cristo venga.</a:t>
            </a:r>
            <a:endParaRPr kumimoji="0" lang="es-CO" sz="3200" b="1" i="0" u="none" strike="noStrike" kern="0" cap="none" spc="0" normalizeH="0" baseline="0" noProof="0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63500">
                  <a:srgbClr val="44546A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94011" y="596897"/>
            <a:ext cx="5355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4000" b="1" kern="0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Sorpresa y terror:</a:t>
            </a:r>
            <a:endParaRPr lang="es-CO" sz="4000" b="1" kern="0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srgbClr val="44546A"/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783" y="3713612"/>
            <a:ext cx="3605032" cy="23989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2" y="3713612"/>
            <a:ext cx="3596679" cy="239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3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Reflejos">
  <a:themeElements>
    <a:clrScheme name="Reflejos 1">
      <a:dk1>
        <a:srgbClr val="BD3737"/>
      </a:dk1>
      <a:lt1>
        <a:srgbClr val="FFFFFF"/>
      </a:lt1>
      <a:dk2>
        <a:srgbClr val="721E1E"/>
      </a:dk2>
      <a:lt2>
        <a:srgbClr val="FFCC00"/>
      </a:lt2>
      <a:accent1>
        <a:srgbClr val="FF6600"/>
      </a:accent1>
      <a:accent2>
        <a:srgbClr val="CC3300"/>
      </a:accent2>
      <a:accent3>
        <a:srgbClr val="BCABAB"/>
      </a:accent3>
      <a:accent4>
        <a:srgbClr val="DADADA"/>
      </a:accent4>
      <a:accent5>
        <a:srgbClr val="FFB8AA"/>
      </a:accent5>
      <a:accent6>
        <a:srgbClr val="B92D00"/>
      </a:accent6>
      <a:hlink>
        <a:srgbClr val="F7CC2F"/>
      </a:hlink>
      <a:folHlink>
        <a:srgbClr val="C7C6B1"/>
      </a:folHlink>
    </a:clrScheme>
    <a:fontScheme name="Reflejo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flejos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Damasco</Template>
  <TotalTime>7918</TotalTime>
  <Words>584</Words>
  <Application>Microsoft Office PowerPoint</Application>
  <PresentationFormat>Presentación en pantalla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Comic Sans MS</vt:lpstr>
      <vt:lpstr>Segoe UI</vt:lpstr>
      <vt:lpstr>Tahoma</vt:lpstr>
      <vt:lpstr>Times New Roman</vt:lpstr>
      <vt:lpstr>Verdana</vt:lpstr>
      <vt:lpstr>Wingdings</vt:lpstr>
      <vt:lpstr>1_Reflejos</vt:lpstr>
      <vt:lpstr>Celestial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TuSoft.org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TuSoft</dc:creator>
  <cp:lastModifiedBy>Ernesto</cp:lastModifiedBy>
  <cp:revision>1493</cp:revision>
  <dcterms:created xsi:type="dcterms:W3CDTF">2015-08-28T22:36:02Z</dcterms:created>
  <dcterms:modified xsi:type="dcterms:W3CDTF">2017-06-12T02:49:04Z</dcterms:modified>
</cp:coreProperties>
</file>