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3" r:id="rId1"/>
    <p:sldMasterId id="2147484148" r:id="rId2"/>
  </p:sldMasterIdLst>
  <p:notesMasterIdLst>
    <p:notesMasterId r:id="rId14"/>
  </p:notesMasterIdLst>
  <p:sldIdLst>
    <p:sldId id="311" r:id="rId3"/>
    <p:sldId id="257" r:id="rId4"/>
    <p:sldId id="348" r:id="rId5"/>
    <p:sldId id="315" r:id="rId6"/>
    <p:sldId id="351" r:id="rId7"/>
    <p:sldId id="329" r:id="rId8"/>
    <p:sldId id="355" r:id="rId9"/>
    <p:sldId id="357" r:id="rId10"/>
    <p:sldId id="360" r:id="rId11"/>
    <p:sldId id="359" r:id="rId12"/>
    <p:sldId id="35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FFFF"/>
    <a:srgbClr val="DCE8CE"/>
    <a:srgbClr val="C2D8A8"/>
    <a:srgbClr val="DBAA5B"/>
    <a:srgbClr val="2121FF"/>
    <a:srgbClr val="FFFF99"/>
    <a:srgbClr val="8F33A0"/>
    <a:srgbClr val="45A189"/>
    <a:srgbClr val="348471"/>
    <a:srgbClr val="E7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C37F9-E043-4EF9-8F9A-3F910F2ADE25}" type="datetimeFigureOut">
              <a:rPr lang="es-CO" smtClean="0"/>
              <a:t>11/06/2017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59EAF-5113-4A1F-93C3-C9B9C5656EE8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3508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6007 w 5184"/>
                  <a:gd name="T3" fmla="*/ 3159 h 3159"/>
                  <a:gd name="T4" fmla="*/ 6007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652 w 556"/>
                  <a:gd name="T5" fmla="*/ 3159 h 3159"/>
                  <a:gd name="T6" fmla="*/ 65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es-ES">
                <a:solidFill>
                  <a:srgbClr val="FFFFFF"/>
                </a:solidFill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99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99 w 251"/>
                <a:gd name="T7" fmla="*/ 12 h 12"/>
                <a:gd name="T8" fmla="*/ 299 w 251"/>
                <a:gd name="T9" fmla="*/ 0 h 12"/>
                <a:gd name="T10" fmla="*/ 299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147483646 w 251"/>
                <a:gd name="T5" fmla="*/ 12 h 12"/>
                <a:gd name="T6" fmla="*/ 2147483646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4832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es-ES" noProof="0"/>
              <a:t>Haga clic para cambiar el estilo de título	</a:t>
            </a:r>
          </a:p>
        </p:txBody>
      </p:sp>
      <p:sp>
        <p:nvSpPr>
          <p:cNvPr id="34833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s-ES" noProof="0"/>
              <a:t>Haga clic para modificar el estilo de subtítulo del patrón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9" name="Rectangle 19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70432-2074-4F8D-A533-D6E10F908B9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85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6D1F3-2D03-4F46-8F34-9C8CF090D1E1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5773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D1AFB-3E89-42B2-8EA0-E7935C3DF2A2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226244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Título, 1 obje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610B3-F9A0-4FA8-B946-106DABB31BC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867704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595686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16927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57852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02926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1127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4122783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754874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AD4AD-750B-4B85-B2A8-923F94B1E46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6334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095533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5381704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596616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735139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5057783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3234277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2133102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24427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566242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31B0-5D57-425A-B543-A3B7CBF5E319}" type="slidenum">
              <a:rPr lang="es-CO" smtClean="0"/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66541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E1321-5555-498B-B108-A4E1FA8719F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11179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1BAB4-D1E2-44CA-9ED4-32D76E540AFE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26735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77215-752F-4259-83A6-5D6946246C3A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161463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CE56A-1678-4572-8E6A-852CD33077AB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4267428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22FF1-E7AE-4B11-A531-EEE3F0A4DA36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18355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919BD-6361-48EB-AE6C-7D40FA569398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213563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9504F-8A10-4C3E-9FFB-CF208C17CD07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32735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2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6007 w 5184"/>
                <a:gd name="T3" fmla="*/ 3159 h 3159"/>
                <a:gd name="T4" fmla="*/ 6007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652 w 556"/>
                <a:gd name="T5" fmla="*/ 3159 h 3159"/>
                <a:gd name="T6" fmla="*/ 65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s-CO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5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6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7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5498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5498 w 4724"/>
                  <a:gd name="T7" fmla="*/ 12 h 12"/>
                  <a:gd name="T8" fmla="*/ 5498 w 4724"/>
                  <a:gd name="T9" fmla="*/ 0 h 12"/>
                  <a:gd name="T10" fmla="*/ 5498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39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3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  <p:sp>
            <p:nvSpPr>
              <p:cNvPr id="1041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147483646 w 251"/>
                  <a:gd name="T5" fmla="*/ 12 h 12"/>
                  <a:gd name="T6" fmla="*/ 2147483646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1042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99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99 w 251"/>
                  <a:gd name="T7" fmla="*/ 12 h 12"/>
                  <a:gd name="T8" fmla="*/ 299 w 251"/>
                  <a:gd name="T9" fmla="*/ 0 h 12"/>
                  <a:gd name="T10" fmla="*/ 299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s-CO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es-E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3380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3380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38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3259140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74" r:id="rId1"/>
    <p:sldLayoutId id="2147483975" r:id="rId2"/>
    <p:sldLayoutId id="2147483976" r:id="rId3"/>
    <p:sldLayoutId id="2147483977" r:id="rId4"/>
    <p:sldLayoutId id="2147483978" r:id="rId5"/>
    <p:sldLayoutId id="2147483979" r:id="rId6"/>
    <p:sldLayoutId id="2147483980" r:id="rId7"/>
    <p:sldLayoutId id="2147483981" r:id="rId8"/>
    <p:sldLayoutId id="2147483982" r:id="rId9"/>
    <p:sldLayoutId id="2147483983" r:id="rId10"/>
    <p:sldLayoutId id="2147483984" r:id="rId11"/>
    <p:sldLayoutId id="2147483985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8D17F8AD-4ECC-49CE-846B-8E81757E2239}" type="slidenum">
              <a:rPr lang="es-ES" altLang="es-CO" smtClean="0"/>
              <a:pPr>
                <a:defRPr/>
              </a:pPr>
              <a:t>‹Nº›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25727153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  <p:sldLayoutId id="2147484160" r:id="rId12"/>
    <p:sldLayoutId id="2147484161" r:id="rId13"/>
    <p:sldLayoutId id="2147484162" r:id="rId14"/>
    <p:sldLayoutId id="2147484163" r:id="rId15"/>
    <p:sldLayoutId id="2147484164" r:id="rId16"/>
    <p:sldLayoutId id="2147484165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13356" y="563578"/>
            <a:ext cx="7117287" cy="1754326"/>
          </a:xfrm>
          <a:prstGeom prst="rect">
            <a:avLst/>
          </a:prstGeom>
          <a:effectLst>
            <a:glow rad="190500">
              <a:schemeClr val="tx1"/>
            </a:glow>
          </a:effectLst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es-CO" sz="5400" b="1" kern="0" dirty="0">
                <a:ln>
                  <a:solidFill>
                    <a:srgbClr val="000000"/>
                  </a:solidFill>
                </a:ln>
                <a:solidFill>
                  <a:schemeClr val="bg1"/>
                </a:solidFill>
                <a:effectLst>
                  <a:glow rad="190500">
                    <a:schemeClr val="tx1"/>
                  </a:glow>
                </a:effectLst>
                <a:latin typeface="Comic Sans MS" panose="030F0702030302020204" pitchFamily="66" charset="0"/>
              </a:rPr>
              <a:t>La ley de la siembra y la cosecha.</a:t>
            </a:r>
          </a:p>
        </p:txBody>
      </p:sp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4AD4AD-750B-4B85-B2A8-923F94B1E467}" type="slidenum">
              <a:rPr lang="es-ES" altLang="es-CO" smtClean="0"/>
              <a:pPr>
                <a:defRPr/>
              </a:pPr>
              <a:t>1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3630429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FF0000"/>
            </a:gs>
            <a:gs pos="47000">
              <a:srgbClr val="1D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10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645079" y="2380905"/>
            <a:ext cx="5853842" cy="1815882"/>
          </a:xfrm>
          <a:prstGeom prst="rect">
            <a:avLst/>
          </a:prstGeom>
          <a:gradFill>
            <a:gsLst>
              <a:gs pos="0">
                <a:srgbClr val="DCE8CE"/>
              </a:gs>
              <a:gs pos="100000">
                <a:srgbClr val="C2D8A8">
                  <a:alpha val="73725"/>
                </a:srgbClr>
              </a:gs>
            </a:gsLst>
          </a:gra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Mientras que el jefe amalecita fue peor que el sacerdote y el levita que pasaron de largo. </a:t>
            </a:r>
            <a:r>
              <a:rPr lang="es-CO" sz="2800" b="1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Fue él quien lo dejó enfermo y sin comida para que se muriera.</a:t>
            </a:r>
            <a:endParaRPr lang="es-CO" sz="2800" b="1" kern="0" dirty="0">
              <a:ln w="3175">
                <a:solidFill>
                  <a:srgbClr val="C00000"/>
                </a:solidFill>
              </a:ln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041449" y="596891"/>
            <a:ext cx="5061102" cy="147732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30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fue el samaritano de la parábola que ayudó a este joven enfermo y en peligro de muerte.</a:t>
            </a:r>
            <a:endParaRPr kumimoji="0" lang="es-CO" sz="3000" b="1" i="0" u="none" strike="noStrike" kern="0" cap="none" spc="0" normalizeH="0" baseline="0" noProof="0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964942" y="4751448"/>
            <a:ext cx="5214118" cy="55399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 uno recogió lo que sembró.</a:t>
            </a:r>
            <a:endParaRPr kumimoji="0" lang="es-CO" sz="3000" b="1" i="0" u="none" strike="noStrike" kern="0" cap="none" spc="0" normalizeH="0" baseline="0" noProof="0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2286000" y="5518595"/>
            <a:ext cx="4572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914400">
              <a:defRPr/>
            </a:pPr>
            <a:r>
              <a:rPr lang="es-CO" sz="3200" b="1" kern="0" dirty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tú ¿Qué estás sembrando?</a:t>
            </a:r>
            <a:endParaRPr lang="es-CO" sz="3200" b="1" kern="0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  <a:effectLst>
                <a:glow rad="63500">
                  <a:srgbClr val="44546A"/>
                </a:glo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14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11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781878" y="0"/>
            <a:ext cx="7832035" cy="6678751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endParaRPr lang="es-CO" sz="2000" kern="0" dirty="0">
              <a:ln w="3175"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Arial Narrow" panose="020B0606020202030204" pitchFamily="34" charset="0"/>
            </a:endParaRPr>
          </a:p>
          <a:p>
            <a:pPr lvl="0"/>
            <a:r>
              <a:rPr lang="es-CO" sz="2400" kern="0" dirty="0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Un hijo y su padre caminaban en las montañas. De repente el hijo se cae, se lastima y grita: “</a:t>
            </a:r>
            <a:r>
              <a:rPr lang="es-CO" sz="2400" kern="0" dirty="0" err="1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aaaaaaahhhhhhh</a:t>
            </a:r>
            <a:r>
              <a:rPr lang="es-CO" sz="2400" kern="0" dirty="0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!!!!” Para su sorpresa oye una voz repitiendo en algún lugar de la montaña: “</a:t>
            </a:r>
            <a:r>
              <a:rPr lang="es-CO" sz="2400" kern="0" dirty="0" err="1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aaaaaaahhhhhhh</a:t>
            </a:r>
            <a:r>
              <a:rPr lang="es-CO" sz="2400" kern="0" dirty="0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!!!!!” Con curiosidad el niño grita:” ¿Quién está ahí?” y recibe como respuesta: “¿Quién está ahí?” Enojado con la respuesta, el niño grita: “¡Cobarde!” Y recibe de respuesta: “¡Cobarde!” El niño mira a su padre y le pregunta: “¿Qué sucede?” El padre, sonríe y le dice. “Hijo mío, presta atención”. Y entonces el padre mira a la montaña y le grita: “¡Te admiro!” Y la voz le responde: “¡Te admiro!” De nuevo, el hombre grita: “¡Eres un campeón!” Y la voz responde: “¡Eres un campeón!” El niño está asombrado, pero no entiende.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O" sz="2400" kern="0" dirty="0">
                <a:ln w="3175"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Arial Narrow" panose="020B0606020202030204" pitchFamily="34" charset="0"/>
              </a:rPr>
              <a:t> </a:t>
            </a:r>
            <a:r>
              <a:rPr lang="es-CO" sz="2400" kern="0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	Luego el padre le explica: “La gente lo llama eco, ¡pero en realidad es la vida! Te devuelve todo lo que dices o haces”.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O" sz="2400" kern="0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 	Alguien </a:t>
            </a:r>
            <a:r>
              <a:rPr lang="es-CO" sz="2400" kern="0" dirty="0" err="1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dijo:”Si</a:t>
            </a:r>
            <a:r>
              <a:rPr lang="es-CO" sz="2400" kern="0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 no te gusta lo que recibes de vuelta, ¡revisa muy bien lo que estás dando!”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s-CO" sz="2400" kern="0" dirty="0">
                <a:ln w="3175">
                  <a:solidFill>
                    <a:srgbClr val="C00000"/>
                  </a:solidFill>
                </a:ln>
                <a:solidFill>
                  <a:srgbClr val="C00000"/>
                </a:solidFill>
                <a:latin typeface="Arial Narrow" panose="020B0606020202030204" pitchFamily="34" charset="0"/>
              </a:rPr>
              <a:t> 	Nuestra vida es simplemente un reflejo de nuestras acciones.</a:t>
            </a:r>
          </a:p>
        </p:txBody>
      </p:sp>
    </p:spTree>
    <p:extLst>
      <p:ext uri="{BB962C8B-B14F-4D97-AF65-F5344CB8AC3E}">
        <p14:creationId xmlns:p14="http://schemas.microsoft.com/office/powerpoint/2010/main" val="183171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1234901" y="868192"/>
            <a:ext cx="6492799" cy="156966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CO" sz="4800" b="1" dirty="0">
                <a:ln w="12700" cmpd="sng">
                  <a:solidFill>
                    <a:schemeClr val="tx1"/>
                  </a:solidFill>
                  <a:prstDash val="solid"/>
                </a:ln>
                <a:solidFill>
                  <a:schemeClr val="tx1"/>
                </a:solidFill>
                <a:effectLst>
                  <a:glow rad="76200">
                    <a:schemeClr val="bg1"/>
                  </a:glo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La ley de la siembra y la cosecha.</a:t>
            </a:r>
          </a:p>
        </p:txBody>
      </p:sp>
      <p:sp>
        <p:nvSpPr>
          <p:cNvPr id="4" name="Rectángulo 3"/>
          <p:cNvSpPr/>
          <p:nvPr/>
        </p:nvSpPr>
        <p:spPr>
          <a:xfrm>
            <a:off x="1975335" y="3808473"/>
            <a:ext cx="5011930" cy="2062103"/>
          </a:xfrm>
          <a:prstGeom prst="rect">
            <a:avLst/>
          </a:prstGeom>
          <a:solidFill>
            <a:schemeClr val="tx1"/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defRPr/>
            </a:pPr>
            <a:r>
              <a:rPr lang="es-CO" sz="3200" kern="0" dirty="0">
                <a:ln w="19050">
                  <a:solidFill>
                    <a:prstClr val="black"/>
                  </a:solidFill>
                </a:ln>
                <a:solidFill>
                  <a:prstClr val="black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“No os engañéis; Dios no puede ser burlado: pues todo lo que el hombre sembrare, eso también segará”. </a:t>
            </a:r>
            <a:r>
              <a:rPr lang="es-CO" sz="3200" kern="0" dirty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effectLst>
                  <a:glow>
                    <a:schemeClr val="bg1"/>
                  </a:glow>
                </a:effectLst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Gálatas 6:7.</a:t>
            </a:r>
            <a:endParaRPr kumimoji="0" lang="es-CO" sz="3200" i="0" u="none" strike="noStrike" kern="0" cap="none" spc="0" normalizeH="0" baseline="0" noProof="0" dirty="0">
              <a:ln w="19050">
                <a:solidFill>
                  <a:srgbClr val="0000FF"/>
                </a:solidFill>
              </a:ln>
              <a:solidFill>
                <a:srgbClr val="0000FF"/>
              </a:solidFill>
              <a:effectLst>
                <a:glow>
                  <a:schemeClr val="bg1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2</a:t>
            </a:fld>
            <a:endParaRPr lang="es-ES" altLang="es-CO"/>
          </a:p>
        </p:txBody>
      </p:sp>
    </p:spTree>
    <p:extLst>
      <p:ext uri="{BB962C8B-B14F-4D97-AF65-F5344CB8AC3E}">
        <p14:creationId xmlns:p14="http://schemas.microsoft.com/office/powerpoint/2010/main" val="52553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88000">
              <a:srgbClr val="350000"/>
            </a:gs>
            <a:gs pos="62000">
              <a:schemeClr val="bg1"/>
            </a:gs>
            <a:gs pos="44000">
              <a:schemeClr val="accent1">
                <a:lumMod val="40000"/>
                <a:lumOff val="60000"/>
              </a:schemeClr>
            </a:gs>
            <a:gs pos="100000">
              <a:srgbClr val="FF0000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22FF1-E7AE-4B11-A531-EEE3F0A4DA36}" type="slidenum">
              <a:rPr lang="es-ES" altLang="es-CO" smtClean="0"/>
              <a:pPr>
                <a:defRPr/>
              </a:pPr>
              <a:t>3</a:t>
            </a:fld>
            <a:endParaRPr lang="es-ES" altLang="es-CO"/>
          </a:p>
        </p:txBody>
      </p:sp>
      <p:sp>
        <p:nvSpPr>
          <p:cNvPr id="7" name="Rectángulo 6"/>
          <p:cNvSpPr/>
          <p:nvPr/>
        </p:nvSpPr>
        <p:spPr>
          <a:xfrm>
            <a:off x="1587776" y="950125"/>
            <a:ext cx="5968448" cy="2246769"/>
          </a:xfrm>
          <a:prstGeom prst="rect">
            <a:avLst/>
          </a:prstGeom>
          <a:solidFill>
            <a:srgbClr val="FFFF99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28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Cuando David regresó a </a:t>
            </a:r>
            <a:r>
              <a:rPr lang="es-CO" sz="2800" b="1" dirty="0" err="1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Siclag</a:t>
            </a:r>
            <a:r>
              <a:rPr lang="es-CO" sz="28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, la ciudad donde estaban su familia y la familia de sus amigos, encontró que los amalecitas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“…habían asolado a </a:t>
            </a:r>
            <a:r>
              <a:rPr lang="es-CO" sz="2800" b="1" dirty="0" err="1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Siclag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 y le habían prendido fuego”. </a:t>
            </a:r>
            <a:r>
              <a:rPr lang="es-CO" sz="2800" b="1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latin typeface="Arial Narrow" panose="020B0606020202030204" pitchFamily="34" charset="0"/>
              </a:rPr>
              <a:t>1Samuel 30:1. 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807265" y="4008579"/>
            <a:ext cx="5529470" cy="1815882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BD3737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1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“</a:t>
            </a:r>
            <a:r>
              <a:rPr kumimoji="0" lang="es-CO" sz="2800" b="1" i="0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 se habían llevado cautivas a las mujeres y a todos los que estaban allí, desde el menor hasta el mayor…</a:t>
            </a:r>
            <a:r>
              <a:rPr kumimoji="0" lang="es-CO" sz="2800" b="1" i="1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”.</a:t>
            </a:r>
            <a:r>
              <a:rPr kumimoji="0" lang="es-CO" sz="2800" b="1" i="0" u="none" strike="noStrike" kern="0" cap="none" spc="0" normalizeH="0" baseline="0" noProof="0" dirty="0">
                <a:ln w="3175">
                  <a:solidFill>
                    <a:schemeClr val="bg1"/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0" cap="none" spc="0" normalizeH="0" baseline="0" noProof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1 Samuel 30:2.</a:t>
            </a:r>
          </a:p>
        </p:txBody>
      </p:sp>
    </p:spTree>
    <p:extLst>
      <p:ext uri="{BB962C8B-B14F-4D97-AF65-F5344CB8AC3E}">
        <p14:creationId xmlns:p14="http://schemas.microsoft.com/office/powerpoint/2010/main" val="306603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rgbClr val="0000FF"/>
            </a:gs>
            <a:gs pos="0">
              <a:srgbClr val="1B1503"/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6294" y="2668113"/>
            <a:ext cx="4868369" cy="3359174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838658" y="406782"/>
            <a:ext cx="7466685" cy="1077218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200" b="1" dirty="0">
                <a:ln w="317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Después de consultar al Señor, David partió con sus hombres a recuperar a los retenidos.</a:t>
            </a:r>
            <a:endParaRPr lang="es-CO" sz="3200" b="1" dirty="0">
              <a:ln w="317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527771" y="1696715"/>
            <a:ext cx="6088459" cy="553998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CO" sz="3000" b="1" kern="0" dirty="0">
                <a:ln w="19050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Pero en el camino ocurrió lo siguiente</a:t>
            </a:r>
            <a:endParaRPr lang="es-CO" sz="3000" b="1" kern="0" dirty="0">
              <a:ln w="19050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15356" y="2463428"/>
            <a:ext cx="2655275" cy="397031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30:11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lvl="0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Y hallaron en el campo a un hombre egipcio, el cual trajeron a David, y le dieron pan, y comió, y </a:t>
            </a:r>
          </a:p>
          <a:p>
            <a:pPr lvl="0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le dieron a beber agua. </a:t>
            </a:r>
            <a:endParaRPr lang="es-CO" sz="28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5247861" y="2426301"/>
            <a:ext cx="3694032" cy="3970318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softEdge rad="31750"/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 Samuel 30:12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Le dieron también un pedazo de masa de higos secos y dos racimos de pasas. Y luego que comió, volvió en él su espíritu; porque no había comido pan ni bebido agua en tres</a:t>
            </a:r>
          </a:p>
          <a:p>
            <a:pPr lvl="0" algn="r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días y tres noches. </a:t>
            </a:r>
            <a:endParaRPr lang="es-CO" sz="28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46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74000">
              <a:srgbClr val="350000"/>
            </a:gs>
            <a:gs pos="75000">
              <a:schemeClr val="tx2">
                <a:lumMod val="60000"/>
                <a:lumOff val="40000"/>
              </a:schemeClr>
            </a:gs>
            <a:gs pos="100000">
              <a:schemeClr val="accent4">
                <a:lumMod val="25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49405" y="1466495"/>
            <a:ext cx="4445191" cy="1200329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CO" sz="36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Después que lo ayudó, </a:t>
            </a:r>
          </a:p>
          <a:p>
            <a:pPr algn="ctr"/>
            <a:r>
              <a:rPr lang="es-CO" sz="3600" b="1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latin typeface="Arial Narrow" panose="020B0606020202030204" pitchFamily="34" charset="0"/>
              </a:rPr>
              <a:t>David le preguntó.</a:t>
            </a:r>
            <a:endParaRPr lang="es-CO" sz="3600" b="1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335164" y="3480854"/>
            <a:ext cx="6473671" cy="2400657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 Samuel 30:13</a:t>
            </a:r>
            <a:r>
              <a:rPr lang="es-CO" sz="30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Y le dijo David: ¿De quién eres tú, y de dónde eres? Y respondió el joven egipcio: Yo soy siervo de un amalecita, y me dejó mi amo hoy hace tres días, porque estaba yo enfermo.</a:t>
            </a:r>
            <a:endParaRPr lang="es-CO" sz="30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226783" y="6027287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 defTabSz="914400">
              <a:defRPr/>
            </a:pPr>
            <a:r>
              <a:rPr lang="es-CO" b="1" kern="0" dirty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  <a:latin typeface="Calibri" panose="020F0502020204030204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71072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6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66310" y="587304"/>
            <a:ext cx="5611381" cy="646331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0" cap="none" spc="0" normalizeH="0" baseline="0" noProof="0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Y él respondió</a:t>
            </a:r>
            <a:endParaRPr kumimoji="0" lang="es-CO" sz="3600" b="1" i="0" u="none" strike="noStrike" kern="0" cap="none" spc="0" normalizeH="0" baseline="0" noProof="0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766310" y="1567149"/>
            <a:ext cx="5611381" cy="181588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 Samuel 30:14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pues hicimos una incursión a la parte del </a:t>
            </a:r>
            <a:r>
              <a:rPr lang="es-CO" sz="2800" b="1" dirty="0" err="1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Neguev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que es de los </a:t>
            </a:r>
            <a:r>
              <a:rPr lang="es-CO" sz="2800" b="1" dirty="0" err="1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cereteos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, y de Judá, y al </a:t>
            </a:r>
            <a:r>
              <a:rPr lang="es-CO" sz="2800" b="1" dirty="0" err="1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Neguev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de Caleb; y pusimos fuego a </a:t>
            </a:r>
            <a:r>
              <a:rPr lang="es-CO" sz="2800" b="1" dirty="0" err="1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Siclag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.</a:t>
            </a:r>
            <a:endParaRPr lang="es-CO" sz="28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36580" y="3733639"/>
            <a:ext cx="7470841" cy="26776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 Samuel 30:15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Y le dijo David: ¿Me llevarás tú a esa tropa? Y él dijo: ….yo te llevaré a esa gente. </a:t>
            </a:r>
          </a:p>
          <a:p>
            <a:pPr lvl="0"/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30:16  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Lo llevó, pues; y he aquí que estaban desparramados sobre toda aquella tierra, …</a:t>
            </a:r>
          </a:p>
          <a:p>
            <a:pPr lvl="0"/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1Samuel 30:17  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Y los hirió David … y no escapó de ellos ninguno…</a:t>
            </a:r>
            <a:endParaRPr lang="es-CO" sz="2800" b="1" kern="0" dirty="0">
              <a:ln w="3175">
                <a:solidFill>
                  <a:sysClr val="windowText" lastClr="000000"/>
                </a:solidFill>
              </a:ln>
              <a:solidFill>
                <a:schemeClr val="accent4">
                  <a:lumMod val="1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76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7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738492" y="388528"/>
            <a:ext cx="5667016" cy="58477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 w="9525">
                  <a:solidFill>
                    <a:srgbClr val="FFFF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Cada uno recoge lo que siembra.</a:t>
            </a:r>
            <a:endParaRPr kumimoji="0" lang="es-CO" sz="3200" b="1" i="0" u="none" strike="noStrike" kern="0" cap="none" spc="0" normalizeH="0" baseline="0" noProof="0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344558" y="2416106"/>
            <a:ext cx="4744278" cy="267765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Noten.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El amo amalecita dejó abandonado a este joven porque estaba enfermo. No tuvo en cuenta cuando el joven lo ayudó </a:t>
            </a:r>
          </a:p>
          <a:p>
            <a:pPr lvl="0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a obtener el botín que </a:t>
            </a:r>
          </a:p>
          <a:p>
            <a:pPr lvl="0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ahora estaba disfrutando.  </a:t>
            </a:r>
            <a:endParaRPr lang="es-CO" sz="2800" b="1" kern="0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38492" y="1155880"/>
            <a:ext cx="5667016" cy="98488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Proverbios 17:13 </a:t>
            </a:r>
            <a:r>
              <a:rPr lang="es-CO" sz="28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que da mal por bien, No se apartará el mal de su casa.</a:t>
            </a:r>
            <a:endParaRPr kumimoji="0" lang="es-CO" sz="2800" b="1" i="0" u="none" strike="noStrike" kern="0" cap="none" spc="0" normalizeH="0" baseline="0" noProof="0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4280451" y="4259240"/>
            <a:ext cx="4545497" cy="224676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r"/>
            <a:r>
              <a:rPr lang="es-CO" sz="28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Nunca imaginó que al dejarlo abandonado, le dejó a David la pista para que los encontrara y los atacara. </a:t>
            </a:r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Esta mala acción le acarreó la ruina y la muerte.</a:t>
            </a:r>
          </a:p>
        </p:txBody>
      </p:sp>
    </p:spTree>
    <p:extLst>
      <p:ext uri="{BB962C8B-B14F-4D97-AF65-F5344CB8AC3E}">
        <p14:creationId xmlns:p14="http://schemas.microsoft.com/office/powerpoint/2010/main" val="133323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bg1"/>
            </a:gs>
            <a:gs pos="40000">
              <a:srgbClr val="171100"/>
            </a:gs>
            <a:gs pos="100000">
              <a:srgbClr val="FFC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8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1803524" y="521048"/>
            <a:ext cx="5536951" cy="584775"/>
          </a:xfrm>
          <a:prstGeom prst="rect">
            <a:avLst/>
          </a:prstGeom>
          <a:gradFill>
            <a:gsLst>
              <a:gs pos="0">
                <a:schemeClr val="accent5">
                  <a:tint val="98000"/>
                  <a:lumMod val="100000"/>
                </a:schemeClr>
              </a:gs>
              <a:gs pos="100000">
                <a:srgbClr val="DBAA5B"/>
              </a:gs>
            </a:gsLst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200" b="1" i="0" u="none" strike="noStrike" kern="0" cap="none" spc="0" normalizeH="0" baseline="0" noProof="0" dirty="0">
                <a:ln w="9525">
                  <a:solidFill>
                    <a:srgbClr val="C00000"/>
                  </a:solidFill>
                </a:ln>
                <a:solidFill>
                  <a:srgbClr val="C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Cada uno recoge lo que siembra.</a:t>
            </a:r>
            <a:endParaRPr kumimoji="0" lang="es-CO" sz="3200" b="1" i="0" u="none" strike="noStrike" kern="0" cap="none" spc="0" normalizeH="0" baseline="0" noProof="0" dirty="0">
              <a:ln w="9525">
                <a:solidFill>
                  <a:srgbClr val="FFFF00"/>
                </a:solidFill>
              </a:ln>
              <a:solidFill>
                <a:srgbClr val="FFFF00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471606" y="2950753"/>
            <a:ext cx="6200789" cy="1384995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Noten.</a:t>
            </a:r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 Por su parte David encontró al joven enfermo y hambriento. No tuvo en cuenta que era un desconocido y lo ayudó.  </a:t>
            </a:r>
            <a:endParaRPr lang="es-CO" sz="2800" b="1" kern="0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471605" y="4578294"/>
            <a:ext cx="6200789" cy="1815882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</a:rPr>
              <a:t>Al ayudar a un necesitado encontró a quien lo podía guiar a donde estaba su familia. </a:t>
            </a:r>
            <a:r>
              <a:rPr lang="es-CO" sz="28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</a:rPr>
              <a:t>Esta acción desinteresada le permitió recuperar lo que buscaba.</a:t>
            </a:r>
          </a:p>
        </p:txBody>
      </p:sp>
      <p:sp>
        <p:nvSpPr>
          <p:cNvPr id="8" name="Rectángulo 7"/>
          <p:cNvSpPr/>
          <p:nvPr/>
        </p:nvSpPr>
        <p:spPr>
          <a:xfrm>
            <a:off x="1803524" y="1325757"/>
            <a:ext cx="5536951" cy="141577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Gálatas 6:9 </a:t>
            </a:r>
            <a:r>
              <a:rPr lang="es-CO" sz="2800" b="1" kern="0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nos cansemos, pues, de hacer bien; porque a su tiempo segaremos, si no desmayamos.</a:t>
            </a:r>
            <a:endParaRPr kumimoji="0" lang="es-CO" sz="3000" b="1" i="0" u="none" strike="noStrike" kern="0" cap="none" spc="0" normalizeH="0" baseline="0" noProof="0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091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7DFFFF"/>
            </a:gs>
            <a:gs pos="47000">
              <a:srgbClr val="1D0000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/>
          <p:cNvSpPr>
            <a:spLocks noGrp="1"/>
          </p:cNvSpPr>
          <p:nvPr>
            <p:ph type="sldNum" sz="quarter" idx="12"/>
          </p:nvPr>
        </p:nvSpPr>
        <p:spPr>
          <a:xfrm>
            <a:off x="8289164" y="5870576"/>
            <a:ext cx="417516" cy="377825"/>
          </a:xfrm>
        </p:spPr>
        <p:txBody>
          <a:bodyPr/>
          <a:lstStyle/>
          <a:p>
            <a:pPr lvl="0" defTabSz="914400">
              <a:defRPr/>
            </a:pPr>
            <a:fld id="{EF0031B0-5D57-425A-B543-A3B7CBF5E319}" type="slidenum">
              <a:rPr lang="es-CO" sz="1800" b="1" kern="0">
                <a:ln>
                  <a:solidFill>
                    <a:srgbClr val="FFFF00"/>
                  </a:solidFill>
                </a:ln>
                <a:solidFill>
                  <a:srgbClr val="FFFF00"/>
                </a:solidFill>
              </a:rPr>
              <a:pPr lvl="0" defTabSz="914400">
                <a:defRPr/>
              </a:pPr>
              <a:t>9</a:t>
            </a:fld>
            <a:endParaRPr lang="es-CO" sz="1800" b="1" kern="0" dirty="0">
              <a:ln>
                <a:solidFill>
                  <a:srgbClr val="FFFF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1379457" y="3192920"/>
            <a:ext cx="6360429" cy="26776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 Narrow" panose="020B0606020202030204" pitchFamily="34" charset="0"/>
              </a:rPr>
              <a:t>Cobran significado las palabras del Señor:</a:t>
            </a:r>
          </a:p>
          <a:p>
            <a:pPr lvl="0" algn="ctr"/>
            <a:r>
              <a:rPr lang="es-CO" sz="2800" b="1" dirty="0">
                <a:ln w="3175">
                  <a:solidFill>
                    <a:srgbClr val="002060"/>
                  </a:solidFill>
                </a:ln>
                <a:solidFill>
                  <a:schemeClr val="accent4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2800" b="1" dirty="0">
                <a:ln w="3175">
                  <a:solidFill>
                    <a:srgbClr val="2121FF"/>
                  </a:solidFill>
                </a:ln>
                <a:solidFill>
                  <a:srgbClr val="212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”Así que, todas las cosas que queráis que los hombres hagan con vosotros, así también haced vosotros con ellos; porque esto es la ley y los profetas”. </a:t>
            </a:r>
            <a:r>
              <a:rPr lang="es-CO" sz="2800" b="1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Mateo 7:12.</a:t>
            </a:r>
            <a:endParaRPr lang="es-CO" sz="2800" b="1" kern="0" dirty="0">
              <a:ln w="3175">
                <a:solidFill>
                  <a:srgbClr val="FF0000"/>
                </a:solidFill>
              </a:ln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1418598" y="1193238"/>
            <a:ext cx="6306805" cy="10156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rgbClr val="4472C4"/>
            </a:solidFill>
            <a:prstDash val="solid"/>
          </a:ln>
          <a:effectLst/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es-CO" sz="3000" b="1" kern="0" dirty="0">
                <a:ln w="3175">
                  <a:solidFill>
                    <a:srgbClr val="FF0000"/>
                  </a:solidFill>
                </a:ln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Nuestras acciones en favor o en contra de otros se devuelven multiplicadas.</a:t>
            </a:r>
            <a:endParaRPr kumimoji="0" lang="es-CO" sz="3000" b="1" i="0" u="none" strike="noStrike" kern="0" cap="none" spc="0" normalizeH="0" baseline="0" noProof="0" dirty="0">
              <a:ln w="3175">
                <a:solidFill>
                  <a:srgbClr val="2121FF"/>
                </a:solidFill>
              </a:ln>
              <a:solidFill>
                <a:srgbClr val="2121FF"/>
              </a:solidFill>
              <a:effectLst>
                <a:glow rad="63500">
                  <a:srgbClr val="44546A"/>
                </a:glow>
              </a:effectLst>
              <a:uLnTx/>
              <a:uFillTx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97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Reflejos">
  <a:themeElements>
    <a:clrScheme name="Reflejos 1">
      <a:dk1>
        <a:srgbClr val="BD3737"/>
      </a:dk1>
      <a:lt1>
        <a:srgbClr val="FFFFFF"/>
      </a:lt1>
      <a:dk2>
        <a:srgbClr val="721E1E"/>
      </a:dk2>
      <a:lt2>
        <a:srgbClr val="FFCC00"/>
      </a:lt2>
      <a:accent1>
        <a:srgbClr val="FF6600"/>
      </a:accent1>
      <a:accent2>
        <a:srgbClr val="CC3300"/>
      </a:accent2>
      <a:accent3>
        <a:srgbClr val="BCABAB"/>
      </a:accent3>
      <a:accent4>
        <a:srgbClr val="DADADA"/>
      </a:accent4>
      <a:accent5>
        <a:srgbClr val="FFB8AA"/>
      </a:accent5>
      <a:accent6>
        <a:srgbClr val="B92D00"/>
      </a:accent6>
      <a:hlink>
        <a:srgbClr val="F7CC2F"/>
      </a:hlink>
      <a:folHlink>
        <a:srgbClr val="C7C6B1"/>
      </a:folHlink>
    </a:clrScheme>
    <a:fontScheme name="Reflejo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eflejos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flejos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flejos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Damasco</Template>
  <TotalTime>7678</TotalTime>
  <Words>838</Words>
  <Application>Microsoft Office PowerPoint</Application>
  <PresentationFormat>Presentación en pantalla (4:3)</PresentationFormat>
  <Paragraphs>54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11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Comic Sans MS</vt:lpstr>
      <vt:lpstr>Tahoma</vt:lpstr>
      <vt:lpstr>Times New Roman</vt:lpstr>
      <vt:lpstr>Verdana</vt:lpstr>
      <vt:lpstr>Wingdings</vt:lpstr>
      <vt:lpstr>1_Reflejos</vt:lpstr>
      <vt:lpstr>Celestial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TuSoft.org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TuSoft</dc:creator>
  <cp:lastModifiedBy>Ernesto</cp:lastModifiedBy>
  <cp:revision>1449</cp:revision>
  <dcterms:created xsi:type="dcterms:W3CDTF">2015-08-28T22:36:02Z</dcterms:created>
  <dcterms:modified xsi:type="dcterms:W3CDTF">2017-06-12T02:46:45Z</dcterms:modified>
</cp:coreProperties>
</file>