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  <p:sldMasterId id="2147484148" r:id="rId2"/>
  </p:sldMasterIdLst>
  <p:notesMasterIdLst>
    <p:notesMasterId r:id="rId13"/>
  </p:notesMasterIdLst>
  <p:sldIdLst>
    <p:sldId id="311" r:id="rId3"/>
    <p:sldId id="257" r:id="rId4"/>
    <p:sldId id="315" r:id="rId5"/>
    <p:sldId id="284" r:id="rId6"/>
    <p:sldId id="351" r:id="rId7"/>
    <p:sldId id="327" r:id="rId8"/>
    <p:sldId id="346" r:id="rId9"/>
    <p:sldId id="345" r:id="rId10"/>
    <p:sldId id="352" r:id="rId11"/>
    <p:sldId id="35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2121FF"/>
    <a:srgbClr val="A86400"/>
    <a:srgbClr val="B46B00"/>
    <a:srgbClr val="7DFFFF"/>
    <a:srgbClr val="EA8B00"/>
    <a:srgbClr val="FF9900"/>
    <a:srgbClr val="DBF991"/>
    <a:srgbClr val="00FFCC"/>
    <a:srgbClr val="00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C37F9-E043-4EF9-8F9A-3F910F2ADE25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59EAF-5113-4A1F-93C3-C9B9C5656E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50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6007 w 5184"/>
                  <a:gd name="T3" fmla="*/ 3159 h 3159"/>
                  <a:gd name="T4" fmla="*/ 6007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52 w 556"/>
                  <a:gd name="T5" fmla="*/ 3159 h 3159"/>
                  <a:gd name="T6" fmla="*/ 65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s-ES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99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99 w 251"/>
                <a:gd name="T7" fmla="*/ 12 h 12"/>
                <a:gd name="T8" fmla="*/ 299 w 251"/>
                <a:gd name="T9" fmla="*/ 0 h 12"/>
                <a:gd name="T10" fmla="*/ 299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147483646 w 251"/>
                <a:gd name="T5" fmla="*/ 12 h 12"/>
                <a:gd name="T6" fmla="*/ 214748364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498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498 w 4724"/>
                  <a:gd name="T7" fmla="*/ 12 h 12"/>
                  <a:gd name="T8" fmla="*/ 5498 w 4724"/>
                  <a:gd name="T9" fmla="*/ 0 h 12"/>
                  <a:gd name="T10" fmla="*/ 5498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48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348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70432-2074-4F8D-A533-D6E10F908B9E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851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6D1F3-2D03-4F46-8F34-9C8CF090D1E1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5773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D1AFB-3E89-42B2-8EA0-E7935C3DF2A2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26244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10B3-F9A0-4FA8-B946-106DABB31BCA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8677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59568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16927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7852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2926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11271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12278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5487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D4AD-750B-4B85-B2A8-923F94B1E46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36334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95533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38170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5966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35139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577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23427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21331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4427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66242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654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E1321-5555-498B-B108-A4E1FA8719F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111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1BAB4-D1E2-44CA-9ED4-32D76E540AFE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26735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77215-752F-4259-83A6-5D6946246C3A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16146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CE56A-1678-4572-8E6A-852CD33077AB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26742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2FF1-E7AE-4B11-A531-EEE3F0A4DA36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8355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919BD-6361-48EB-AE6C-7D40FA569398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21356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9504F-8A10-4C3E-9FFB-CF208C17CD0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32735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6007 w 5184"/>
                <a:gd name="T3" fmla="*/ 3159 h 3159"/>
                <a:gd name="T4" fmla="*/ 6007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52 w 556"/>
                <a:gd name="T5" fmla="*/ 3159 h 3159"/>
                <a:gd name="T6" fmla="*/ 65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498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498 w 4724"/>
                  <a:gd name="T7" fmla="*/ 12 h 12"/>
                  <a:gd name="T8" fmla="*/ 5498 w 4724"/>
                  <a:gd name="T9" fmla="*/ 0 h 12"/>
                  <a:gd name="T10" fmla="*/ 5498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338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147483646 w 251"/>
                  <a:gd name="T5" fmla="*/ 12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99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99 w 251"/>
                  <a:gd name="T7" fmla="*/ 12 h 12"/>
                  <a:gd name="T8" fmla="*/ 299 w 251"/>
                  <a:gd name="T9" fmla="*/ 0 h 12"/>
                  <a:gd name="T10" fmla="*/ 299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338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38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338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D17F8AD-4ECC-49CE-846B-8E81757E2239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3259140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D17F8AD-4ECC-49CE-846B-8E81757E2239}" type="slidenum">
              <a:rPr lang="es-ES" altLang="es-CO" smtClean="0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572715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  <p:sldLayoutId id="2147484162" r:id="rId14"/>
    <p:sldLayoutId id="2147484163" r:id="rId15"/>
    <p:sldLayoutId id="2147484164" r:id="rId16"/>
    <p:sldLayoutId id="21474841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01358" y="508087"/>
            <a:ext cx="5341285" cy="1569660"/>
          </a:xfrm>
          <a:prstGeom prst="rect">
            <a:avLst/>
          </a:prstGeom>
          <a:solidFill>
            <a:schemeClr val="tx1">
              <a:lumMod val="95000"/>
            </a:schemeClr>
          </a:solidFill>
          <a:effectLst>
            <a:glow rad="190500">
              <a:schemeClr val="tx1"/>
            </a:glow>
          </a:effectLst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s-CO" sz="4800" b="1" i="1" kern="0" dirty="0">
                <a:ln w="19050">
                  <a:solidFill>
                    <a:srgbClr val="000000"/>
                  </a:solidFill>
                </a:ln>
                <a:solidFill>
                  <a:schemeClr val="tx1">
                    <a:lumMod val="50000"/>
                  </a:schemeClr>
                </a:solidFill>
                <a:effectLst>
                  <a:glow rad="190500">
                    <a:schemeClr val="tx1"/>
                  </a:glow>
                </a:effectLst>
                <a:latin typeface="Comic Sans MS" panose="030F0702030302020204" pitchFamily="66" charset="0"/>
              </a:rPr>
              <a:t>Cuando estamos angustiados.</a:t>
            </a:r>
            <a:endParaRPr lang="es-CO" sz="5400" b="1" i="1" kern="0" dirty="0">
              <a:ln w="19050">
                <a:solidFill>
                  <a:schemeClr val="tx1"/>
                </a:solidFill>
              </a:ln>
              <a:solidFill>
                <a:schemeClr val="tx1">
                  <a:lumMod val="50000"/>
                </a:schemeClr>
              </a:solidFill>
              <a:effectLst>
                <a:glow rad="190500">
                  <a:schemeClr val="tx1"/>
                </a:glo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4AD4AD-750B-4B85-B2A8-923F94B1E467}" type="slidenum">
              <a:rPr lang="es-ES" altLang="es-CO" smtClean="0"/>
              <a:pPr>
                <a:defRPr/>
              </a:pPr>
              <a:t>1</a:t>
            </a:fld>
            <a:endParaRPr lang="es-ES" alt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5" r="22596"/>
          <a:stretch/>
        </p:blipFill>
        <p:spPr>
          <a:xfrm>
            <a:off x="2690191" y="2422302"/>
            <a:ext cx="3763617" cy="392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29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10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18052" y="459224"/>
            <a:ext cx="8507896" cy="609397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s-CO" sz="3000" b="1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VOLUNTAD DE DIOS EN EL CORAZÓN</a:t>
            </a:r>
          </a:p>
          <a:p>
            <a:pPr lvl="0" defTabSz="914400">
              <a:defRPr/>
            </a:pPr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oído hablar de un célebre rey de Polonia, que consumó grandes hazañas.  Cuando le preguntaron cuál era el secreto de su éxito, les dijo: “Soy hijo de un gran padre, y llevo siempre conmigo, en un medallón, su retrato. Muy a menudo lo miro”.</a:t>
            </a:r>
          </a:p>
          <a:p>
            <a:pPr lvl="0" defTabSz="914400">
              <a:defRPr/>
            </a:pPr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 vez que se disponía a entrar en combate miraba el retrato de su padre y extraía de él el valor necesario.  Cuando tenía que reunirse con sus consejeros hacía lo mismo y luego actuaba con limpieza.</a:t>
            </a:r>
          </a:p>
          <a:p>
            <a:pPr lvl="0" defTabSz="914400">
              <a:defRPr/>
            </a:pPr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una gran cosa que debe hacer el creyente: llevar consigo la voluntad de Dios en el corazón y luego, antes de hacer cualquier cosa, consultarla siempre</a:t>
            </a:r>
            <a:endParaRPr kumimoji="0" lang="es-CO" sz="3000" b="1" i="0" u="none" strike="noStrike" kern="0" cap="none" spc="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glow rad="63500">
                  <a:srgbClr val="44546A"/>
                </a:glow>
              </a:effectLst>
              <a:uLnTx/>
              <a:uFillTx/>
              <a:latin typeface="Franklin Gothic Medium Cond" panose="020B06060304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84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752342" y="868186"/>
            <a:ext cx="5639317" cy="13234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4000" b="1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chemeClr val="bg1"/>
                  </a:glo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Cuando estamos angustiados.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mtClean="0"/>
              <a:pPr>
                <a:defRPr/>
              </a:pPr>
              <a:t>2</a:t>
            </a:fld>
            <a:endParaRPr lang="es-ES" altLang="es-CO"/>
          </a:p>
        </p:txBody>
      </p:sp>
      <p:sp>
        <p:nvSpPr>
          <p:cNvPr id="3" name="Diagrama de flujo: cinta perforada 2"/>
          <p:cNvSpPr/>
          <p:nvPr/>
        </p:nvSpPr>
        <p:spPr>
          <a:xfrm>
            <a:off x="1570382" y="2451652"/>
            <a:ext cx="6003236" cy="3796749"/>
          </a:xfrm>
          <a:prstGeom prst="flowChartPunchedTape">
            <a:avLst/>
          </a:prstGeom>
          <a:solidFill>
            <a:srgbClr val="FFFF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CO" sz="3600" kern="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“Pero la salvación de los justos es de Jehová, Y él es su fortaleza en el tiempo de la angustia”. </a:t>
            </a:r>
          </a:p>
          <a:p>
            <a:pPr lvl="0">
              <a:defRPr/>
            </a:pPr>
            <a:r>
              <a:rPr lang="es-CO" sz="3600" kern="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glow>
                    <a:prstClr val="black"/>
                  </a:glow>
                </a:effectLst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Salmo 37:39.</a:t>
            </a:r>
          </a:p>
        </p:txBody>
      </p:sp>
    </p:spTree>
    <p:extLst>
      <p:ext uri="{BB962C8B-B14F-4D97-AF65-F5344CB8AC3E}">
        <p14:creationId xmlns:p14="http://schemas.microsoft.com/office/powerpoint/2010/main" val="52553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0000FF"/>
            </a:gs>
            <a:gs pos="0">
              <a:srgbClr val="1B1503"/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63487" y="1016385"/>
            <a:ext cx="7017026" cy="2400657"/>
          </a:xfrm>
          <a:prstGeom prst="rect">
            <a:avLst/>
          </a:prstGeom>
          <a:solidFill>
            <a:srgbClr val="9E0000"/>
          </a:solidFill>
          <a:ln w="3810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000" b="1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Franklin Gothic Medium Cond" panose="020B0606030402020204" pitchFamily="34" charset="0"/>
              </a:rPr>
              <a:t>Cuando David regresó a </a:t>
            </a:r>
            <a:r>
              <a:rPr lang="es-CO" sz="3000" b="1" dirty="0" err="1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Franklin Gothic Medium Cond" panose="020B0606030402020204" pitchFamily="34" charset="0"/>
              </a:rPr>
              <a:t>Siclag</a:t>
            </a:r>
            <a:r>
              <a:rPr lang="es-CO" sz="3000" b="1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Franklin Gothic Medium Cond" panose="020B0606030402020204" pitchFamily="34" charset="0"/>
              </a:rPr>
              <a:t>, la ciudad donde estaban su familia y la familia de sus amigos, encontró que los amalecitas </a:t>
            </a:r>
            <a:r>
              <a:rPr lang="es-CO" sz="3000" b="1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Franklin Gothic Medium Cond" panose="020B0606030402020204" pitchFamily="34" charset="0"/>
              </a:rPr>
              <a:t>“…habían asolado a </a:t>
            </a:r>
            <a:r>
              <a:rPr lang="es-CO" sz="3000" b="1" dirty="0" err="1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Franklin Gothic Medium Cond" panose="020B0606030402020204" pitchFamily="34" charset="0"/>
              </a:rPr>
              <a:t>Siclag</a:t>
            </a:r>
            <a:r>
              <a:rPr lang="es-CO" sz="3000" b="1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Franklin Gothic Medium Cond" panose="020B0606030402020204" pitchFamily="34" charset="0"/>
              </a:rPr>
              <a:t> y le habían prendido fuego”. </a:t>
            </a:r>
            <a:r>
              <a:rPr lang="es-CO" sz="3000" b="1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Franklin Gothic Medium Cond" panose="020B0606030402020204" pitchFamily="34" charset="0"/>
              </a:rPr>
              <a:t>1Samuel 30:1.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437861" y="3970398"/>
            <a:ext cx="6268278" cy="193899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000" b="1" i="1" kern="0" dirty="0">
                <a:ln w="19050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Franklin Gothic Medium Cond" panose="020B0606030402020204" pitchFamily="34" charset="0"/>
              </a:rPr>
              <a:t>“</a:t>
            </a:r>
            <a:r>
              <a:rPr lang="es-CO" sz="3000" b="1" dirty="0">
                <a:ln w="19050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Franklin Gothic Medium Cond" panose="020B0606030402020204" pitchFamily="34" charset="0"/>
              </a:rPr>
              <a:t>Y se habían llevado cautivas a las mujeres y a todos los que estaban allí, desde el menor hasta el mayor…</a:t>
            </a:r>
            <a:r>
              <a:rPr lang="es-CO" sz="3000" b="1" i="1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Franklin Gothic Medium Cond" panose="020B0606030402020204" pitchFamily="34" charset="0"/>
              </a:rPr>
              <a:t>”.</a:t>
            </a:r>
            <a:r>
              <a:rPr lang="es-CO" sz="3000" b="1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</a:p>
          <a:p>
            <a:pPr algn="ctr"/>
            <a:r>
              <a:rPr lang="es-CO" sz="3000" b="1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</a:rPr>
              <a:t>1 Samuel 30:2.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8226783" y="602728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02446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1000">
              <a:srgbClr val="002060"/>
            </a:gs>
            <a:gs pos="34000">
              <a:schemeClr val="bg2">
                <a:tint val="45000"/>
                <a:shade val="99000"/>
                <a:satMod val="350000"/>
              </a:schemeClr>
            </a:gs>
            <a:gs pos="91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341368" y="5873116"/>
            <a:ext cx="6470718" cy="584775"/>
          </a:xfrm>
          <a:prstGeom prst="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0" cap="none" spc="50" normalizeH="0" baseline="0" noProof="0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cs typeface="Aharoni" pitchFamily="2" charset="-79"/>
              </a:rPr>
              <a:t>¿Qué decisión tomó David?</a:t>
            </a:r>
            <a:endParaRPr kumimoji="0" lang="es-ES" sz="3200" b="1" i="0" u="none" strike="noStrike" kern="0" cap="none" spc="50" normalizeH="0" baseline="0" noProof="0" dirty="0">
              <a:ln w="317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>
                  <a:srgbClr val="4F81BD"/>
                </a:glow>
              </a:effectLst>
              <a:uLnTx/>
              <a:uFillTx/>
              <a:latin typeface="Arial Narrow" panose="020B0606020202030204" pitchFamily="34" charset="0"/>
              <a:cs typeface="Aharoni" pitchFamily="2" charset="-79"/>
            </a:endParaRPr>
          </a:p>
        </p:txBody>
      </p:sp>
      <p:sp>
        <p:nvSpPr>
          <p:cNvPr id="4" name="Globo: flecha hacia abajo 3"/>
          <p:cNvSpPr/>
          <p:nvPr/>
        </p:nvSpPr>
        <p:spPr>
          <a:xfrm>
            <a:off x="2129044" y="291549"/>
            <a:ext cx="4885911" cy="1647159"/>
          </a:xfrm>
          <a:prstGeom prst="downArrowCallout">
            <a:avLst/>
          </a:prstGeom>
          <a:solidFill>
            <a:srgbClr val="FFFF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200" b="1" kern="0" spc="50" dirty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Cuando la angustia golpea nuestro corazón.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mtClean="0"/>
              <a:pPr>
                <a:defRPr/>
              </a:pPr>
              <a:t>4</a:t>
            </a:fld>
            <a:endParaRPr lang="es-ES" altLang="es-CO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41368" y="2026657"/>
            <a:ext cx="6461264" cy="19389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b="1" kern="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“Entonces David y la gente que con él estaba alzaron su voz y lloraron, hasta que les faltaron las fuerzas para llorar”.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b="1" kern="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 </a:t>
            </a:r>
            <a:r>
              <a:rPr lang="es-CO" sz="3000" b="1" kern="0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1Samuel 30:4.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50821" y="4130748"/>
            <a:ext cx="6461264" cy="14773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b="1" kern="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“Y David se angustió mucho, porque el pueblo hablaba de apedrearlo…”.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b="1" kern="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 </a:t>
            </a:r>
            <a:r>
              <a:rPr lang="es-CO" sz="3000" b="1" kern="0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1Samuel 30:6.</a:t>
            </a:r>
          </a:p>
        </p:txBody>
      </p:sp>
    </p:spTree>
    <p:extLst>
      <p:ext uri="{BB962C8B-B14F-4D97-AF65-F5344CB8AC3E}">
        <p14:creationId xmlns:p14="http://schemas.microsoft.com/office/powerpoint/2010/main" val="150747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0000FF"/>
            </a:gs>
            <a:gs pos="0">
              <a:srgbClr val="1B1503"/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13073"/>
          <a:stretch/>
        </p:blipFill>
        <p:spPr>
          <a:xfrm>
            <a:off x="3095625" y="1927740"/>
            <a:ext cx="2952750" cy="3585167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369283" y="671836"/>
            <a:ext cx="4405434" cy="1200329"/>
          </a:xfrm>
          <a:prstGeom prst="rect">
            <a:avLst/>
          </a:prstGeom>
          <a:solidFill>
            <a:srgbClr val="9E0000"/>
          </a:solidFill>
          <a:ln w="3810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E</a:t>
            </a:r>
            <a:r>
              <a:rPr lang="es-CO" sz="3600" b="1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sta </a:t>
            </a:r>
            <a:r>
              <a:rPr lang="es-CO" sz="3600" b="1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siempre será la mejor decisión.</a:t>
            </a:r>
            <a:endParaRPr lang="es-CO" sz="3600" b="1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88013" y="3572834"/>
            <a:ext cx="6167974" cy="286232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000" b="1" i="1" kern="0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Franklin Gothic Medium Cond" panose="020B0606030402020204" pitchFamily="34" charset="0"/>
              </a:rPr>
              <a:t>“</a:t>
            </a:r>
            <a:r>
              <a:rPr lang="es-CO" sz="30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Franklin Gothic Medium Cond" panose="020B0606030402020204" pitchFamily="34" charset="0"/>
              </a:rPr>
              <a:t>Y </a:t>
            </a:r>
            <a:r>
              <a:rPr lang="es-CO" sz="30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</a:rPr>
              <a:t>David consultó a Jehová</a:t>
            </a:r>
            <a:r>
              <a:rPr lang="es-CO" sz="30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Franklin Gothic Medium Cond" panose="020B0606030402020204" pitchFamily="34" charset="0"/>
              </a:rPr>
              <a:t>, diciendo: ¿Perseguiré a estos merodeadores? ¿Los podré alcanzar? Y él le dijo: Síguelos, porque ciertamente los alcanzarás, y de cierto librarás a los cautivos</a:t>
            </a:r>
            <a:r>
              <a:rPr lang="es-CO" sz="3000" b="1" i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Franklin Gothic Medium Cond" panose="020B0606030402020204" pitchFamily="34" charset="0"/>
              </a:rPr>
              <a:t>”. </a:t>
            </a: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</a:rPr>
              <a:t>1 Samuel 30:8.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8226783" y="602728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64831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14909" y="1628799"/>
            <a:ext cx="8314182" cy="470898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1Samuel 30:17  </a:t>
            </a:r>
            <a:r>
              <a:rPr lang="es-CO" sz="3000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los hirió David desde aquella mañana hasta la tarde del día siguiente; y no escapó de ellos ninguno, sino cuatrocientos jóvenes que montaron sobre los camellos y huyeron. </a:t>
            </a:r>
          </a:p>
          <a:p>
            <a:pPr lvl="0" defTabSz="914400">
              <a:defRPr/>
            </a:pP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1Samuel 30:18  </a:t>
            </a:r>
            <a:r>
              <a:rPr lang="es-CO" sz="3000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libró David todo lo que los amalecitas habían tomado, y asimismo libertó David a sus dos mujeres. </a:t>
            </a:r>
          </a:p>
          <a:p>
            <a:pPr lvl="0" defTabSz="914400">
              <a:defRPr/>
            </a:pP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1Samuel 30:19 </a:t>
            </a:r>
            <a:r>
              <a:rPr lang="es-CO" sz="3000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3000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no les faltó cosa alguna, chica ni grande, así de hijos como de hijas, del robo, y de todas las cosas que les habían tomado; todo lo recuperó David.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378711" y="242249"/>
            <a:ext cx="4386579" cy="107721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obedeció a Dios, y venció al enemigo.</a:t>
            </a:r>
            <a:endParaRPr kumimoji="0" lang="es-CO" sz="3200" b="1" i="0" u="none" strike="noStrike" kern="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glow rad="63500">
                  <a:srgbClr val="44546A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8229600" y="633778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5525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320" y="3600420"/>
            <a:ext cx="3615359" cy="275233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719479" y="598515"/>
            <a:ext cx="5705043" cy="1015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s-CO" sz="3000" b="1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Samuel 8:14 </a:t>
            </a:r>
            <a:r>
              <a:rPr lang="es-CO" sz="3000" kern="0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Jehová dio la victoria a David por dondequiera que fue. 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7812085" y="6360906"/>
            <a:ext cx="417516" cy="3778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0031B0-5D57-425A-B543-A3B7CBF5E319}" type="slidenum">
              <a:rPr kumimoji="0" lang="es-CO" sz="1800" b="1" i="0" u="none" strike="noStrike" kern="0" cap="none" spc="0" normalizeH="0" baseline="0" noProof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O" sz="1800" b="1" i="0" u="none" strike="noStrike" kern="0" cap="none" spc="0" normalizeH="0" baseline="0" noProof="0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719479" y="1967690"/>
            <a:ext cx="5705043" cy="1569660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3200" b="1" kern="0" dirty="0">
                <a:ln>
                  <a:solidFill>
                    <a:schemeClr val="tx1"/>
                  </a:solidFill>
                </a:ln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la victoria también es para nosotros si elegimos confiar en Dios y obedecerlo.</a:t>
            </a:r>
            <a:endParaRPr kumimoji="0" lang="es-CO" sz="3200" b="1" i="0" u="none" strike="noStrike" kern="0" cap="none" spc="0" normalizeH="0" baseline="0" noProof="0" dirty="0">
              <a:ln>
                <a:solidFill>
                  <a:schemeClr val="tx1"/>
                </a:solidFill>
              </a:ln>
              <a:effectLst>
                <a:glow rad="63500">
                  <a:srgbClr val="44546A"/>
                </a:glow>
              </a:effectLst>
              <a:uLnTx/>
              <a:uFillTx/>
              <a:latin typeface="Franklin Gothic Medium Cond" panose="020B06060304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414704" y="3960249"/>
            <a:ext cx="6314591" cy="240065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s-CO" sz="3000" b="1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necesario dedicar mucho tiempo a la oración secreta, en íntima comunión con Dios. Únicamente así pueden ganarse las victorias. La eterna vigilancia es el precio de la seguridad. </a:t>
            </a: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Franklin Gothic Medium Cond" panose="020B06060304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 245.</a:t>
            </a:r>
            <a:endParaRPr lang="es-CO" sz="3000" kern="0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Franklin Gothic Medium Cond" panose="020B06060304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45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1000">
              <a:srgbClr val="002060"/>
            </a:gs>
            <a:gs pos="34000">
              <a:schemeClr val="bg2">
                <a:tint val="45000"/>
                <a:shade val="99000"/>
                <a:satMod val="350000"/>
              </a:schemeClr>
            </a:gs>
            <a:gs pos="91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16" y="961865"/>
            <a:ext cx="3913809" cy="2935357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7964557" y="6042853"/>
            <a:ext cx="435334" cy="377825"/>
          </a:xfrm>
        </p:spPr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z="2000" b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>
                <a:defRPr/>
              </a:pPr>
              <a:t>8</a:t>
            </a:fld>
            <a:r>
              <a:rPr lang="es-ES" altLang="es-CO" dirty="0"/>
              <a:t>   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74675" y="1332924"/>
            <a:ext cx="3494890" cy="19389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b="1" kern="0" spc="50" dirty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Si peleamos la batalla de la fe con oración, venceremos como venció David.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4675" y="4054232"/>
            <a:ext cx="6194650" cy="240065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b="1" kern="0" spc="50" dirty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La promesa del Señor a Jeremías también es tuya.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b="1" kern="0" spc="50" dirty="0">
                <a:ln w="19050" cmpd="sng">
                  <a:solidFill>
                    <a:srgbClr val="2121FF"/>
                  </a:solidFill>
                  <a:prstDash val="solid"/>
                </a:ln>
                <a:solidFill>
                  <a:srgbClr val="2121FF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Jeremías 1:19 </a:t>
            </a:r>
            <a:r>
              <a:rPr lang="es-CO" sz="3000" b="1" kern="0" spc="50" dirty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  <a:cs typeface="Aharoni" pitchFamily="2" charset="-79"/>
              </a:rPr>
              <a:t>Y pelearán contra ti, pero no te vencerán; porque yo estoy contigo, dice Jehová, para librarte.</a:t>
            </a:r>
          </a:p>
        </p:txBody>
      </p:sp>
    </p:spTree>
    <p:extLst>
      <p:ext uri="{BB962C8B-B14F-4D97-AF65-F5344CB8AC3E}">
        <p14:creationId xmlns:p14="http://schemas.microsoft.com/office/powerpoint/2010/main" val="168354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1000">
              <a:srgbClr val="002060"/>
            </a:gs>
            <a:gs pos="34000">
              <a:schemeClr val="bg2">
                <a:tint val="45000"/>
                <a:shade val="99000"/>
                <a:satMod val="350000"/>
              </a:schemeClr>
            </a:gs>
            <a:gs pos="91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7964557" y="6042853"/>
            <a:ext cx="435334" cy="377825"/>
          </a:xfrm>
        </p:spPr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z="2000" b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>
                <a:defRPr/>
              </a:pPr>
              <a:t>9</a:t>
            </a:fld>
            <a:r>
              <a:rPr lang="es-ES" altLang="es-CO" dirty="0"/>
              <a:t> 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508" y="630101"/>
            <a:ext cx="2730984" cy="441159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7618" y="3329687"/>
            <a:ext cx="6188765" cy="28623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000" kern="0" spc="50" dirty="0">
                <a:ln w="19050" cmpd="sng">
                  <a:solidFill>
                    <a:srgbClr val="2121FF"/>
                  </a:solidFill>
                  <a:prstDash val="solid"/>
                </a:ln>
                <a:solidFill>
                  <a:srgbClr val="2121FF"/>
                </a:solidFill>
                <a:effectLst>
                  <a:glow>
                    <a:schemeClr val="tx1"/>
                  </a:glow>
                </a:effectLst>
                <a:latin typeface="Franklin Gothic Medium Cond" panose="020B0606030402020204" pitchFamily="34" charset="0"/>
                <a:cs typeface="Aharoni" pitchFamily="2" charset="-79"/>
              </a:rPr>
              <a:t>“La victoria es segura para los que miran al Autor y Consumador de nuestra fe, puesto que dependen de la incomparable pureza y perfección de Cristo”.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2800" kern="0" spc="50" dirty="0" err="1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Franklin Gothic Medium Cond" panose="020B0606030402020204" pitchFamily="34" charset="0"/>
                <a:cs typeface="Aharoni" pitchFamily="2" charset="-79"/>
              </a:rPr>
              <a:t>The</a:t>
            </a:r>
            <a:r>
              <a:rPr lang="es-CO" sz="2800" kern="0" spc="50" dirty="0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Franklin Gothic Medium Cond" panose="020B0606030402020204" pitchFamily="34" charset="0"/>
                <a:cs typeface="Aharoni" pitchFamily="2" charset="-79"/>
              </a:rPr>
              <a:t> </a:t>
            </a:r>
            <a:r>
              <a:rPr lang="es-CO" sz="2800" kern="0" spc="50" dirty="0" err="1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Franklin Gothic Medium Cond" panose="020B0606030402020204" pitchFamily="34" charset="0"/>
                <a:cs typeface="Aharoni" pitchFamily="2" charset="-79"/>
              </a:rPr>
              <a:t>Review</a:t>
            </a:r>
            <a:r>
              <a:rPr lang="es-CO" sz="2800" kern="0" spc="50" dirty="0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Franklin Gothic Medium Cond" panose="020B0606030402020204" pitchFamily="34" charset="0"/>
                <a:cs typeface="Aharoni" pitchFamily="2" charset="-79"/>
              </a:rPr>
              <a:t> and Herald, 30 de noviembre de 1897.</a:t>
            </a:r>
          </a:p>
        </p:txBody>
      </p:sp>
    </p:spTree>
    <p:extLst>
      <p:ext uri="{BB962C8B-B14F-4D97-AF65-F5344CB8AC3E}">
        <p14:creationId xmlns:p14="http://schemas.microsoft.com/office/powerpoint/2010/main" val="202779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Reflejos">
  <a:themeElements>
    <a:clrScheme name="Reflejos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7373</TotalTime>
  <Words>610</Words>
  <Application>Microsoft Office PowerPoint</Application>
  <PresentationFormat>Presentación en pantalla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Comic Sans MS</vt:lpstr>
      <vt:lpstr>Franklin Gothic Medium Cond</vt:lpstr>
      <vt:lpstr>Tahoma</vt:lpstr>
      <vt:lpstr>Wingdings</vt:lpstr>
      <vt:lpstr>1_Reflejos</vt:lpstr>
      <vt:lpstr>Celestial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TuSoft</dc:creator>
  <cp:lastModifiedBy>Usuario de Windows</cp:lastModifiedBy>
  <cp:revision>1345</cp:revision>
  <dcterms:created xsi:type="dcterms:W3CDTF">2015-08-28T22:36:02Z</dcterms:created>
  <dcterms:modified xsi:type="dcterms:W3CDTF">2019-08-31T00:12:16Z</dcterms:modified>
</cp:coreProperties>
</file>