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3" r:id="rId1"/>
    <p:sldMasterId id="2147484148" r:id="rId2"/>
  </p:sldMasterIdLst>
  <p:notesMasterIdLst>
    <p:notesMasterId r:id="rId14"/>
  </p:notesMasterIdLst>
  <p:sldIdLst>
    <p:sldId id="311" r:id="rId3"/>
    <p:sldId id="365" r:id="rId4"/>
    <p:sldId id="257" r:id="rId5"/>
    <p:sldId id="348" r:id="rId6"/>
    <p:sldId id="315" r:id="rId7"/>
    <p:sldId id="364" r:id="rId8"/>
    <p:sldId id="351" r:id="rId9"/>
    <p:sldId id="329" r:id="rId10"/>
    <p:sldId id="366" r:id="rId11"/>
    <p:sldId id="357" r:id="rId12"/>
    <p:sldId id="36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1FF"/>
    <a:srgbClr val="000000"/>
    <a:srgbClr val="22A628"/>
    <a:srgbClr val="FFFFCC"/>
    <a:srgbClr val="F5C641"/>
    <a:srgbClr val="F5AC41"/>
    <a:srgbClr val="FFFF99"/>
    <a:srgbClr val="7DFFFF"/>
    <a:srgbClr val="DCE8CE"/>
    <a:srgbClr val="C2D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C37F9-E043-4EF9-8F9A-3F910F2ADE25}" type="datetimeFigureOut">
              <a:rPr lang="es-CO" smtClean="0"/>
              <a:t>14/06/2017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59EAF-5113-4A1F-93C3-C9B9C5656E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3508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6007 w 5184"/>
                  <a:gd name="T3" fmla="*/ 3159 h 3159"/>
                  <a:gd name="T4" fmla="*/ 6007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652 w 556"/>
                  <a:gd name="T5" fmla="*/ 3159 h 3159"/>
                  <a:gd name="T6" fmla="*/ 652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s-ES">
                <a:solidFill>
                  <a:srgbClr val="FFFFFF"/>
                </a:solidFill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99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99 w 251"/>
                <a:gd name="T7" fmla="*/ 12 h 12"/>
                <a:gd name="T8" fmla="*/ 299 w 251"/>
                <a:gd name="T9" fmla="*/ 0 h 12"/>
                <a:gd name="T10" fmla="*/ 299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147483646 w 251"/>
                <a:gd name="T5" fmla="*/ 12 h 12"/>
                <a:gd name="T6" fmla="*/ 2147483646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498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498 w 4724"/>
                  <a:gd name="T7" fmla="*/ 12 h 12"/>
                  <a:gd name="T8" fmla="*/ 5498 w 4724"/>
                  <a:gd name="T9" fmla="*/ 0 h 12"/>
                  <a:gd name="T10" fmla="*/ 5498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s-E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3483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s-ES" noProof="0"/>
              <a:t>Haga clic para cambiar el estilo de título	</a:t>
            </a:r>
          </a:p>
        </p:txBody>
      </p:sp>
      <p:sp>
        <p:nvSpPr>
          <p:cNvPr id="3483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70432-2074-4F8D-A533-D6E10F908B9E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2851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6D1F3-2D03-4F46-8F34-9C8CF090D1E1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57731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D1AFB-3E89-42B2-8EA0-E7935C3DF2A2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226244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610B3-F9A0-4FA8-B946-106DABB31BCA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486770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59568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16927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57852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02926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11271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122783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54874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AD4AD-750B-4B85-B2A8-923F94B1E467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363347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095533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381704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596616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735139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05778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234277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213310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44270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566242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654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E1321-5555-498B-B108-A4E1FA8719F7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1117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1BAB4-D1E2-44CA-9ED4-32D76E540AFE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126735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77215-752F-4259-83A6-5D6946246C3A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16146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CE56A-1678-4572-8E6A-852CD33077AB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4267428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22FF1-E7AE-4B11-A531-EEE3F0A4DA36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18355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919BD-6361-48EB-AE6C-7D40FA569398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21356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9504F-8A10-4C3E-9FFB-CF208C17CD07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32735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6007 w 5184"/>
                <a:gd name="T3" fmla="*/ 3159 h 3159"/>
                <a:gd name="T4" fmla="*/ 6007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652 w 556"/>
                <a:gd name="T5" fmla="*/ 3159 h 3159"/>
                <a:gd name="T6" fmla="*/ 65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498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498 w 4724"/>
                  <a:gd name="T7" fmla="*/ 12 h 12"/>
                  <a:gd name="T8" fmla="*/ 5498 w 4724"/>
                  <a:gd name="T9" fmla="*/ 0 h 12"/>
                  <a:gd name="T10" fmla="*/ 5498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3380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s-ES">
                  <a:solidFill>
                    <a:srgbClr val="FFFFFF"/>
                  </a:solidFill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147483646 w 251"/>
                  <a:gd name="T5" fmla="*/ 12 h 12"/>
                  <a:gd name="T6" fmla="*/ 2147483646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99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99 w 251"/>
                  <a:gd name="T7" fmla="*/ 12 h 12"/>
                  <a:gd name="T8" fmla="*/ 299 w 251"/>
                  <a:gd name="T9" fmla="*/ 0 h 12"/>
                  <a:gd name="T10" fmla="*/ 299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3380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s-E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3380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3380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338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381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38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D17F8AD-4ECC-49CE-846B-8E81757E2239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32591404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  <p:sldLayoutId id="214748398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8D17F8AD-4ECC-49CE-846B-8E81757E2239}" type="slidenum">
              <a:rPr lang="es-ES" altLang="es-CO" smtClean="0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5727153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  <p:sldLayoutId id="2147484160" r:id="rId12"/>
    <p:sldLayoutId id="2147484161" r:id="rId13"/>
    <p:sldLayoutId id="2147484162" r:id="rId14"/>
    <p:sldLayoutId id="2147484163" r:id="rId15"/>
    <p:sldLayoutId id="2147484164" r:id="rId16"/>
    <p:sldLayoutId id="2147484165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13356" y="563578"/>
            <a:ext cx="7117287" cy="830997"/>
          </a:xfrm>
          <a:prstGeom prst="rect">
            <a:avLst/>
          </a:prstGeom>
          <a:effectLst>
            <a:glow rad="190500">
              <a:schemeClr val="tx1"/>
            </a:glow>
          </a:effectLst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s-CO" sz="4800" b="1" kern="0" dirty="0">
                <a:ln>
                  <a:solidFill>
                    <a:srgbClr val="000000"/>
                  </a:solidFill>
                </a:ln>
                <a:solidFill>
                  <a:schemeClr val="bg1"/>
                </a:solidFill>
                <a:effectLst>
                  <a:glow rad="190500">
                    <a:schemeClr val="tx1"/>
                  </a:glow>
                </a:effectLst>
                <a:latin typeface="Comic Sans MS" panose="030F0702030302020204" pitchFamily="66" charset="0"/>
              </a:rPr>
              <a:t>Reconocer </a:t>
            </a:r>
            <a:r>
              <a:rPr lang="es-CO" sz="4800" b="1" kern="0">
                <a:ln>
                  <a:solidFill>
                    <a:srgbClr val="000000"/>
                  </a:solidFill>
                </a:ln>
                <a:solidFill>
                  <a:schemeClr val="bg1"/>
                </a:solidFill>
                <a:effectLst>
                  <a:glow rad="190500">
                    <a:schemeClr val="tx1"/>
                  </a:glow>
                </a:effectLst>
                <a:latin typeface="Comic Sans MS" panose="030F0702030302020204" pitchFamily="66" charset="0"/>
              </a:rPr>
              <a:t>los errores.</a:t>
            </a:r>
            <a:endParaRPr lang="es-CO" sz="4800" b="1" kern="0" dirty="0">
              <a:ln>
                <a:solidFill>
                  <a:srgbClr val="000000"/>
                </a:solidFill>
              </a:ln>
              <a:solidFill>
                <a:schemeClr val="bg1"/>
              </a:solidFill>
              <a:effectLst>
                <a:glow rad="190500">
                  <a:schemeClr val="tx1"/>
                </a:glo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4AD4AD-750B-4B85-B2A8-923F94B1E467}" type="slidenum">
              <a:rPr lang="es-ES" altLang="es-CO" smtClean="0"/>
              <a:pPr>
                <a:defRPr/>
              </a:pPr>
              <a:t>1</a:t>
            </a:fld>
            <a:endParaRPr lang="es-ES" altLang="es-CO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030" y="2372475"/>
            <a:ext cx="5601941" cy="349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429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1"/>
            </a:gs>
            <a:gs pos="40000">
              <a:srgbClr val="171100"/>
            </a:gs>
            <a:gs pos="100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289164" y="5870576"/>
            <a:ext cx="417516" cy="377825"/>
          </a:xfrm>
        </p:spPr>
        <p:txBody>
          <a:bodyPr/>
          <a:lstStyle/>
          <a:p>
            <a:pPr lvl="0" defTabSz="914400">
              <a:defRPr/>
            </a:pPr>
            <a:fld id="{EF0031B0-5D57-425A-B543-A3B7CBF5E319}" type="slidenum">
              <a:rPr lang="es-CO" sz="1800" b="1" ker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pPr lvl="0" defTabSz="914400">
                <a:defRPr/>
              </a:pPr>
              <a:t>10</a:t>
            </a:fld>
            <a:endParaRPr lang="es-CO" sz="1800" b="1" kern="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478233" y="1194186"/>
            <a:ext cx="6208028" cy="1477328"/>
          </a:xfrm>
          <a:prstGeom prst="rect">
            <a:avLst/>
          </a:prstGeom>
          <a:solidFill>
            <a:srgbClr val="FFFF99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000" i="0" u="none" strike="noStrike" kern="0" cap="none" spc="0" normalizeH="0" baseline="0" noProof="0" dirty="0">
                <a:ln w="19050"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Aunque hayamos tomado decisiones equivocadas y hayamos cometido errores, siempre será mejor volvernos a Dios.</a:t>
            </a:r>
            <a:endParaRPr kumimoji="0" lang="es-CO" sz="3000" i="0" u="none" strike="noStrike" kern="0" cap="none" spc="0" normalizeH="0" baseline="0" noProof="0" dirty="0">
              <a:ln w="19050">
                <a:solidFill>
                  <a:srgbClr val="FFFF00"/>
                </a:solidFill>
              </a:ln>
              <a:solidFill>
                <a:srgbClr val="FFFF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775791" y="3623807"/>
            <a:ext cx="5797827" cy="224676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472C4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s-CO" sz="2800" kern="0" dirty="0">
                <a:ln w="19050">
                  <a:solidFill>
                    <a:srgbClr val="2121FF"/>
                  </a:solidFill>
                </a:ln>
                <a:solidFill>
                  <a:srgbClr val="2121FF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“Deje el impío su camino, y el hombre inicuo sus pensamientos, y vuélvase a Jehová, el cual tendrá de él misericordia, y al Dios nuestro, el cual será amplio en perdonar”. </a:t>
            </a:r>
            <a:r>
              <a:rPr lang="es-CO" sz="28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Isaías 55:7 </a:t>
            </a:r>
          </a:p>
        </p:txBody>
      </p:sp>
    </p:spTree>
    <p:extLst>
      <p:ext uri="{BB962C8B-B14F-4D97-AF65-F5344CB8AC3E}">
        <p14:creationId xmlns:p14="http://schemas.microsoft.com/office/powerpoint/2010/main" val="92091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F0000"/>
            </a:gs>
            <a:gs pos="47000">
              <a:srgbClr val="1D0000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289164" y="5870576"/>
            <a:ext cx="417516" cy="377825"/>
          </a:xfrm>
        </p:spPr>
        <p:txBody>
          <a:bodyPr/>
          <a:lstStyle/>
          <a:p>
            <a:pPr lvl="0" defTabSz="914400">
              <a:defRPr/>
            </a:pPr>
            <a:fld id="{EF0031B0-5D57-425A-B543-A3B7CBF5E319}" type="slidenum">
              <a:rPr lang="es-CO" sz="1800" b="1" ker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pPr lvl="0" defTabSz="914400">
                <a:defRPr/>
              </a:pPr>
              <a:t>11</a:t>
            </a:fld>
            <a:endParaRPr lang="es-CO" sz="1800" b="1" kern="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286000" y="59689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914400">
              <a:defRPr/>
            </a:pPr>
            <a:r>
              <a:rPr lang="es-CO" sz="3600" b="1" kern="0" dirty="0">
                <a:ln w="3175">
                  <a:solidFill>
                    <a:srgbClr val="FFFF00"/>
                  </a:solidFill>
                </a:ln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Dios nos ayude a tomar </a:t>
            </a:r>
            <a:r>
              <a:rPr lang="es-CO" sz="3600" b="1" kern="0">
                <a:ln w="3175">
                  <a:solidFill>
                    <a:srgbClr val="FFFF00"/>
                  </a:solidFill>
                </a:ln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decisiones correctas.</a:t>
            </a:r>
            <a:endParaRPr lang="es-CO" sz="3600" b="1" kern="0" dirty="0">
              <a:ln w="3175">
                <a:solidFill>
                  <a:srgbClr val="FFFF00"/>
                </a:solidFill>
              </a:ln>
              <a:solidFill>
                <a:srgbClr val="FFFF00"/>
              </a:solidFill>
              <a:effectLst>
                <a:glow rad="63500">
                  <a:srgbClr val="44546A"/>
                </a:glo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792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53058" y="1029638"/>
            <a:ext cx="5637885" cy="1200329"/>
          </a:xfrm>
          <a:prstGeom prst="rect">
            <a:avLst/>
          </a:prstGeom>
          <a:solidFill>
            <a:srgbClr val="22A628"/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Narrow" panose="020B0606020202030204" pitchFamily="34" charset="0"/>
              </a:rPr>
              <a:t>El rey Saúl mandó a masacrar a toda una ciudad </a:t>
            </a:r>
            <a:r>
              <a:rPr lang="es-CO" sz="3600" b="1" dirty="0">
                <a:ln w="9525">
                  <a:solidFill>
                    <a:srgbClr val="FFFF00"/>
                  </a:solidFill>
                </a:ln>
                <a:solidFill>
                  <a:srgbClr val="FFFF00"/>
                </a:solidFill>
                <a:latin typeface="Arial Narrow" panose="020B0606020202030204" pitchFamily="34" charset="0"/>
              </a:rPr>
              <a:t>¿Por qué?</a:t>
            </a:r>
            <a:endParaRPr lang="es-CO" sz="3600" b="1" dirty="0">
              <a:ln w="9525"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753058" y="2668303"/>
            <a:ext cx="5637885" cy="1938992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3000" kern="0" dirty="0">
                <a:ln w="1905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“…porque también la mano de ellos </a:t>
            </a:r>
          </a:p>
          <a:p>
            <a:pPr lvl="0" algn="ctr"/>
            <a:r>
              <a:rPr lang="es-CO" sz="3000" i="1" kern="0" dirty="0">
                <a:ln w="19050">
                  <a:solidFill>
                    <a:srgbClr val="2121FF"/>
                  </a:solidFill>
                </a:ln>
                <a:solidFill>
                  <a:srgbClr val="2121FF"/>
                </a:solidFill>
                <a:latin typeface="Arial Narrow" panose="020B0606020202030204" pitchFamily="34" charset="0"/>
              </a:rPr>
              <a:t>(los sacerdotes) </a:t>
            </a:r>
            <a:r>
              <a:rPr lang="es-CO" sz="3000" kern="0" dirty="0">
                <a:ln w="1905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está con David, pues sabiendo ellos que huía, no me lo descubrieron…”.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4AD4AD-750B-4B85-B2A8-923F94B1E467}" type="slidenum">
              <a:rPr lang="es-ES" altLang="es-CO" smtClean="0"/>
              <a:pPr>
                <a:defRPr/>
              </a:pPr>
              <a:t>2</a:t>
            </a:fld>
            <a:endParaRPr lang="es-ES" altLang="es-CO"/>
          </a:p>
        </p:txBody>
      </p:sp>
      <p:sp>
        <p:nvSpPr>
          <p:cNvPr id="6" name="Rectángulo 5"/>
          <p:cNvSpPr/>
          <p:nvPr/>
        </p:nvSpPr>
        <p:spPr>
          <a:xfrm>
            <a:off x="1753516" y="4967553"/>
            <a:ext cx="5636969" cy="1015663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3000" kern="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Su odio enfermizo lo hizo pensar que estaban encubriendo a David.</a:t>
            </a:r>
          </a:p>
        </p:txBody>
      </p:sp>
    </p:spTree>
    <p:extLst>
      <p:ext uri="{BB962C8B-B14F-4D97-AF65-F5344CB8AC3E}">
        <p14:creationId xmlns:p14="http://schemas.microsoft.com/office/powerpoint/2010/main" val="17117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35" y="1778214"/>
            <a:ext cx="4197663" cy="2728481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995676" y="324849"/>
            <a:ext cx="5311673" cy="132343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4000" b="1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76200">
                    <a:schemeClr val="bg1"/>
                  </a:glo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Cuando otros sufren por nuestra culpa.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573917" y="2736980"/>
            <a:ext cx="4620936" cy="353943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defRPr/>
            </a:pPr>
            <a:r>
              <a:rPr lang="es-CO" sz="3200" kern="0" dirty="0">
                <a:ln w="1905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“Y a </a:t>
            </a:r>
            <a:r>
              <a:rPr lang="es-CO" sz="3200" kern="0" dirty="0" err="1">
                <a:ln w="1905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Nob</a:t>
            </a:r>
            <a:r>
              <a:rPr lang="es-CO" sz="3200" kern="0" dirty="0">
                <a:ln w="1905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ciudad de los sacerdotes, hirió a filo de espada; así a hombres como a mujeres, niños hasta los de pecho, bueyes, asnos y ovejas, todo lo hirió a filo de espada”. </a:t>
            </a:r>
            <a:r>
              <a:rPr lang="es-CO" sz="3200" kern="0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glow>
                    <a:schemeClr val="bg1"/>
                  </a:glo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1Samuel 22:19. </a:t>
            </a:r>
            <a:endParaRPr kumimoji="0" lang="es-CO" sz="3200" i="0" u="none" strike="noStrike" kern="0" cap="none" spc="0" normalizeH="0" baseline="0" noProof="0" dirty="0">
              <a:ln w="19050">
                <a:solidFill>
                  <a:srgbClr val="0000FF"/>
                </a:solidFill>
              </a:ln>
              <a:solidFill>
                <a:srgbClr val="0000FF"/>
              </a:solidFill>
              <a:effectLst>
                <a:glow>
                  <a:schemeClr val="bg1"/>
                </a:glow>
              </a:effectLst>
              <a:uLnTx/>
              <a:uFillTx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22FF1-E7AE-4B11-A531-EEE3F0A4DA36}" type="slidenum">
              <a:rPr lang="es-ES" altLang="es-CO" smtClean="0"/>
              <a:pPr>
                <a:defRPr/>
              </a:pPr>
              <a:t>3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52553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8000">
              <a:srgbClr val="350000"/>
            </a:gs>
            <a:gs pos="62000">
              <a:schemeClr val="bg1"/>
            </a:gs>
            <a:gs pos="44000">
              <a:schemeClr val="accent1">
                <a:lumMod val="40000"/>
                <a:lumOff val="60000"/>
              </a:schemeClr>
            </a:gs>
            <a:gs pos="100000">
              <a:srgbClr val="FF0000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22FF1-E7AE-4B11-A531-EEE3F0A4DA36}" type="slidenum">
              <a:rPr lang="es-ES" altLang="es-CO" smtClean="0"/>
              <a:pPr>
                <a:defRPr/>
              </a:pPr>
              <a:t>4</a:t>
            </a:fld>
            <a:endParaRPr lang="es-ES" altLang="es-CO"/>
          </a:p>
        </p:txBody>
      </p:sp>
      <p:sp>
        <p:nvSpPr>
          <p:cNvPr id="7" name="Rectángulo 6"/>
          <p:cNvSpPr/>
          <p:nvPr/>
        </p:nvSpPr>
        <p:spPr>
          <a:xfrm>
            <a:off x="1738520" y="764597"/>
            <a:ext cx="5666961" cy="553998"/>
          </a:xfrm>
          <a:prstGeom prst="rect">
            <a:avLst/>
          </a:prstGeom>
          <a:solidFill>
            <a:srgbClr val="FFFF99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30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Pero Dios preservó la vida </a:t>
            </a:r>
            <a:r>
              <a:rPr lang="es-CO" sz="3000" b="1" dirty="0" err="1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Abiatar</a:t>
            </a:r>
            <a:r>
              <a:rPr lang="es-CO" sz="30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. </a:t>
            </a:r>
            <a:endParaRPr lang="es-CO" sz="3000" b="1" dirty="0">
              <a:ln w="3175">
                <a:solidFill>
                  <a:schemeClr val="bg1"/>
                </a:solidFill>
              </a:ln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016815" y="2047255"/>
            <a:ext cx="5110370" cy="1815882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D3737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es-CO" sz="2800" b="1" i="1" u="none" strike="noStrike" kern="0" cap="none" spc="0" normalizeH="0" baseline="0" noProof="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“U</a:t>
            </a:r>
            <a:r>
              <a:rPr lang="es-CO" sz="2800" b="1" kern="0" dirty="0" err="1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no</a:t>
            </a:r>
            <a:r>
              <a:rPr lang="es-CO" sz="2800" b="1" kern="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 de los hijos de </a:t>
            </a:r>
            <a:r>
              <a:rPr lang="es-CO" sz="2800" b="1" kern="0" dirty="0" err="1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Ahimelec</a:t>
            </a:r>
            <a:r>
              <a:rPr lang="es-CO" sz="2800" b="1" kern="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 hijo de </a:t>
            </a:r>
            <a:r>
              <a:rPr lang="es-CO" sz="2800" b="1" kern="0" dirty="0" err="1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Ahitob</a:t>
            </a:r>
            <a:r>
              <a:rPr lang="es-CO" sz="2800" b="1" kern="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, que se llamaba Abiatar, escapó, y huyó tras David. </a:t>
            </a:r>
          </a:p>
          <a:p>
            <a:pPr lvl="0" algn="ctr" defTabSz="914400">
              <a:defRPr/>
            </a:pPr>
            <a:r>
              <a:rPr kumimoji="0" lang="es-CO" sz="2800" b="1" i="0" u="none" strike="noStrike" kern="0" cap="none" spc="0" normalizeH="0" baseline="0" noProof="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 Samuel </a:t>
            </a:r>
            <a:r>
              <a:rPr lang="es-CO" sz="2800" b="1" kern="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22</a:t>
            </a:r>
            <a:r>
              <a:rPr kumimoji="0" lang="es-CO" sz="2800" b="1" i="0" u="none" strike="noStrike" kern="0" cap="none" spc="0" normalizeH="0" baseline="0" noProof="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:20.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016815" y="4240222"/>
            <a:ext cx="5110370" cy="1815882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D3737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es-CO" sz="2800" b="1" i="1" u="none" strike="noStrike" kern="0" cap="none" spc="0" normalizeH="0" baseline="0" noProof="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“</a:t>
            </a:r>
            <a:r>
              <a:rPr lang="es-CO" sz="2800" b="1" kern="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Y Abiatar dio aviso a David de cómo Saúl había dado muerte a los sacerdotes de Jehová”. </a:t>
            </a:r>
          </a:p>
          <a:p>
            <a:pPr lvl="0" algn="ctr" defTabSz="914400">
              <a:defRPr/>
            </a:pPr>
            <a:r>
              <a:rPr kumimoji="0" lang="es-CO" sz="2800" b="1" i="0" u="none" strike="noStrike" kern="0" cap="none" spc="0" normalizeH="0" baseline="0" noProof="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 Samuel </a:t>
            </a:r>
            <a:r>
              <a:rPr lang="es-CO" sz="2800" b="1" kern="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22</a:t>
            </a:r>
            <a:r>
              <a:rPr kumimoji="0" lang="es-CO" sz="2800" b="1" i="0" u="none" strike="noStrike" kern="0" cap="none" spc="0" normalizeH="0" baseline="0" noProof="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:21.</a:t>
            </a:r>
          </a:p>
        </p:txBody>
      </p:sp>
    </p:spTree>
    <p:extLst>
      <p:ext uri="{BB962C8B-B14F-4D97-AF65-F5344CB8AC3E}">
        <p14:creationId xmlns:p14="http://schemas.microsoft.com/office/powerpoint/2010/main" val="306603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rgbClr val="0000FF"/>
            </a:gs>
            <a:gs pos="0">
              <a:srgbClr val="1B1503"/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130750" y="671107"/>
            <a:ext cx="4303186" cy="584775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3200" b="1" dirty="0">
                <a:ln w="3175">
                  <a:solidFill>
                    <a:srgbClr val="FFFF00"/>
                  </a:solidFill>
                </a:ln>
                <a:solidFill>
                  <a:srgbClr val="FFFF00"/>
                </a:solidFill>
                <a:latin typeface="Arial Narrow" panose="020B0606020202030204" pitchFamily="34" charset="0"/>
              </a:rPr>
              <a:t>Ya para qué.</a:t>
            </a:r>
            <a:endParaRPr lang="es-CO" sz="3200" b="1" dirty="0">
              <a:ln w="3175"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474776" y="1699590"/>
            <a:ext cx="5615137" cy="1938992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3000" kern="0" dirty="0">
                <a:ln w="1905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</a:rPr>
              <a:t>“Y dijo David a Abiatar: Yo sabía que estando allí aquel día </a:t>
            </a:r>
            <a:r>
              <a:rPr lang="es-CO" sz="3000" kern="0" dirty="0" err="1">
                <a:ln w="1905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</a:rPr>
              <a:t>Doeg</a:t>
            </a:r>
            <a:r>
              <a:rPr lang="es-CO" sz="3000" kern="0" dirty="0">
                <a:ln w="1905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</a:rPr>
              <a:t> el edomita, él lo había de hacer saber a Saúl”. </a:t>
            </a:r>
          </a:p>
          <a:p>
            <a:pPr lvl="0" algn="ctr"/>
            <a:r>
              <a:rPr lang="es-CO" sz="30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1Samuel 22:22  </a:t>
            </a:r>
            <a:endParaRPr lang="es-CO" sz="3000" b="1" kern="0" dirty="0">
              <a:ln w="3175">
                <a:solidFill>
                  <a:sysClr val="windowText" lastClr="000000"/>
                </a:solidFill>
              </a:ln>
              <a:solidFill>
                <a:schemeClr val="accent4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226783" y="6027287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14400">
              <a:defRPr/>
            </a:pPr>
            <a:r>
              <a:rPr lang="es-CO" b="1" kern="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libri" panose="020F0502020204030204"/>
              </a:rPr>
              <a:t>12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870447" y="3888215"/>
            <a:ext cx="4823791" cy="553998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30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“YO SABÍA” </a:t>
            </a:r>
            <a:endParaRPr lang="es-CO" sz="3000" b="1" kern="0" dirty="0">
              <a:ln w="3175">
                <a:solidFill>
                  <a:sysClr val="windowText" lastClr="000000"/>
                </a:solidFill>
              </a:ln>
              <a:solidFill>
                <a:schemeClr val="accent4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870447" y="4682912"/>
            <a:ext cx="4823791" cy="1938992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3000" b="1" kern="0" dirty="0">
                <a:ln w="3175">
                  <a:solidFill>
                    <a:srgbClr val="2121FF"/>
                  </a:solidFill>
                </a:ln>
                <a:solidFill>
                  <a:srgbClr val="2121FF"/>
                </a:solidFill>
                <a:latin typeface="Arial Narrow" panose="020B0606020202030204" pitchFamily="34" charset="0"/>
              </a:rPr>
              <a:t>David sabía que la vida del sacerdote estaba en peligro.</a:t>
            </a:r>
          </a:p>
          <a:p>
            <a:pPr lvl="0" algn="ctr"/>
            <a:r>
              <a:rPr lang="es-CO" sz="30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Si sabía, ¿por qué mintió? ¿Por qué no lo impidió?</a:t>
            </a:r>
          </a:p>
        </p:txBody>
      </p:sp>
    </p:spTree>
    <p:extLst>
      <p:ext uri="{BB962C8B-B14F-4D97-AF65-F5344CB8AC3E}">
        <p14:creationId xmlns:p14="http://schemas.microsoft.com/office/powerpoint/2010/main" val="402446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rgbClr val="0000FF"/>
            </a:gs>
            <a:gs pos="0">
              <a:srgbClr val="1B1503"/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889" y="2542008"/>
            <a:ext cx="4260223" cy="2840149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2420407" y="1135649"/>
            <a:ext cx="4303186" cy="584775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3200" b="1" dirty="0">
                <a:ln w="3175">
                  <a:solidFill>
                    <a:srgbClr val="FFFF00"/>
                  </a:solidFill>
                </a:ln>
                <a:solidFill>
                  <a:srgbClr val="FFFF00"/>
                </a:solidFill>
                <a:latin typeface="Arial Narrow" panose="020B0606020202030204" pitchFamily="34" charset="0"/>
              </a:rPr>
              <a:t>Reconocimiento tardío.</a:t>
            </a:r>
            <a:endParaRPr lang="es-CO" sz="3200" b="1" dirty="0">
              <a:ln w="3175"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947591" y="2344332"/>
            <a:ext cx="5248817" cy="1938992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3000" kern="0" dirty="0">
                <a:ln w="1905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</a:rPr>
              <a:t>Dijo David a </a:t>
            </a:r>
            <a:r>
              <a:rPr lang="es-CO" sz="3000" kern="0" dirty="0" err="1">
                <a:ln w="1905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</a:rPr>
              <a:t>Abiatar</a:t>
            </a:r>
            <a:r>
              <a:rPr lang="es-CO" sz="3000" kern="0" dirty="0">
                <a:ln w="1905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</a:rPr>
              <a:t> </a:t>
            </a:r>
            <a:r>
              <a:rPr lang="es-CO" sz="3000" kern="0" dirty="0">
                <a:ln w="19050">
                  <a:solidFill>
                    <a:srgbClr val="2121FF"/>
                  </a:solidFill>
                </a:ln>
                <a:solidFill>
                  <a:srgbClr val="2121FF"/>
                </a:solidFill>
                <a:latin typeface="Arial Narrow" panose="020B0606020202030204" pitchFamily="34" charset="0"/>
              </a:rPr>
              <a:t>“Yo he ocasionado la muerte a todas las personas de la casa de tu padre”.  </a:t>
            </a:r>
            <a:r>
              <a:rPr lang="es-CO" sz="3000" b="1" kern="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1Samuel 22:22  </a:t>
            </a:r>
            <a:endParaRPr lang="es-CO" sz="3000" b="1" kern="0" dirty="0">
              <a:ln w="19050">
                <a:solidFill>
                  <a:sysClr val="windowText" lastClr="000000"/>
                </a:solidFill>
              </a:ln>
              <a:solidFill>
                <a:schemeClr val="accent4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226783" y="6027287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14400">
              <a:defRPr/>
            </a:pPr>
            <a:r>
              <a:rPr lang="es-CO" b="1" kern="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libri" panose="020F0502020204030204"/>
              </a:rPr>
              <a:t>12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947591" y="4723095"/>
            <a:ext cx="5248817" cy="1015663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3000" kern="0" dirty="0">
                <a:ln w="1905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</a:rPr>
              <a:t>Un reconocimiento que no iba a devolver la vida a los sacerdotes.</a:t>
            </a:r>
            <a:endParaRPr lang="es-CO" sz="3000" b="1" kern="0" dirty="0">
              <a:ln w="19050">
                <a:solidFill>
                  <a:sysClr val="windowText" lastClr="000000"/>
                </a:solidFill>
              </a:ln>
              <a:solidFill>
                <a:schemeClr val="accent4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57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74000">
              <a:srgbClr val="350000"/>
            </a:gs>
            <a:gs pos="75000">
              <a:schemeClr val="tx2">
                <a:lumMod val="60000"/>
                <a:lumOff val="40000"/>
              </a:schemeClr>
            </a:gs>
            <a:gs pos="100000">
              <a:schemeClr val="accent4">
                <a:lumMod val="2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5149" y="1532717"/>
            <a:ext cx="3613702" cy="241395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638105" y="764136"/>
            <a:ext cx="5867790" cy="954107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2800" b="1" kern="0" dirty="0">
                <a:ln w="3175">
                  <a:solidFill>
                    <a:srgbClr val="2121FF"/>
                  </a:solidFill>
                </a:ln>
                <a:solidFill>
                  <a:srgbClr val="2121FF"/>
                </a:solidFill>
                <a:latin typeface="Arial Narrow" panose="020B0606020202030204" pitchFamily="34" charset="0"/>
              </a:rPr>
              <a:t>Lo mejor que pudo hacer ahora fue proteger la vida del único sobreviviente.</a:t>
            </a:r>
            <a:endParaRPr lang="es-CO" sz="2800" b="1" dirty="0">
              <a:ln w="3175">
                <a:solidFill>
                  <a:srgbClr val="2121FF"/>
                </a:solidFill>
              </a:ln>
              <a:solidFill>
                <a:srgbClr val="2121FF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226783" y="6027287"/>
            <a:ext cx="418704" cy="369332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lvl="0" algn="r" defTabSz="914400">
              <a:defRPr/>
            </a:pPr>
            <a:r>
              <a:rPr lang="es-CO" b="1" kern="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libri" panose="020F0502020204030204"/>
              </a:rPr>
              <a:t>12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914160" y="3454317"/>
            <a:ext cx="5315680" cy="1815882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“Quédate conmigo, no temas; quien buscare mi vida, buscará también la tuya; pues conmigo estarás a salvo”.</a:t>
            </a:r>
            <a:r>
              <a:rPr lang="es-CO" sz="28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 1 Samuel 22:23.</a:t>
            </a:r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269045" y="5688733"/>
            <a:ext cx="4605910" cy="523220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28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Ésta fue una buena decisión.</a:t>
            </a:r>
            <a:endParaRPr lang="es-CO" sz="2800" b="1" dirty="0">
              <a:ln w="3175">
                <a:solidFill>
                  <a:srgbClr val="002060"/>
                </a:solidFill>
              </a:ln>
              <a:solidFill>
                <a:schemeClr val="accent4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2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289164" y="5870576"/>
            <a:ext cx="417516" cy="377825"/>
          </a:xfrm>
        </p:spPr>
        <p:txBody>
          <a:bodyPr/>
          <a:lstStyle/>
          <a:p>
            <a:pPr lvl="0" defTabSz="914400">
              <a:defRPr/>
            </a:pPr>
            <a:fld id="{EF0031B0-5D57-425A-B543-A3B7CBF5E319}" type="slidenum">
              <a:rPr lang="es-CO" sz="1800" b="1" ker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pPr lvl="0" defTabSz="914400">
                <a:defRPr/>
              </a:pPr>
              <a:t>8</a:t>
            </a:fld>
            <a:endParaRPr lang="es-CO" sz="1800" b="1" kern="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434192" y="893307"/>
            <a:ext cx="6275617" cy="1077218"/>
          </a:xfrm>
          <a:prstGeom prst="rect">
            <a:avLst/>
          </a:prstGeom>
          <a:solidFill>
            <a:srgbClr val="C0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3200" b="1" kern="0" dirty="0">
                <a:ln w="9525">
                  <a:solidFill>
                    <a:srgbClr val="FFFF00"/>
                  </a:solidFill>
                </a:ln>
                <a:solidFill>
                  <a:srgbClr val="FFFF00"/>
                </a:solidFill>
                <a:latin typeface="Arial Narrow" panose="020B0606020202030204" pitchFamily="34" charset="0"/>
              </a:rPr>
              <a:t>A pesar de los desatinos humanos, Dios sigue trabajando con su pueblo.</a:t>
            </a:r>
            <a:endParaRPr kumimoji="0" lang="es-CO" sz="3600" b="1" i="0" u="none" strike="noStrike" kern="0" cap="none" spc="0" normalizeH="0" baseline="0" noProof="0" dirty="0">
              <a:ln w="9525">
                <a:solidFill>
                  <a:srgbClr val="FFFF00"/>
                </a:solidFill>
              </a:ln>
              <a:solidFill>
                <a:srgbClr val="FFFF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090450" y="4631492"/>
            <a:ext cx="4586909" cy="1815882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2800" b="1" kern="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La presencia del sacerdote hizo posible que David consultara a Dios en situaciones de peligro. </a:t>
            </a:r>
          </a:p>
          <a:p>
            <a:pPr lvl="0" algn="ctr"/>
            <a:r>
              <a:rPr lang="pt-BR" sz="2800" b="1" kern="0" dirty="0" err="1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Véase</a:t>
            </a:r>
            <a:r>
              <a:rPr lang="pt-BR" sz="28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 1 Samuel 23:9; 30:7,8.</a:t>
            </a:r>
            <a:endParaRPr lang="es-CO" sz="2800" b="1" kern="0" dirty="0">
              <a:ln w="3175">
                <a:solidFill>
                  <a:sysClr val="windowText" lastClr="000000"/>
                </a:solidFill>
              </a:ln>
              <a:solidFill>
                <a:schemeClr val="accent4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090450" y="2418045"/>
            <a:ext cx="3839359" cy="181588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0" cap="none" spc="0" normalizeH="0" baseline="0" noProof="0" dirty="0">
                <a:ln w="9525">
                  <a:solidFill>
                    <a:srgbClr val="2121FF"/>
                  </a:solidFill>
                </a:ln>
                <a:solidFill>
                  <a:srgbClr val="2121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Proteger la vida de </a:t>
            </a:r>
            <a:r>
              <a:rPr kumimoji="0" lang="es-CO" sz="2800" b="1" i="0" u="none" strike="noStrike" kern="0" cap="none" spc="0" normalizeH="0" baseline="0" noProof="0" dirty="0" err="1">
                <a:ln w="9525">
                  <a:solidFill>
                    <a:srgbClr val="2121FF"/>
                  </a:solidFill>
                </a:ln>
                <a:solidFill>
                  <a:srgbClr val="2121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Abiatar</a:t>
            </a:r>
            <a:r>
              <a:rPr kumimoji="0" lang="es-CO" sz="2800" b="1" i="0" u="none" strike="noStrike" kern="0" cap="none" spc="0" normalizeH="0" baseline="0" noProof="0" dirty="0">
                <a:ln w="9525">
                  <a:solidFill>
                    <a:srgbClr val="2121FF"/>
                  </a:solidFill>
                </a:ln>
                <a:solidFill>
                  <a:srgbClr val="2121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fue una bendición no solo para el sacerdote sino también para David.</a:t>
            </a:r>
            <a:endParaRPr kumimoji="0" lang="es-CO" sz="2800" b="1" i="0" u="none" strike="noStrike" kern="0" cap="none" spc="0" normalizeH="0" baseline="0" noProof="0" dirty="0">
              <a:ln w="9525">
                <a:solidFill>
                  <a:srgbClr val="2121FF"/>
                </a:solidFill>
              </a:ln>
              <a:solidFill>
                <a:srgbClr val="2121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63" t="22554" r="36352" b="17381"/>
          <a:stretch/>
        </p:blipFill>
        <p:spPr>
          <a:xfrm>
            <a:off x="5895393" y="2723059"/>
            <a:ext cx="2602529" cy="329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76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289164" y="5870576"/>
            <a:ext cx="417516" cy="377825"/>
          </a:xfrm>
        </p:spPr>
        <p:txBody>
          <a:bodyPr/>
          <a:lstStyle/>
          <a:p>
            <a:pPr lvl="0" defTabSz="914400">
              <a:defRPr/>
            </a:pPr>
            <a:fld id="{EF0031B0-5D57-425A-B543-A3B7CBF5E319}" type="slidenum">
              <a:rPr lang="es-CO" sz="1800" b="1" ker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pPr lvl="0" defTabSz="914400">
                <a:defRPr/>
              </a:pPr>
              <a:t>9</a:t>
            </a:fld>
            <a:endParaRPr lang="es-CO" sz="1800" b="1" kern="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434192" y="933063"/>
            <a:ext cx="6275617" cy="584775"/>
          </a:xfrm>
          <a:prstGeom prst="rect">
            <a:avLst/>
          </a:prstGeom>
          <a:solidFill>
            <a:srgbClr val="C0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3200" b="1" kern="0" dirty="0">
                <a:ln w="9525">
                  <a:solidFill>
                    <a:srgbClr val="FFFF00"/>
                  </a:solidFill>
                </a:ln>
                <a:solidFill>
                  <a:srgbClr val="FFFF00"/>
                </a:solidFill>
                <a:latin typeface="Arial Narrow" panose="020B0606020202030204" pitchFamily="34" charset="0"/>
              </a:rPr>
              <a:t>Dios lo previno del peligro.</a:t>
            </a:r>
            <a:endParaRPr kumimoji="0" lang="es-CO" sz="3600" b="1" i="0" u="none" strike="noStrike" kern="0" cap="none" spc="0" normalizeH="0" baseline="0" noProof="0" dirty="0">
              <a:ln w="9525">
                <a:solidFill>
                  <a:srgbClr val="FFFF00"/>
                </a:solidFill>
              </a:ln>
              <a:solidFill>
                <a:srgbClr val="FFFF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53679" y="4144974"/>
            <a:ext cx="6836643" cy="2246769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2800" kern="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“Y David consultó a Jehová</a:t>
            </a:r>
            <a:r>
              <a:rPr lang="es-CO" sz="2800" kern="0" dirty="0">
                <a:ln w="19050">
                  <a:solidFill>
                    <a:srgbClr val="FF0000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, </a:t>
            </a:r>
            <a:r>
              <a:rPr lang="es-CO" sz="2800" kern="0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diciendo: ¿Perseguiré a estos merodeadores? ¿Los podré alcanzar? Y él le dijo: </a:t>
            </a:r>
            <a:r>
              <a:rPr lang="es-CO" sz="2800" kern="0" dirty="0">
                <a:ln w="19050">
                  <a:solidFill>
                    <a:srgbClr val="C0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Síguelos, porque ciertamente los alcanzarás, y de cierto librarás a los cautivos”. </a:t>
            </a:r>
          </a:p>
          <a:p>
            <a:pPr lvl="0" algn="ctr"/>
            <a:r>
              <a:rPr lang="pt-BR" sz="2800" kern="0" dirty="0">
                <a:ln w="19050">
                  <a:solidFill>
                    <a:srgbClr val="2121FF"/>
                  </a:solidFill>
                </a:ln>
                <a:solidFill>
                  <a:srgbClr val="2121FF"/>
                </a:solidFill>
                <a:latin typeface="Arial Narrow" panose="020B0606020202030204" pitchFamily="34" charset="0"/>
              </a:rPr>
              <a:t>1 Samuel 23:8.</a:t>
            </a:r>
            <a:endParaRPr lang="es-CO" sz="2800" kern="0" dirty="0">
              <a:ln w="19050">
                <a:solidFill>
                  <a:srgbClr val="2121FF"/>
                </a:solidFill>
              </a:ln>
              <a:solidFill>
                <a:srgbClr val="2121FF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434192" y="1969847"/>
            <a:ext cx="6275617" cy="181588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s-CO" sz="2800" kern="0" dirty="0">
                <a:ln w="19050">
                  <a:solidFill>
                    <a:srgbClr val="2121FF"/>
                  </a:solidFill>
                </a:ln>
                <a:solidFill>
                  <a:srgbClr val="000000"/>
                </a:solidFill>
                <a:latin typeface="Arial Narrow" panose="020B0606020202030204" pitchFamily="34" charset="0"/>
              </a:rPr>
              <a:t>“</a:t>
            </a:r>
            <a:r>
              <a:rPr lang="es-CO" sz="2800" kern="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Dijo luego David: </a:t>
            </a:r>
            <a:r>
              <a:rPr lang="es-CO" sz="2800" kern="0" dirty="0">
                <a:ln w="19050">
                  <a:solidFill>
                    <a:srgbClr val="2121FF"/>
                  </a:solidFill>
                </a:ln>
                <a:solidFill>
                  <a:srgbClr val="000000"/>
                </a:solidFill>
                <a:latin typeface="Arial Narrow" panose="020B0606020202030204" pitchFamily="34" charset="0"/>
              </a:rPr>
              <a:t>¿Me entregarán los vecinos de Keila a mí y a mis hombres en manos de Saúl? </a:t>
            </a:r>
            <a:r>
              <a:rPr lang="es-CO" sz="2800" kern="0" dirty="0">
                <a:ln w="19050">
                  <a:solidFill>
                    <a:srgbClr val="C0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Y Jehová respondió: Os entregarán</a:t>
            </a:r>
            <a:r>
              <a:rPr lang="es-CO" sz="2800" kern="0" dirty="0">
                <a:ln w="19050">
                  <a:solidFill>
                    <a:srgbClr val="2121FF"/>
                  </a:solidFill>
                </a:ln>
                <a:solidFill>
                  <a:srgbClr val="000000"/>
                </a:solidFill>
                <a:latin typeface="Arial Narrow" panose="020B0606020202030204" pitchFamily="34" charset="0"/>
              </a:rPr>
              <a:t>”.</a:t>
            </a:r>
            <a:r>
              <a:rPr lang="es-CO" sz="2800" kern="0" dirty="0">
                <a:ln w="19050">
                  <a:solidFill>
                    <a:srgbClr val="2121FF"/>
                  </a:solidFill>
                </a:ln>
                <a:solidFill>
                  <a:srgbClr val="2121FF"/>
                </a:solidFill>
                <a:latin typeface="Arial Narrow" panose="020B0606020202030204" pitchFamily="34" charset="0"/>
              </a:rPr>
              <a:t> 1Samuel 23:12.</a:t>
            </a:r>
            <a:endParaRPr kumimoji="0" lang="es-CO" sz="2800" i="0" u="none" strike="noStrike" kern="0" cap="none" spc="0" normalizeH="0" baseline="0" noProof="0" dirty="0">
              <a:ln w="19050">
                <a:solidFill>
                  <a:srgbClr val="2121FF"/>
                </a:solidFill>
              </a:ln>
              <a:solidFill>
                <a:srgbClr val="2121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077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Reflejos">
  <a:themeElements>
    <a:clrScheme name="Reflejos 1">
      <a:dk1>
        <a:srgbClr val="BD3737"/>
      </a:dk1>
      <a:lt1>
        <a:srgbClr val="FFFFFF"/>
      </a:lt1>
      <a:dk2>
        <a:srgbClr val="721E1E"/>
      </a:dk2>
      <a:lt2>
        <a:srgbClr val="FFCC00"/>
      </a:lt2>
      <a:accent1>
        <a:srgbClr val="FF6600"/>
      </a:accent1>
      <a:accent2>
        <a:srgbClr val="CC3300"/>
      </a:accent2>
      <a:accent3>
        <a:srgbClr val="BCABAB"/>
      </a:accent3>
      <a:accent4>
        <a:srgbClr val="DADADA"/>
      </a:accent4>
      <a:accent5>
        <a:srgbClr val="FFB8AA"/>
      </a:accent5>
      <a:accent6>
        <a:srgbClr val="B92D00"/>
      </a:accent6>
      <a:hlink>
        <a:srgbClr val="F7CC2F"/>
      </a:hlink>
      <a:folHlink>
        <a:srgbClr val="C7C6B1"/>
      </a:folHlink>
    </a:clrScheme>
    <a:fontScheme name="Reflejo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flejos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Damasco</Template>
  <TotalTime>8147</TotalTime>
  <Words>529</Words>
  <Application>Microsoft Office PowerPoint</Application>
  <PresentationFormat>Presentación en pantalla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2" baseType="lpstr">
      <vt:lpstr>Arial</vt:lpstr>
      <vt:lpstr>Arial Narrow</vt:lpstr>
      <vt:lpstr>Calibri</vt:lpstr>
      <vt:lpstr>Calibri Light</vt:lpstr>
      <vt:lpstr>Comic Sans MS</vt:lpstr>
      <vt:lpstr>Tahoma</vt:lpstr>
      <vt:lpstr>Times New Roman</vt:lpstr>
      <vt:lpstr>Verdana</vt:lpstr>
      <vt:lpstr>Wingdings</vt:lpstr>
      <vt:lpstr>1_Reflejos</vt:lpstr>
      <vt:lpstr>Celestial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TuSoft.org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TuSoft</dc:creator>
  <cp:lastModifiedBy>Ernesto</cp:lastModifiedBy>
  <cp:revision>1573</cp:revision>
  <dcterms:created xsi:type="dcterms:W3CDTF">2015-08-28T22:36:02Z</dcterms:created>
  <dcterms:modified xsi:type="dcterms:W3CDTF">2017-06-15T03:08:12Z</dcterms:modified>
</cp:coreProperties>
</file>