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3" r:id="rId1"/>
    <p:sldMasterId id="2147484148" r:id="rId2"/>
  </p:sldMasterIdLst>
  <p:notesMasterIdLst>
    <p:notesMasterId r:id="rId14"/>
  </p:notesMasterIdLst>
  <p:sldIdLst>
    <p:sldId id="311" r:id="rId3"/>
    <p:sldId id="257" r:id="rId4"/>
    <p:sldId id="348" r:id="rId5"/>
    <p:sldId id="355" r:id="rId6"/>
    <p:sldId id="315" r:id="rId7"/>
    <p:sldId id="351" r:id="rId8"/>
    <p:sldId id="329" r:id="rId9"/>
    <p:sldId id="352" r:id="rId10"/>
    <p:sldId id="327" r:id="rId11"/>
    <p:sldId id="353" r:id="rId12"/>
    <p:sldId id="354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2121FF"/>
    <a:srgbClr val="E9B7F7"/>
    <a:srgbClr val="D99AEA"/>
    <a:srgbClr val="DB95DD"/>
    <a:srgbClr val="EDBDEB"/>
    <a:srgbClr val="E2ADEB"/>
    <a:srgbClr val="FFFF99"/>
    <a:srgbClr val="A86400"/>
    <a:srgbClr val="B46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12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6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EC37F9-E043-4EF9-8F9A-3F910F2ADE25}" type="datetimeFigureOut">
              <a:rPr lang="es-CO" smtClean="0"/>
              <a:t>14/06/2017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959EAF-5113-4A1F-93C3-C9B9C5656EE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83508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>
                  <a:gd name="T0" fmla="*/ 0 w 5184"/>
                  <a:gd name="T1" fmla="*/ 3159 h 3159"/>
                  <a:gd name="T2" fmla="*/ 6007 w 5184"/>
                  <a:gd name="T3" fmla="*/ 3159 h 3159"/>
                  <a:gd name="T4" fmla="*/ 6007 w 5184"/>
                  <a:gd name="T5" fmla="*/ 0 h 3159"/>
                  <a:gd name="T6" fmla="*/ 0 w 5184"/>
                  <a:gd name="T7" fmla="*/ 0 h 3159"/>
                  <a:gd name="T8" fmla="*/ 0 w 5184"/>
                  <a:gd name="T9" fmla="*/ 3159 h 3159"/>
                  <a:gd name="T10" fmla="*/ 0 w 5184"/>
                  <a:gd name="T11" fmla="*/ 3159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17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>
                  <a:gd name="T0" fmla="*/ 0 w 556"/>
                  <a:gd name="T1" fmla="*/ 0 h 3159"/>
                  <a:gd name="T2" fmla="*/ 0 w 556"/>
                  <a:gd name="T3" fmla="*/ 3159 h 3159"/>
                  <a:gd name="T4" fmla="*/ 652 w 556"/>
                  <a:gd name="T5" fmla="*/ 3159 h 3159"/>
                  <a:gd name="T6" fmla="*/ 652 w 556"/>
                  <a:gd name="T7" fmla="*/ 0 h 3159"/>
                  <a:gd name="T8" fmla="*/ 0 w 556"/>
                  <a:gd name="T9" fmla="*/ 0 h 3159"/>
                  <a:gd name="T10" fmla="*/ 0 w 556"/>
                  <a:gd name="T11" fmla="*/ 0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</p:grpSp>
        <p:sp>
          <p:nvSpPr>
            <p:cNvPr id="6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>
                <a:gd name="T0" fmla="*/ 0 w 12"/>
                <a:gd name="T1" fmla="*/ 0 h 420"/>
                <a:gd name="T2" fmla="*/ 0 w 12"/>
                <a:gd name="T3" fmla="*/ 420 h 420"/>
                <a:gd name="T4" fmla="*/ 12 w 12"/>
                <a:gd name="T5" fmla="*/ 420 h 420"/>
                <a:gd name="T6" fmla="*/ 12 w 12"/>
                <a:gd name="T7" fmla="*/ 0 h 420"/>
                <a:gd name="T8" fmla="*/ 0 w 12"/>
                <a:gd name="T9" fmla="*/ 0 h 420"/>
                <a:gd name="T10" fmla="*/ 0 w 12"/>
                <a:gd name="T11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s-ES">
                <a:solidFill>
                  <a:srgbClr val="FFFFFF"/>
                </a:solidFill>
              </a:endParaRPr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>
                <a:gd name="T0" fmla="*/ 299 w 251"/>
                <a:gd name="T1" fmla="*/ 0 h 12"/>
                <a:gd name="T2" fmla="*/ 0 w 251"/>
                <a:gd name="T3" fmla="*/ 0 h 12"/>
                <a:gd name="T4" fmla="*/ 0 w 251"/>
                <a:gd name="T5" fmla="*/ 12 h 12"/>
                <a:gd name="T6" fmla="*/ 299 w 251"/>
                <a:gd name="T7" fmla="*/ 12 h 12"/>
                <a:gd name="T8" fmla="*/ 299 w 251"/>
                <a:gd name="T9" fmla="*/ 0 h 12"/>
                <a:gd name="T10" fmla="*/ 299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>
                <a:gd name="T0" fmla="*/ 0 w 251"/>
                <a:gd name="T1" fmla="*/ 0 h 12"/>
                <a:gd name="T2" fmla="*/ 0 w 251"/>
                <a:gd name="T3" fmla="*/ 12 h 12"/>
                <a:gd name="T4" fmla="*/ 2147483646 w 251"/>
                <a:gd name="T5" fmla="*/ 12 h 12"/>
                <a:gd name="T6" fmla="*/ 2147483646 w 251"/>
                <a:gd name="T7" fmla="*/ 0 h 12"/>
                <a:gd name="T8" fmla="*/ 0 w 251"/>
                <a:gd name="T9" fmla="*/ 0 h 12"/>
                <a:gd name="T10" fmla="*/ 0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5498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5498 w 4724"/>
                  <a:gd name="T7" fmla="*/ 12 h 12"/>
                  <a:gd name="T8" fmla="*/ 5498 w 4724"/>
                  <a:gd name="T9" fmla="*/ 0 h 12"/>
                  <a:gd name="T10" fmla="*/ 5498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s-ES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34832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es-ES" noProof="0"/>
              <a:t>Haga clic para cambiar el estilo de título	</a:t>
            </a:r>
          </a:p>
        </p:txBody>
      </p:sp>
      <p:sp>
        <p:nvSpPr>
          <p:cNvPr id="34833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s-ES" noProof="0"/>
              <a:t>Haga clic para modificar el estilo de subtítulo del patrón</a:t>
            </a:r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9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170432-2074-4F8D-A533-D6E10F908B9E}" type="slidenum">
              <a:rPr lang="es-ES" altLang="es-CO"/>
              <a:pPr>
                <a:defRPr/>
              </a:pPr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328512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06D1F3-2D03-4F46-8F34-9C8CF090D1E1}" type="slidenum">
              <a:rPr lang="es-ES" altLang="es-CO"/>
              <a:pPr>
                <a:defRPr/>
              </a:pPr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3577316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D1AFB-3E89-42B2-8EA0-E7935C3DF2A2}" type="slidenum">
              <a:rPr lang="es-ES" altLang="es-CO"/>
              <a:pPr>
                <a:defRPr/>
              </a:pPr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32262442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 preserve="1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914900" y="1981200"/>
            <a:ext cx="3695700" cy="1981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914900" y="4114800"/>
            <a:ext cx="3695700" cy="1981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610B3-F9A0-4FA8-B946-106DABB31BCA}" type="slidenum">
              <a:rPr lang="es-ES" altLang="es-CO"/>
              <a:pPr>
                <a:defRPr/>
              </a:pPr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4867704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Title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977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973" y="1964267"/>
            <a:ext cx="5714228" cy="2421464"/>
          </a:xfrm>
        </p:spPr>
        <p:txBody>
          <a:bodyPr anchor="b">
            <a:normAutofit/>
          </a:bodyPr>
          <a:lstStyle>
            <a:lvl1pPr algn="r">
              <a:defRPr sz="44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973" y="4385733"/>
            <a:ext cx="5714228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52311" y="5870576"/>
            <a:ext cx="1212173" cy="377825"/>
          </a:xfrm>
        </p:spPr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973" y="5870576"/>
            <a:ext cx="3932137" cy="377825"/>
          </a:xfrm>
        </p:spPr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0685" y="5870576"/>
            <a:ext cx="417516" cy="377825"/>
          </a:xfrm>
        </p:spPr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0595686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0169277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3308581"/>
            <a:ext cx="77724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4777381"/>
            <a:ext cx="777240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578529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2142068"/>
            <a:ext cx="3813048" cy="3649134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6553" y="2142068"/>
            <a:ext cx="3813048" cy="3649133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2029266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3480" y="2218267"/>
            <a:ext cx="354060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1120" y="2218267"/>
            <a:ext cx="35184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6552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9112715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09601"/>
            <a:ext cx="7772400" cy="145626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4122783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54874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AD4AD-750B-4B85-B2A8-923F94B1E467}" type="slidenum">
              <a:rPr lang="es-ES" altLang="es-CO"/>
              <a:pPr>
                <a:defRPr/>
              </a:pPr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23633477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718" y="1557868"/>
            <a:ext cx="2862910" cy="1439332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6144" y="609601"/>
            <a:ext cx="4627975" cy="5181600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718" y="2997200"/>
            <a:ext cx="2862910" cy="184573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9095533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128" y="1735672"/>
            <a:ext cx="4097204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29200" y="914400"/>
            <a:ext cx="3200400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 dirty="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2128" y="3107272"/>
            <a:ext cx="4097204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5381704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732865"/>
            <a:ext cx="7772400" cy="566738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4401" y="932112"/>
            <a:ext cx="6858000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5299603"/>
            <a:ext cx="77724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7596616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609602"/>
            <a:ext cx="7772399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4343400"/>
            <a:ext cx="7772399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8735139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88671" y="3352800"/>
            <a:ext cx="6876133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2266" y="4343400"/>
            <a:ext cx="77724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505778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291648"/>
            <a:ext cx="7772401" cy="1468800"/>
          </a:xfrm>
        </p:spPr>
        <p:txBody>
          <a:bodyPr anchor="b">
            <a:normAutofit/>
          </a:bodyPr>
          <a:lstStyle>
            <a:lvl1pPr algn="l">
              <a:defRPr sz="2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60448"/>
            <a:ext cx="7772402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3234277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" y="3886200"/>
            <a:ext cx="7772401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75200"/>
            <a:ext cx="7772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4213310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40" y="609602"/>
            <a:ext cx="7772401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4440" y="3505200"/>
            <a:ext cx="777240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4439" y="4343400"/>
            <a:ext cx="7772401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3244270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8566242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2978" y="609600"/>
            <a:ext cx="1676621" cy="5181601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990184" cy="5181600"/>
          </a:xfrm>
        </p:spPr>
        <p:txBody>
          <a:bodyPr vert="eaVert" anchor="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966541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E1321-5555-498B-B108-A4E1FA8719F7}" type="slidenum">
              <a:rPr lang="es-ES" altLang="es-CO"/>
              <a:pPr>
                <a:defRPr/>
              </a:pPr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211179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1BAB4-D1E2-44CA-9ED4-32D76E540AFE}" type="slidenum">
              <a:rPr lang="es-ES" altLang="es-CO"/>
              <a:pPr>
                <a:defRPr/>
              </a:pPr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1267356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977215-752F-4259-83A6-5D6946246C3A}" type="slidenum">
              <a:rPr lang="es-ES" altLang="es-CO"/>
              <a:pPr>
                <a:defRPr/>
              </a:pPr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3161463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4CE56A-1678-4572-8E6A-852CD33077AB}" type="slidenum">
              <a:rPr lang="es-ES" altLang="es-CO"/>
              <a:pPr>
                <a:defRPr/>
              </a:pPr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4267428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22FF1-E7AE-4B11-A531-EEE3F0A4DA36}" type="slidenum">
              <a:rPr lang="es-ES" altLang="es-CO"/>
              <a:pPr>
                <a:defRPr/>
              </a:pPr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183557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5919BD-6361-48EB-AE6C-7D40FA569398}" type="slidenum">
              <a:rPr lang="es-ES" altLang="es-CO"/>
              <a:pPr>
                <a:defRPr/>
              </a:pPr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2213563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69504F-8A10-4C3E-9FFB-CF208C17CD07}" type="slidenum">
              <a:rPr lang="es-ES" altLang="es-CO"/>
              <a:pPr>
                <a:defRPr/>
              </a:pPr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2327350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1032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6007 w 5184"/>
                <a:gd name="T3" fmla="*/ 3159 h 3159"/>
                <a:gd name="T4" fmla="*/ 6007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652 w 556"/>
                <a:gd name="T5" fmla="*/ 3159 h 3159"/>
                <a:gd name="T6" fmla="*/ 652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1035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1036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1037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5498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5498 w 4724"/>
                  <a:gd name="T7" fmla="*/ 12 h 12"/>
                  <a:gd name="T8" fmla="*/ 5498 w 4724"/>
                  <a:gd name="T9" fmla="*/ 0 h 12"/>
                  <a:gd name="T10" fmla="*/ 5498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1039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33803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>
                  <a:gd name="T0" fmla="*/ 0 w 12"/>
                  <a:gd name="T1" fmla="*/ 0 h 420"/>
                  <a:gd name="T2" fmla="*/ 0 w 12"/>
                  <a:gd name="T3" fmla="*/ 420 h 420"/>
                  <a:gd name="T4" fmla="*/ 12 w 12"/>
                  <a:gd name="T5" fmla="*/ 420 h 420"/>
                  <a:gd name="T6" fmla="*/ 12 w 12"/>
                  <a:gd name="T7" fmla="*/ 0 h 420"/>
                  <a:gd name="T8" fmla="*/ 0 w 12"/>
                  <a:gd name="T9" fmla="*/ 0 h 420"/>
                  <a:gd name="T10" fmla="*/ 0 w 12"/>
                  <a:gd name="T11" fmla="*/ 0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s-E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1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2147483646 w 251"/>
                  <a:gd name="T5" fmla="*/ 12 h 12"/>
                  <a:gd name="T6" fmla="*/ 2147483646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1042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99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99 w 251"/>
                  <a:gd name="T7" fmla="*/ 12 h 12"/>
                  <a:gd name="T8" fmla="*/ 299 w 251"/>
                  <a:gd name="T9" fmla="*/ 0 h 12"/>
                  <a:gd name="T10" fmla="*/ 299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33806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s-ES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33807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cambiar el estilo de título	</a:t>
            </a:r>
          </a:p>
        </p:txBody>
      </p:sp>
      <p:sp>
        <p:nvSpPr>
          <p:cNvPr id="33808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33809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3810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3811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8D17F8AD-4ECC-49CE-846B-8E81757E2239}" type="slidenum">
              <a:rPr lang="es-ES" altLang="es-CO"/>
              <a:pPr>
                <a:defRPr/>
              </a:pPr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332591404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74" r:id="rId1"/>
    <p:sldLayoutId id="2147483975" r:id="rId2"/>
    <p:sldLayoutId id="2147483976" r:id="rId3"/>
    <p:sldLayoutId id="2147483977" r:id="rId4"/>
    <p:sldLayoutId id="2147483978" r:id="rId5"/>
    <p:sldLayoutId id="2147483979" r:id="rId6"/>
    <p:sldLayoutId id="2147483980" r:id="rId7"/>
    <p:sldLayoutId id="2147483981" r:id="rId8"/>
    <p:sldLayoutId id="2147483982" r:id="rId9"/>
    <p:sldLayoutId id="2147483983" r:id="rId10"/>
    <p:sldLayoutId id="2147483984" r:id="rId11"/>
    <p:sldLayoutId id="2147483985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42068"/>
            <a:ext cx="7772400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23712" y="5870576"/>
            <a:ext cx="1212173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5870576"/>
            <a:ext cx="5990311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2085" y="5870576"/>
            <a:ext cx="417516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8D17F8AD-4ECC-49CE-846B-8E81757E2239}" type="slidenum">
              <a:rPr lang="es-ES" altLang="es-CO" smtClean="0"/>
              <a:pPr>
                <a:defRPr/>
              </a:pPr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25727153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49" r:id="rId1"/>
    <p:sldLayoutId id="2147484150" r:id="rId2"/>
    <p:sldLayoutId id="2147484151" r:id="rId3"/>
    <p:sldLayoutId id="2147484152" r:id="rId4"/>
    <p:sldLayoutId id="2147484153" r:id="rId5"/>
    <p:sldLayoutId id="2147484154" r:id="rId6"/>
    <p:sldLayoutId id="2147484155" r:id="rId7"/>
    <p:sldLayoutId id="2147484156" r:id="rId8"/>
    <p:sldLayoutId id="2147484157" r:id="rId9"/>
    <p:sldLayoutId id="2147484158" r:id="rId10"/>
    <p:sldLayoutId id="2147484159" r:id="rId11"/>
    <p:sldLayoutId id="2147484160" r:id="rId12"/>
    <p:sldLayoutId id="2147484161" r:id="rId13"/>
    <p:sldLayoutId id="2147484162" r:id="rId14"/>
    <p:sldLayoutId id="2147484163" r:id="rId15"/>
    <p:sldLayoutId id="2147484164" r:id="rId16"/>
    <p:sldLayoutId id="2147484165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197581" y="746627"/>
            <a:ext cx="6748835" cy="156966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lang="es-CO" sz="4800" b="1" kern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>
                    <a:schemeClr val="tx1"/>
                  </a:glow>
                </a:effectLst>
                <a:latin typeface="Comic Sans MS" panose="030F0702030302020204" pitchFamily="66" charset="0"/>
              </a:rPr>
              <a:t>Nuestras decisiones, tienen consecuencias.</a:t>
            </a:r>
            <a:endParaRPr lang="es-CO" sz="5400" b="1" kern="0" dirty="0">
              <a:ln>
                <a:solidFill>
                  <a:srgbClr val="FF0000"/>
                </a:solidFill>
              </a:ln>
              <a:solidFill>
                <a:srgbClr val="FF0000"/>
              </a:solidFill>
              <a:effectLst>
                <a:glow>
                  <a:schemeClr val="tx1"/>
                </a:glo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1</a:t>
            </a:fld>
            <a:endParaRPr lang="es-CO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0642" y="2913404"/>
            <a:ext cx="4702717" cy="3132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4298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echa: a la izquierda y derecha 2"/>
          <p:cNvSpPr/>
          <p:nvPr/>
        </p:nvSpPr>
        <p:spPr>
          <a:xfrm>
            <a:off x="1722782" y="3993293"/>
            <a:ext cx="2279374" cy="896759"/>
          </a:xfrm>
          <a:prstGeom prst="left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Flecha: curvada hacia la derecha 5"/>
          <p:cNvSpPr/>
          <p:nvPr/>
        </p:nvSpPr>
        <p:spPr>
          <a:xfrm>
            <a:off x="5168349" y="3352799"/>
            <a:ext cx="1205948" cy="1537253"/>
          </a:xfrm>
          <a:prstGeom prst="curv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7" name="Flecha: curvada hacia la izquierda 6"/>
          <p:cNvSpPr/>
          <p:nvPr/>
        </p:nvSpPr>
        <p:spPr>
          <a:xfrm>
            <a:off x="6235140" y="3905000"/>
            <a:ext cx="1245705" cy="1643270"/>
          </a:xfrm>
          <a:prstGeom prst="curved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652634" y="2462749"/>
            <a:ext cx="7845287" cy="3785652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4472C4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lvl="0" algn="ctr" defTabSz="914400">
              <a:defRPr/>
            </a:pPr>
            <a:r>
              <a:rPr lang="es-CO" sz="3000" kern="0" dirty="0">
                <a:ln w="19050">
                  <a:solidFill>
                    <a:srgbClr val="1F0EFE"/>
                  </a:solidFill>
                </a:ln>
                <a:solidFill>
                  <a:srgbClr val="1F0EFE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“El joven temía constantemente ser descubierto, y en su angustia recurrió al engaño. Dijo al sacerdote que el rey lo había enviado en una misión secreta, que requería la mayor rapidez. Con esto demostró David </a:t>
            </a:r>
            <a:r>
              <a:rPr lang="es-CO" sz="3000" kern="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falta de fe </a:t>
            </a:r>
            <a:r>
              <a:rPr lang="es-CO" sz="3000" kern="0" dirty="0">
                <a:ln w="19050">
                  <a:solidFill>
                    <a:srgbClr val="1F0EFE"/>
                  </a:solidFill>
                </a:ln>
                <a:solidFill>
                  <a:srgbClr val="1F0EFE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Dios, y su pecado causó la muerte del sumo sacerdote. Si le hubiera manifestado claramente los hechos tales como eran, </a:t>
            </a:r>
            <a:r>
              <a:rPr lang="es-CO" sz="3000" kern="0" dirty="0" err="1">
                <a:ln w="19050">
                  <a:solidFill>
                    <a:srgbClr val="1F0EFE"/>
                  </a:solidFill>
                </a:ln>
                <a:solidFill>
                  <a:srgbClr val="1F0EFE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Ahimelec</a:t>
            </a:r>
            <a:r>
              <a:rPr lang="es-CO" sz="3000" kern="0" dirty="0">
                <a:ln w="19050">
                  <a:solidFill>
                    <a:srgbClr val="1F0EFE"/>
                  </a:solidFill>
                </a:ln>
                <a:solidFill>
                  <a:srgbClr val="1F0EFE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habría sabido qué conducta seguir para proteger su vida”. </a:t>
            </a:r>
            <a:r>
              <a:rPr lang="es-CO" sz="3000" b="1" kern="0" dirty="0">
                <a:ln w="3175"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PP 644.</a:t>
            </a:r>
            <a:endParaRPr kumimoji="0" lang="es-CO" sz="3000" b="1" i="0" u="none" strike="noStrike" kern="0" cap="none" spc="0" normalizeH="0" baseline="0" noProof="0" dirty="0">
              <a:ln w="3175">
                <a:solidFill>
                  <a:srgbClr val="FF0000"/>
                </a:solidFill>
              </a:ln>
              <a:solidFill>
                <a:srgbClr val="FF0000"/>
              </a:solidFill>
              <a:effectLst>
                <a:glow rad="63500">
                  <a:srgbClr val="44546A"/>
                </a:glow>
              </a:effectLst>
              <a:uLnTx/>
              <a:uFillTx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2120284" y="893612"/>
            <a:ext cx="4909986" cy="1077218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4472C4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lvl="0" algn="ctr" defTabSz="914400">
              <a:defRPr/>
            </a:pPr>
            <a:r>
              <a:rPr lang="es-CO" sz="3200" b="1" kern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¿Por qué David actuó de esta manera? ¿Cuál fue su error?</a:t>
            </a:r>
            <a:r>
              <a:rPr kumimoji="0" lang="es-CO" sz="3200" b="1" i="0" u="none" strike="noStrike" kern="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s-CO" sz="3200" b="1" i="0" u="none" strike="noStrike" kern="0" cap="none" spc="0" normalizeH="0" baseline="0" noProof="0" dirty="0">
              <a:ln>
                <a:solidFill>
                  <a:srgbClr val="FF0000"/>
                </a:solidFill>
              </a:ln>
              <a:solidFill>
                <a:srgbClr val="FF0000"/>
              </a:solidFill>
              <a:effectLst>
                <a:glow rad="63500">
                  <a:srgbClr val="44546A"/>
                </a:glow>
              </a:effectLst>
              <a:uLnTx/>
              <a:uFillTx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10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211985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/>
          <p:cNvSpPr/>
          <p:nvPr/>
        </p:nvSpPr>
        <p:spPr>
          <a:xfrm>
            <a:off x="2139390" y="1068870"/>
            <a:ext cx="4865220" cy="1077218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4472C4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3200" b="1" kern="0" dirty="0">
                <a:ln>
                  <a:solidFill>
                    <a:schemeClr val="bg1"/>
                  </a:solidFill>
                </a:ln>
                <a:solidFill>
                  <a:sysClr val="windowText" lastClr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Todo eso ocurrió porque un hombre de Dios mintió.</a:t>
            </a:r>
            <a:endParaRPr kumimoji="0" lang="es-CO" sz="3200" b="1" i="0" u="none" strike="noStrike" kern="0" cap="none" spc="0" normalizeH="0" baseline="0" noProof="0" dirty="0">
              <a:ln>
                <a:solidFill>
                  <a:schemeClr val="bg1"/>
                </a:solidFill>
              </a:ln>
              <a:solidFill>
                <a:sysClr val="windowText" lastClr="000000"/>
              </a:solidFill>
              <a:effectLst>
                <a:glow rad="63500">
                  <a:srgbClr val="44546A"/>
                </a:glow>
              </a:effectLst>
              <a:uLnTx/>
              <a:uFillTx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2117007" y="5444448"/>
            <a:ext cx="4909986" cy="646331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4472C4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lvl="0" algn="ctr" defTabSz="914400">
              <a:defRPr/>
            </a:pPr>
            <a:r>
              <a:rPr lang="es-CO" sz="3600" b="1" kern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Dios ayude a ser fieles.</a:t>
            </a:r>
            <a:endParaRPr kumimoji="0" lang="es-CO" sz="3600" b="1" i="0" u="none" strike="noStrike" kern="0" cap="none" spc="0" normalizeH="0" baseline="0" noProof="0" dirty="0">
              <a:ln>
                <a:solidFill>
                  <a:srgbClr val="FF0000"/>
                </a:solidFill>
              </a:ln>
              <a:solidFill>
                <a:srgbClr val="FF0000"/>
              </a:solidFill>
              <a:effectLst>
                <a:glow rad="63500">
                  <a:srgbClr val="44546A"/>
                </a:glow>
              </a:effectLst>
              <a:uLnTx/>
              <a:uFillTx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323546" y="2661226"/>
            <a:ext cx="6496907" cy="2062103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4472C4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lvl="0" algn="ctr" defTabSz="914400">
              <a:defRPr/>
            </a:pPr>
            <a:r>
              <a:rPr lang="es-CO" sz="3200" b="1" kern="0" dirty="0">
                <a:ln>
                  <a:solidFill>
                    <a:srgbClr val="2121FF"/>
                  </a:solidFill>
                </a:ln>
                <a:solidFill>
                  <a:srgbClr val="2121FF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“Por lo cual, desechando la mentira, hablad verdad cada uno con su prójimo; porque somos miembros los unos de los otros”. </a:t>
            </a:r>
            <a:r>
              <a:rPr lang="es-CO" sz="3200" b="1" kern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Efesios 4:25 </a:t>
            </a: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11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325691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6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6319" y="3366022"/>
            <a:ext cx="3571362" cy="2006326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1752342" y="960950"/>
            <a:ext cx="5639317" cy="1323439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CO" sz="4000" b="1" dirty="0">
                <a:ln w="1270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glow>
                    <a:schemeClr val="bg1"/>
                  </a:glow>
                </a:effectLst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Las consecuencias de una decisión.</a:t>
            </a:r>
          </a:p>
        </p:txBody>
      </p:sp>
      <p:sp>
        <p:nvSpPr>
          <p:cNvPr id="4" name="Rectángulo 3"/>
          <p:cNvSpPr/>
          <p:nvPr/>
        </p:nvSpPr>
        <p:spPr>
          <a:xfrm>
            <a:off x="1437743" y="3323496"/>
            <a:ext cx="6268513" cy="2062103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lang="es-CO" sz="3200" kern="0" dirty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“Pero tú conserva siempre el buen juicio, soporta los sufrimientos (aflicciones), dedícate a anunciar el evangelio, cumple bien con tu trabajo”. </a:t>
            </a:r>
            <a:r>
              <a:rPr lang="es-CO" sz="3200" kern="0" dirty="0">
                <a:ln w="19050"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glow>
                    <a:schemeClr val="bg1"/>
                  </a:glow>
                </a:effectLst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Timoteo 4:5.</a:t>
            </a:r>
            <a:endParaRPr kumimoji="0" lang="es-CO" sz="3200" i="0" u="none" strike="noStrike" kern="0" cap="none" spc="0" normalizeH="0" baseline="0" noProof="0" dirty="0">
              <a:ln w="19050">
                <a:solidFill>
                  <a:srgbClr val="0000FF"/>
                </a:solidFill>
              </a:ln>
              <a:solidFill>
                <a:srgbClr val="0000FF"/>
              </a:solidFill>
              <a:effectLst>
                <a:glow>
                  <a:schemeClr val="bg1"/>
                </a:glow>
              </a:effectLst>
              <a:uLnTx/>
              <a:uFillTx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2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525539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1000">
              <a:srgbClr val="002060"/>
            </a:gs>
            <a:gs pos="34000">
              <a:schemeClr val="bg2">
                <a:tint val="45000"/>
                <a:shade val="99000"/>
                <a:satMod val="350000"/>
              </a:schemeClr>
            </a:gs>
            <a:gs pos="91000">
              <a:schemeClr val="bg2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007822" y="1812111"/>
            <a:ext cx="7128357" cy="378565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CO" sz="3000" b="1" kern="0" spc="50" dirty="0">
                <a:ln w="952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254000">
                    <a:schemeClr val="tx1"/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David huye de Saúl.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CO" sz="3000" kern="0" spc="50" dirty="0">
                <a:ln w="1905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>
                    <a:schemeClr val="tx1"/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  “Vino David a </a:t>
            </a:r>
            <a:r>
              <a:rPr lang="es-CO" sz="3000" kern="0" spc="50" dirty="0" err="1">
                <a:ln w="1905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>
                    <a:schemeClr val="tx1"/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Nob</a:t>
            </a:r>
            <a:r>
              <a:rPr lang="es-CO" sz="3000" kern="0" spc="50" dirty="0">
                <a:ln w="1905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>
                    <a:schemeClr val="tx1"/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, al sacerdote </a:t>
            </a:r>
            <a:r>
              <a:rPr lang="es-CO" sz="3000" kern="0" spc="50" dirty="0" err="1">
                <a:ln w="1905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>
                    <a:schemeClr val="tx1"/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Ahimelec</a:t>
            </a:r>
            <a:r>
              <a:rPr lang="es-CO" sz="3000" kern="0" spc="50" dirty="0">
                <a:ln w="1905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>
                    <a:schemeClr val="tx1"/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; y se sorprendió </a:t>
            </a:r>
            <a:r>
              <a:rPr lang="es-CO" sz="3000" kern="0" spc="50" dirty="0" err="1">
                <a:ln w="1905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>
                    <a:schemeClr val="tx1"/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Ahimelec</a:t>
            </a:r>
            <a:r>
              <a:rPr lang="es-CO" sz="3000" kern="0" spc="50" dirty="0">
                <a:ln w="1905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>
                    <a:schemeClr val="tx1"/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 de su encuentro, y le dijo: ¿Cómo vienes tú solo, y nadie contigo? 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CO" sz="3000" kern="0" spc="50" dirty="0">
                <a:ln w="1905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>
                    <a:schemeClr val="tx1"/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Y respondió David al sacerdote </a:t>
            </a:r>
            <a:r>
              <a:rPr lang="es-CO" sz="3000" kern="0" spc="50" dirty="0" err="1">
                <a:ln w="1905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>
                    <a:schemeClr val="tx1"/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Ahimelec</a:t>
            </a:r>
            <a:r>
              <a:rPr lang="es-CO" sz="3000" kern="0" spc="50" dirty="0">
                <a:ln w="1905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>
                    <a:schemeClr val="tx1"/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: </a:t>
            </a:r>
            <a:r>
              <a:rPr lang="es-CO" sz="3000" kern="0" spc="50" dirty="0">
                <a:ln w="1905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>
                    <a:schemeClr val="tx1"/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El rey me encomendó un asunto, y me dijo</a:t>
            </a:r>
            <a:r>
              <a:rPr lang="es-CO" sz="3000" kern="0" spc="50" dirty="0">
                <a:ln w="1905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>
                    <a:schemeClr val="tx1"/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: Nadie sepa cosa alguna del asunto a que te envío, y lo que te he encomendado…”. </a:t>
            </a:r>
            <a:r>
              <a:rPr lang="es-CO" sz="3000" b="1" kern="0" spc="50" dirty="0">
                <a:ln w="952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>
                    <a:schemeClr val="tx1"/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1Samuel 21:1,2.</a:t>
            </a: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971550" y="5918393"/>
            <a:ext cx="7164630" cy="553998"/>
          </a:xfrm>
          <a:prstGeom prst="rect">
            <a:avLst/>
          </a:prstGeom>
          <a:solidFill>
            <a:srgbClr val="FFFF00"/>
          </a:soli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000" b="1" i="0" u="none" strike="noStrike" kern="0" cap="none" spc="50" normalizeH="0" baseline="0" noProof="0" dirty="0">
                <a:ln w="1905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>
                    <a:srgbClr val="4F81BD"/>
                  </a:glow>
                </a:effectLst>
                <a:uLnTx/>
                <a:uFillTx/>
                <a:latin typeface="Arial Narrow" panose="020B0606020202030204" pitchFamily="34" charset="0"/>
                <a:cs typeface="Aharoni" pitchFamily="2" charset="-79"/>
              </a:rPr>
              <a:t>¿Fue </a:t>
            </a:r>
            <a:r>
              <a:rPr lang="es-CO" sz="3000" b="1" kern="0" spc="50" dirty="0">
                <a:ln w="1905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>
                    <a:srgbClr val="4F81BD"/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ésta</a:t>
            </a:r>
            <a:r>
              <a:rPr kumimoji="0" lang="es-CO" sz="3000" b="1" i="0" u="none" strike="noStrike" kern="0" cap="none" spc="50" normalizeH="0" baseline="0" noProof="0" dirty="0">
                <a:ln w="1905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>
                    <a:srgbClr val="4F81BD"/>
                  </a:glow>
                </a:effectLst>
                <a:uLnTx/>
                <a:uFillTx/>
                <a:latin typeface="Arial Narrow" panose="020B0606020202030204" pitchFamily="34" charset="0"/>
                <a:cs typeface="Aharoni" pitchFamily="2" charset="-79"/>
              </a:rPr>
              <a:t> una buena o mala decisión?</a:t>
            </a:r>
            <a:endParaRPr kumimoji="0" lang="es-ES" sz="3000" b="1" i="0" u="none" strike="noStrike" kern="0" cap="none" spc="50" normalizeH="0" baseline="0" noProof="0" dirty="0">
              <a:ln w="1905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glow>
                  <a:srgbClr val="4F81BD"/>
                </a:glow>
              </a:effectLst>
              <a:uLnTx/>
              <a:uFillTx/>
              <a:latin typeface="Arial Narrow" panose="020B0606020202030204" pitchFamily="34" charset="0"/>
              <a:cs typeface="Aharoni" pitchFamily="2" charset="-79"/>
            </a:endParaRPr>
          </a:p>
        </p:txBody>
      </p:sp>
      <p:sp>
        <p:nvSpPr>
          <p:cNvPr id="4" name="Globo: flecha hacia abajo 3"/>
          <p:cNvSpPr/>
          <p:nvPr/>
        </p:nvSpPr>
        <p:spPr>
          <a:xfrm>
            <a:off x="2129044" y="318050"/>
            <a:ext cx="4885911" cy="1647159"/>
          </a:xfrm>
          <a:prstGeom prst="downArrowCallout">
            <a:avLst/>
          </a:prstGeom>
          <a:solidFill>
            <a:srgbClr val="FFFF99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CO" sz="3200" b="1" kern="0" spc="50" dirty="0">
                <a:ln w="1905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>
                    <a:srgbClr val="4F81BD"/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La decisión que tomó David en un momento de aflicción.</a:t>
            </a: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3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066037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1000">
              <a:srgbClr val="002060"/>
            </a:gs>
            <a:gs pos="34000">
              <a:schemeClr val="bg2">
                <a:tint val="45000"/>
                <a:shade val="99000"/>
                <a:satMod val="350000"/>
              </a:schemeClr>
            </a:gs>
            <a:gs pos="91000">
              <a:schemeClr val="bg2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899" y="2470273"/>
            <a:ext cx="4394200" cy="2933700"/>
          </a:xfrm>
          <a:prstGeom prst="rect">
            <a:avLst/>
          </a:prstGeom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485110" y="2083916"/>
            <a:ext cx="4173778" cy="101566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CO" sz="3000" b="1" i="1" kern="0" spc="50" dirty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>
                    <a:schemeClr val="tx1"/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“</a:t>
            </a:r>
            <a:r>
              <a:rPr lang="es-CO" sz="3000" b="1" i="1" kern="0" spc="50" dirty="0">
                <a:ln w="317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>
                    <a:schemeClr val="tx1"/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El rey me encomendó un asunto</a:t>
            </a:r>
            <a:r>
              <a:rPr lang="es-CO" sz="3000" b="1" i="1" kern="0" spc="50" dirty="0">
                <a:ln w="317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>
                    <a:schemeClr val="tx1"/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”</a:t>
            </a:r>
            <a:endParaRPr lang="es-CO" sz="3000" b="1" i="1" kern="0" spc="50" dirty="0">
              <a:ln w="3175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glow>
                  <a:schemeClr val="tx1"/>
                </a:glow>
              </a:effectLst>
              <a:latin typeface="Arial Narrow" panose="020B0606020202030204" pitchFamily="34" charset="0"/>
              <a:cs typeface="Aharoni" pitchFamily="2" charset="-79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5633872" y="4209876"/>
            <a:ext cx="2905373" cy="1938992"/>
          </a:xfrm>
          <a:prstGeom prst="rect">
            <a:avLst/>
          </a:prstGeom>
          <a:solidFill>
            <a:srgbClr val="FFFF00"/>
          </a:soli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CO" sz="3000" kern="0" spc="50" dirty="0">
                <a:ln w="1905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>
                    <a:srgbClr val="4F81BD"/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David desatendió el consejo y e</a:t>
            </a:r>
            <a:r>
              <a:rPr kumimoji="0" lang="es-CO" sz="3000" i="0" u="none" strike="noStrike" kern="0" cap="none" spc="50" normalizeH="0" baseline="0" noProof="0" dirty="0">
                <a:ln w="1905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>
                    <a:srgbClr val="4F81BD"/>
                  </a:glow>
                </a:effectLst>
                <a:uLnTx/>
                <a:uFillTx/>
                <a:latin typeface="Arial Narrow" panose="020B0606020202030204" pitchFamily="34" charset="0"/>
                <a:cs typeface="Aharoni" pitchFamily="2" charset="-79"/>
              </a:rPr>
              <a:t>l resultado fue trágico.</a:t>
            </a:r>
            <a:endParaRPr kumimoji="0" lang="es-ES" sz="3000" i="0" u="none" strike="noStrike" kern="0" cap="none" spc="50" normalizeH="0" baseline="0" noProof="0" dirty="0">
              <a:ln w="1905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glow>
                  <a:srgbClr val="4F81BD"/>
                </a:glow>
              </a:effectLst>
              <a:uLnTx/>
              <a:uFillTx/>
              <a:latin typeface="Arial Narrow" panose="020B0606020202030204" pitchFamily="34" charset="0"/>
              <a:cs typeface="Aharoni" pitchFamily="2" charset="-79"/>
            </a:endParaRPr>
          </a:p>
        </p:txBody>
      </p:sp>
      <p:sp>
        <p:nvSpPr>
          <p:cNvPr id="4" name="Globo: flecha hacia abajo 3"/>
          <p:cNvSpPr/>
          <p:nvPr/>
        </p:nvSpPr>
        <p:spPr>
          <a:xfrm>
            <a:off x="2485110" y="384308"/>
            <a:ext cx="4173778" cy="1577007"/>
          </a:xfrm>
          <a:prstGeom prst="downArrowCallout">
            <a:avLst/>
          </a:prstGeom>
          <a:solidFill>
            <a:schemeClr val="tx1">
              <a:lumMod val="9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CO" sz="3000" b="1" kern="0" spc="50" dirty="0">
                <a:ln w="317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glow>
                    <a:srgbClr val="4F81BD"/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Mala decisión. David le mintió al sacerdote. </a:t>
            </a:r>
          </a:p>
        </p:txBody>
      </p:sp>
      <p:sp>
        <p:nvSpPr>
          <p:cNvPr id="3" name="Rectángulo 2"/>
          <p:cNvSpPr/>
          <p:nvPr/>
        </p:nvSpPr>
        <p:spPr>
          <a:xfrm>
            <a:off x="601726" y="3937123"/>
            <a:ext cx="3638970" cy="240065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CO" sz="3000" dirty="0">
                <a:ln w="19050">
                  <a:solidFill>
                    <a:sysClr val="windowText" lastClr="000000"/>
                  </a:solidFill>
                </a:ln>
                <a:latin typeface="Arial Narrow" panose="020B0606020202030204" pitchFamily="34" charset="0"/>
              </a:rPr>
              <a:t>“De palabra de mentira te alejarás, y no matarás al inocente y justo; porque yo no justificaré al impío”. </a:t>
            </a:r>
            <a:r>
              <a:rPr lang="es-CO" sz="3000" b="1" dirty="0">
                <a:ln>
                  <a:solidFill>
                    <a:srgbClr val="2121FF"/>
                  </a:solidFill>
                </a:ln>
                <a:solidFill>
                  <a:srgbClr val="2121FF"/>
                </a:solidFill>
                <a:latin typeface="Arial Narrow" panose="020B0606020202030204" pitchFamily="34" charset="0"/>
              </a:rPr>
              <a:t>Éxodo 23:7. 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4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196095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00000">
              <a:srgbClr val="0000FF"/>
            </a:gs>
            <a:gs pos="0">
              <a:srgbClr val="1B1503"/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677314" y="579064"/>
            <a:ext cx="5789371" cy="646331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CO" sz="3600" b="1" dirty="0">
                <a:ln w="9525">
                  <a:solidFill>
                    <a:srgbClr val="FFFF00"/>
                  </a:solidFill>
                </a:ln>
                <a:solidFill>
                  <a:srgbClr val="FFFF00"/>
                </a:solidFill>
                <a:latin typeface="Arial Narrow" panose="020B0606020202030204" pitchFamily="34" charset="0"/>
              </a:rPr>
              <a:t>Terrible consecuencia.</a:t>
            </a:r>
            <a:endParaRPr lang="es-CO" sz="3600" b="1" dirty="0">
              <a:ln w="9525"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891706" y="1452484"/>
            <a:ext cx="7335077" cy="4708981"/>
          </a:xfrm>
          <a:prstGeom prst="rect">
            <a:avLst/>
          </a:prstGeom>
          <a:solidFill>
            <a:schemeClr val="tx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s-CO" sz="3000" b="1" kern="0" dirty="0">
                <a:ln w="19050">
                  <a:solidFill>
                    <a:srgbClr val="2121FF"/>
                  </a:solidFill>
                </a:ln>
                <a:solidFill>
                  <a:srgbClr val="2121FF"/>
                </a:solidFill>
                <a:latin typeface="Arial Narrow" panose="020B0606020202030204" pitchFamily="34" charset="0"/>
              </a:rPr>
              <a:t>1 Samuel 22:17</a:t>
            </a:r>
            <a:r>
              <a:rPr lang="es-CO" sz="3000" kern="0" dirty="0">
                <a:ln w="19050">
                  <a:solidFill>
                    <a:srgbClr val="2121FF"/>
                  </a:solidFill>
                </a:ln>
                <a:solidFill>
                  <a:srgbClr val="2121FF"/>
                </a:solidFill>
                <a:latin typeface="Arial Narrow" panose="020B0606020202030204" pitchFamily="34" charset="0"/>
              </a:rPr>
              <a:t>. </a:t>
            </a:r>
            <a:r>
              <a:rPr lang="es-CO" sz="3000" dirty="0">
                <a:ln w="19050">
                  <a:solidFill>
                    <a:srgbClr val="002060"/>
                  </a:solidFill>
                </a:ln>
                <a:solidFill>
                  <a:schemeClr val="accent4">
                    <a:lumMod val="10000"/>
                  </a:schemeClr>
                </a:solidFill>
                <a:latin typeface="Arial Narrow" panose="020B0606020202030204" pitchFamily="34" charset="0"/>
              </a:rPr>
              <a:t>Entonces dijo el rey a la gente de su guardia que estaba alrededor de él: </a:t>
            </a:r>
            <a:r>
              <a:rPr lang="es-CO" sz="300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Volveos y matad a los sacerdotes de Jehová</a:t>
            </a:r>
            <a:r>
              <a:rPr lang="es-CO" sz="3000" dirty="0">
                <a:ln w="19050">
                  <a:solidFill>
                    <a:srgbClr val="002060"/>
                  </a:solidFill>
                </a:ln>
                <a:solidFill>
                  <a:schemeClr val="accent4">
                    <a:lumMod val="10000"/>
                  </a:schemeClr>
                </a:solidFill>
                <a:latin typeface="Arial Narrow" panose="020B0606020202030204" pitchFamily="34" charset="0"/>
              </a:rPr>
              <a:t>; porque también la mano de ellos está con David, pues sabiendo ellos que huía, no me lo descubrieron…</a:t>
            </a:r>
            <a:r>
              <a:rPr lang="es-CO" sz="3000" i="1" kern="0" dirty="0">
                <a:ln w="19050">
                  <a:solidFill>
                    <a:srgbClr val="2121FF"/>
                  </a:solidFill>
                </a:ln>
                <a:solidFill>
                  <a:srgbClr val="2121FF"/>
                </a:solidFill>
                <a:latin typeface="Arial Narrow" panose="020B0606020202030204" pitchFamily="34" charset="0"/>
              </a:rPr>
              <a:t>”.</a:t>
            </a:r>
          </a:p>
          <a:p>
            <a:pPr lvl="0"/>
            <a:r>
              <a:rPr lang="es-CO" sz="3000" b="1" kern="0" dirty="0">
                <a:ln w="19050">
                  <a:solidFill>
                    <a:srgbClr val="2121FF"/>
                  </a:solidFill>
                </a:ln>
                <a:solidFill>
                  <a:srgbClr val="2121FF"/>
                </a:solidFill>
                <a:latin typeface="Arial Narrow" panose="020B0606020202030204" pitchFamily="34" charset="0"/>
              </a:rPr>
              <a:t> 1 Samuel 22:18. </a:t>
            </a:r>
            <a:r>
              <a:rPr lang="es-CO" sz="3000" kern="0" dirty="0">
                <a:ln w="19050">
                  <a:solidFill>
                    <a:sysClr val="windowText" lastClr="000000"/>
                  </a:solidFill>
                </a:ln>
                <a:solidFill>
                  <a:schemeClr val="accent4">
                    <a:lumMod val="10000"/>
                  </a:schemeClr>
                </a:solidFill>
                <a:latin typeface="Arial Narrow" panose="020B0606020202030204" pitchFamily="34" charset="0"/>
              </a:rPr>
              <a:t>Entonces dijo el rey a </a:t>
            </a:r>
            <a:r>
              <a:rPr lang="es-CO" sz="3000" kern="0" dirty="0">
                <a:ln w="19050">
                  <a:solidFill>
                    <a:srgbClr val="2121FF"/>
                  </a:solidFill>
                </a:ln>
                <a:solidFill>
                  <a:srgbClr val="2121FF"/>
                </a:solidFill>
                <a:latin typeface="Arial Narrow" panose="020B0606020202030204" pitchFamily="34" charset="0"/>
              </a:rPr>
              <a:t>Doeg</a:t>
            </a:r>
            <a:r>
              <a:rPr lang="es-CO" sz="3000" kern="0" dirty="0">
                <a:ln w="19050">
                  <a:solidFill>
                    <a:schemeClr val="accent4">
                      <a:lumMod val="10000"/>
                    </a:schemeClr>
                  </a:solidFill>
                </a:ln>
                <a:solidFill>
                  <a:schemeClr val="accent4">
                    <a:lumMod val="10000"/>
                  </a:schemeClr>
                </a:solidFill>
                <a:latin typeface="Arial Narrow" panose="020B0606020202030204" pitchFamily="34" charset="0"/>
              </a:rPr>
              <a:t>:</a:t>
            </a:r>
            <a:r>
              <a:rPr lang="es-CO" sz="3000" kern="0" dirty="0">
                <a:ln w="19050">
                  <a:solidFill>
                    <a:sysClr val="windowText" lastClr="000000"/>
                  </a:solidFill>
                </a:ln>
                <a:solidFill>
                  <a:schemeClr val="accent4">
                    <a:lumMod val="10000"/>
                  </a:schemeClr>
                </a:solidFill>
                <a:latin typeface="Arial Narrow" panose="020B0606020202030204" pitchFamily="34" charset="0"/>
              </a:rPr>
              <a:t> Vuelve tú, y </a:t>
            </a:r>
            <a:r>
              <a:rPr lang="es-CO" sz="3000" kern="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arremete contra los sacerdotes</a:t>
            </a:r>
            <a:r>
              <a:rPr lang="es-CO" sz="3000" kern="0" dirty="0">
                <a:ln w="19050">
                  <a:solidFill>
                    <a:sysClr val="windowText" lastClr="000000"/>
                  </a:solidFill>
                </a:ln>
                <a:solidFill>
                  <a:schemeClr val="accent4">
                    <a:lumMod val="10000"/>
                  </a:schemeClr>
                </a:solidFill>
                <a:latin typeface="Arial Narrow" panose="020B0606020202030204" pitchFamily="34" charset="0"/>
              </a:rPr>
              <a:t>. Y se volvió Doeg el edomita y acometió a los sacerdotes, y </a:t>
            </a:r>
            <a:r>
              <a:rPr lang="es-CO" sz="3000" kern="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mató en aquel día a ochenta y cinco varones que vestían efod de lino.  </a:t>
            </a: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4AD4AD-750B-4B85-B2A8-923F94B1E467}" type="slidenum">
              <a:rPr lang="es-ES" altLang="es-CO" smtClean="0"/>
              <a:pPr>
                <a:defRPr/>
              </a:pPr>
              <a:t>5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4024461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00000">
              <a:srgbClr val="0000FF"/>
            </a:gs>
            <a:gs pos="0">
              <a:srgbClr val="1B1503"/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563" y="2671684"/>
            <a:ext cx="3200875" cy="2400657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1664558" y="1070407"/>
            <a:ext cx="5789371" cy="646331"/>
          </a:xfrm>
          <a:prstGeom prst="rect">
            <a:avLst/>
          </a:prstGeom>
          <a:solidFill>
            <a:srgbClr val="9E0000"/>
          </a:solidFill>
          <a:ln w="38100">
            <a:solidFill>
              <a:srgbClr val="FFFF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CO" sz="3600" b="1" dirty="0">
                <a:ln w="9525">
                  <a:solidFill>
                    <a:srgbClr val="FFFF00"/>
                  </a:solidFill>
                </a:ln>
                <a:solidFill>
                  <a:srgbClr val="FFFF00"/>
                </a:solidFill>
                <a:latin typeface="Arial Narrow" panose="020B0606020202030204" pitchFamily="34" charset="0"/>
              </a:rPr>
              <a:t>Terrible consecuencia.</a:t>
            </a:r>
            <a:endParaRPr lang="es-CO" sz="3600" b="1" dirty="0">
              <a:ln w="9525"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664558" y="2671684"/>
            <a:ext cx="5789371" cy="2400657"/>
          </a:xfrm>
          <a:prstGeom prst="rect">
            <a:avLst/>
          </a:prstGeom>
          <a:solidFill>
            <a:schemeClr val="tx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s-CO" sz="3000" b="1" kern="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1 Samuel 22:19.</a:t>
            </a:r>
            <a:r>
              <a:rPr lang="es-CO" sz="3000" b="1" dirty="0">
                <a:ln w="19050">
                  <a:solidFill>
                    <a:srgbClr val="002060"/>
                  </a:solidFill>
                </a:ln>
                <a:solidFill>
                  <a:schemeClr val="accent4">
                    <a:lumMod val="1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s-CO" sz="3000" dirty="0">
                <a:ln w="19050">
                  <a:solidFill>
                    <a:srgbClr val="002060"/>
                  </a:solidFill>
                </a:ln>
                <a:solidFill>
                  <a:schemeClr val="accent4">
                    <a:lumMod val="10000"/>
                  </a:schemeClr>
                </a:solidFill>
                <a:latin typeface="Arial Narrow" panose="020B0606020202030204" pitchFamily="34" charset="0"/>
              </a:rPr>
              <a:t>Y a </a:t>
            </a:r>
            <a:r>
              <a:rPr lang="es-CO" sz="3000" dirty="0" err="1">
                <a:ln w="19050">
                  <a:solidFill>
                    <a:srgbClr val="002060"/>
                  </a:solidFill>
                </a:ln>
                <a:solidFill>
                  <a:schemeClr val="accent4">
                    <a:lumMod val="10000"/>
                  </a:schemeClr>
                </a:solidFill>
                <a:latin typeface="Arial Narrow" panose="020B0606020202030204" pitchFamily="34" charset="0"/>
              </a:rPr>
              <a:t>Nob</a:t>
            </a:r>
            <a:r>
              <a:rPr lang="es-CO" sz="3000" dirty="0">
                <a:ln w="19050">
                  <a:solidFill>
                    <a:srgbClr val="002060"/>
                  </a:solidFill>
                </a:ln>
                <a:solidFill>
                  <a:schemeClr val="accent4">
                    <a:lumMod val="10000"/>
                  </a:schemeClr>
                </a:solidFill>
                <a:latin typeface="Arial Narrow" panose="020B0606020202030204" pitchFamily="34" charset="0"/>
              </a:rPr>
              <a:t>, ciudad de los sacerdotes, hirió a filo de espada; así a hombres como a mujeres, niños hasta los de pecho, bueyes, asnos y ovejas, todo lo hirió a filo de espada.</a:t>
            </a:r>
            <a:endParaRPr lang="es-CO" sz="3000" kern="0" dirty="0">
              <a:ln w="19050">
                <a:solidFill>
                  <a:sysClr val="windowText" lastClr="000000"/>
                </a:solidFill>
              </a:ln>
              <a:solidFill>
                <a:schemeClr val="accent4">
                  <a:lumMod val="1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4AD4AD-750B-4B85-B2A8-923F94B1E467}" type="slidenum">
              <a:rPr lang="es-ES" altLang="es-CO" smtClean="0"/>
              <a:pPr>
                <a:defRPr/>
              </a:pPr>
              <a:t>6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710729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1490870" y="1477770"/>
            <a:ext cx="6162261" cy="3785652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4472C4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lvl="0" algn="ctr" defTabSz="914400">
              <a:defRPr/>
            </a:pPr>
            <a:r>
              <a:rPr lang="es-CO" sz="3000" kern="0" dirty="0">
                <a:ln w="19050">
                  <a:solidFill>
                    <a:srgbClr val="1F0EFE"/>
                  </a:solidFill>
                </a:ln>
                <a:solidFill>
                  <a:srgbClr val="1F0EFE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s-CO" sz="3000" kern="0" dirty="0" err="1">
                <a:ln w="19050">
                  <a:solidFill>
                    <a:srgbClr val="1F0EFE"/>
                  </a:solidFill>
                </a:ln>
                <a:solidFill>
                  <a:srgbClr val="1F0EFE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Doeg</a:t>
            </a:r>
            <a:r>
              <a:rPr lang="es-CO" sz="3000" kern="0" dirty="0">
                <a:ln w="19050">
                  <a:solidFill>
                    <a:srgbClr val="1F0EFE"/>
                  </a:solidFill>
                </a:ln>
                <a:solidFill>
                  <a:srgbClr val="1F0EFE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el edomita, se hizo delator. Movido por la ambición y la avaricia y por el odio al sacerdote, que había reprobado sus pecados, Doeg dio parte de la visita de David a </a:t>
            </a:r>
            <a:r>
              <a:rPr lang="es-CO" sz="3000" kern="0" dirty="0" err="1">
                <a:ln w="19050">
                  <a:solidFill>
                    <a:srgbClr val="1F0EFE"/>
                  </a:solidFill>
                </a:ln>
                <a:solidFill>
                  <a:srgbClr val="1F0EFE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Ahimelec</a:t>
            </a:r>
            <a:r>
              <a:rPr lang="es-CO" sz="3000" kern="0" dirty="0">
                <a:ln w="19050">
                  <a:solidFill>
                    <a:srgbClr val="1F0EFE"/>
                  </a:solidFill>
                </a:ln>
                <a:solidFill>
                  <a:srgbClr val="1F0EFE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presentando el asunto en forma tal que se encendiera la ira de Saúl contra el hombre de Dios”.</a:t>
            </a:r>
          </a:p>
          <a:p>
            <a:pPr lvl="0" algn="ctr" defTabSz="914400">
              <a:defRPr/>
            </a:pPr>
            <a:r>
              <a:rPr lang="es-CO" sz="3000" kern="0" dirty="0">
                <a:ln w="19050">
                  <a:solidFill>
                    <a:srgbClr val="1F0EFE"/>
                  </a:solidFill>
                </a:ln>
                <a:solidFill>
                  <a:srgbClr val="1F0EFE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CO" sz="3000" b="1" kern="0" dirty="0">
                <a:ln w="3175"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PP 646, 647.</a:t>
            </a:r>
            <a:endParaRPr kumimoji="0" lang="es-CO" sz="3000" b="1" i="0" u="none" strike="noStrike" kern="0" cap="none" spc="0" normalizeH="0" baseline="0" noProof="0" dirty="0">
              <a:ln w="3175">
                <a:solidFill>
                  <a:srgbClr val="FF0000"/>
                </a:solidFill>
              </a:ln>
              <a:solidFill>
                <a:srgbClr val="FF0000"/>
              </a:solidFill>
              <a:effectLst>
                <a:glow rad="63500">
                  <a:srgbClr val="44546A"/>
                </a:glow>
              </a:effectLst>
              <a:uLnTx/>
              <a:uFillTx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7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0007649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755374" y="1628731"/>
            <a:ext cx="4744278" cy="3785652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4472C4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lvl="0" algn="ctr" defTabSz="914400">
              <a:defRPr/>
            </a:pPr>
            <a:r>
              <a:rPr lang="es-CO" sz="3000" kern="0" dirty="0">
                <a:ln w="19050">
                  <a:solidFill>
                    <a:srgbClr val="1F0EFE"/>
                  </a:solidFill>
                </a:ln>
                <a:solidFill>
                  <a:srgbClr val="1F0EFE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“La palabra de aquella lengua perversa, encendida por el mismo infierno, despertó las peores pasiones del corazón de Saúl. Loco de ira, declaró que debía perecer toda la familia del sacerdote. Y el terrible decreto fue ejecutado”. </a:t>
            </a:r>
            <a:r>
              <a:rPr lang="es-CO" sz="3000" b="1" kern="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PP 646, 647.</a:t>
            </a:r>
            <a:endParaRPr kumimoji="0" lang="es-CO" sz="3000" b="1" i="0" u="none" strike="noStrike" kern="0" cap="none" spc="0" normalizeH="0" baseline="0" noProof="0" dirty="0">
              <a:ln w="19050">
                <a:solidFill>
                  <a:srgbClr val="FF0000"/>
                </a:solidFill>
              </a:ln>
              <a:solidFill>
                <a:srgbClr val="FF0000"/>
              </a:solidFill>
              <a:effectLst>
                <a:glow rad="63500">
                  <a:srgbClr val="44546A"/>
                </a:glow>
              </a:effectLst>
              <a:uLnTx/>
              <a:uFillTx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8</a:t>
            </a:fld>
            <a:endParaRPr lang="es-CO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5208" y="2186851"/>
            <a:ext cx="3018488" cy="2669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1054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/>
          <p:cNvSpPr/>
          <p:nvPr/>
        </p:nvSpPr>
        <p:spPr>
          <a:xfrm>
            <a:off x="2117008" y="1461445"/>
            <a:ext cx="4909986" cy="1077218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4472C4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200" b="1" i="0" u="none" strike="noStrike" kern="0" cap="none" spc="0" normalizeH="0" baseline="0" noProof="0" dirty="0">
                <a:ln>
                  <a:solidFill>
                    <a:schemeClr val="bg1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Fue Saúl quien mandó a matar a los sacerdotes.</a:t>
            </a:r>
            <a:endParaRPr kumimoji="0" lang="es-CO" sz="3200" b="1" i="0" u="none" strike="noStrike" kern="0" cap="none" spc="0" normalizeH="0" baseline="0" noProof="0" dirty="0">
              <a:ln>
                <a:solidFill>
                  <a:schemeClr val="bg1"/>
                </a:solidFill>
              </a:ln>
              <a:solidFill>
                <a:sysClr val="windowText" lastClr="000000"/>
              </a:solidFill>
              <a:effectLst>
                <a:glow rad="63500">
                  <a:srgbClr val="44546A"/>
                </a:glow>
              </a:effectLst>
              <a:uLnTx/>
              <a:uFillTx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2117008" y="3269526"/>
            <a:ext cx="4909986" cy="584775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4472C4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lvl="0" algn="ctr" defTabSz="914400">
              <a:defRPr/>
            </a:pPr>
            <a:r>
              <a:rPr lang="es-CO" sz="3200" b="1" kern="0" dirty="0">
                <a:ln>
                  <a:solidFill>
                    <a:schemeClr val="bg1"/>
                  </a:solidFill>
                </a:ln>
                <a:solidFill>
                  <a:sysClr val="windowText" lastClr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Fue Doeg </a:t>
            </a:r>
            <a:r>
              <a:rPr kumimoji="0" lang="es-CO" sz="3200" b="1" i="0" u="none" strike="noStrike" kern="0" cap="none" spc="0" normalizeH="0" baseline="0" noProof="0" dirty="0">
                <a:ln>
                  <a:solidFill>
                    <a:schemeClr val="bg1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quien los asesin</a:t>
            </a:r>
            <a:r>
              <a:rPr kumimoji="0" lang="es-CO" sz="3200" b="1" i="0" u="none" strike="noStrike" kern="0" cap="none" spc="0" normalizeH="0" baseline="0" noProof="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ó.</a:t>
            </a:r>
            <a:endParaRPr kumimoji="0" lang="es-CO" sz="3200" b="1" i="0" u="none" strike="noStrike" kern="0" cap="none" spc="0" normalizeH="0" baseline="0" noProof="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rgbClr val="44546A"/>
                </a:glow>
              </a:effectLst>
              <a:uLnTx/>
              <a:uFillTx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2045791" y="4512890"/>
            <a:ext cx="5052418" cy="1077218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4472C4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lvl="0" algn="ctr" defTabSz="914400">
              <a:defRPr/>
            </a:pPr>
            <a:r>
              <a:rPr lang="es-CO" sz="3200" b="1" kern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Pero fue David quien propició esta terrible situación</a:t>
            </a:r>
            <a:r>
              <a:rPr kumimoji="0" lang="es-CO" sz="3200" b="1" i="0" u="none" strike="noStrike" kern="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s-CO" sz="3200" b="1" i="0" u="none" strike="noStrike" kern="0" cap="none" spc="0" normalizeH="0" baseline="0" noProof="0" dirty="0">
              <a:ln>
                <a:solidFill>
                  <a:srgbClr val="FF0000"/>
                </a:solidFill>
              </a:ln>
              <a:solidFill>
                <a:srgbClr val="FF0000"/>
              </a:solidFill>
              <a:effectLst>
                <a:glow rad="63500">
                  <a:srgbClr val="44546A"/>
                </a:glow>
              </a:effectLst>
              <a:uLnTx/>
              <a:uFillTx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9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55253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6" grpId="0" animBg="1"/>
      <p:bldP spid="8" grpId="0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Reflejos">
  <a:themeElements>
    <a:clrScheme name="Reflejos 1">
      <a:dk1>
        <a:srgbClr val="BD3737"/>
      </a:dk1>
      <a:lt1>
        <a:srgbClr val="FFFFFF"/>
      </a:lt1>
      <a:dk2>
        <a:srgbClr val="721E1E"/>
      </a:dk2>
      <a:lt2>
        <a:srgbClr val="FFCC00"/>
      </a:lt2>
      <a:accent1>
        <a:srgbClr val="FF6600"/>
      </a:accent1>
      <a:accent2>
        <a:srgbClr val="CC3300"/>
      </a:accent2>
      <a:accent3>
        <a:srgbClr val="BCABAB"/>
      </a:accent3>
      <a:accent4>
        <a:srgbClr val="DADADA"/>
      </a:accent4>
      <a:accent5>
        <a:srgbClr val="FFB8AA"/>
      </a:accent5>
      <a:accent6>
        <a:srgbClr val="B92D00"/>
      </a:accent6>
      <a:hlink>
        <a:srgbClr val="F7CC2F"/>
      </a:hlink>
      <a:folHlink>
        <a:srgbClr val="C7C6B1"/>
      </a:folHlink>
    </a:clrScheme>
    <a:fontScheme name="Reflejo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eflejos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lejos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lejos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lejos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lejos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lejos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lejos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flejos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flejos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Damasco</Template>
  <TotalTime>7234</TotalTime>
  <Words>634</Words>
  <Application>Microsoft Office PowerPoint</Application>
  <PresentationFormat>Presentación en pantalla (4:3)</PresentationFormat>
  <Paragraphs>39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22" baseType="lpstr">
      <vt:lpstr>Aharoni</vt:lpstr>
      <vt:lpstr>Arial</vt:lpstr>
      <vt:lpstr>Arial Narrow</vt:lpstr>
      <vt:lpstr>Calibri</vt:lpstr>
      <vt:lpstr>Calibri Light</vt:lpstr>
      <vt:lpstr>Comic Sans MS</vt:lpstr>
      <vt:lpstr>Tahoma</vt:lpstr>
      <vt:lpstr>Times New Roman</vt:lpstr>
      <vt:lpstr>Wingdings</vt:lpstr>
      <vt:lpstr>1_Reflejos</vt:lpstr>
      <vt:lpstr>Celestial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TuSoft.org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TuSoft</dc:creator>
  <cp:lastModifiedBy>Ernesto</cp:lastModifiedBy>
  <cp:revision>1368</cp:revision>
  <dcterms:created xsi:type="dcterms:W3CDTF">2015-08-28T22:36:02Z</dcterms:created>
  <dcterms:modified xsi:type="dcterms:W3CDTF">2017-06-15T03:09:50Z</dcterms:modified>
</cp:coreProperties>
</file>