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20" r:id="rId2"/>
    <p:sldId id="285" r:id="rId3"/>
    <p:sldId id="388" r:id="rId4"/>
    <p:sldId id="392" r:id="rId5"/>
    <p:sldId id="369" r:id="rId6"/>
    <p:sldId id="403" r:id="rId7"/>
    <p:sldId id="404" r:id="rId8"/>
    <p:sldId id="405" r:id="rId9"/>
    <p:sldId id="406" r:id="rId10"/>
    <p:sldId id="407" r:id="rId11"/>
    <p:sldId id="413" r:id="rId12"/>
    <p:sldId id="417" r:id="rId13"/>
    <p:sldId id="416" r:id="rId14"/>
    <p:sldId id="408" r:id="rId15"/>
    <p:sldId id="409" r:id="rId16"/>
    <p:sldId id="411" r:id="rId17"/>
    <p:sldId id="410" r:id="rId18"/>
    <p:sldId id="412" r:id="rId19"/>
    <p:sldId id="421" r:id="rId20"/>
    <p:sldId id="415" r:id="rId21"/>
    <p:sldId id="418" r:id="rId22"/>
    <p:sldId id="419" r:id="rId23"/>
  </p:sldIdLst>
  <p:sldSz cx="9601200" cy="7200900"/>
  <p:notesSz cx="6858000" cy="9144000"/>
  <p:defaultTextStyle>
    <a:defPPr>
      <a:defRPr lang="es-ES"/>
    </a:defPPr>
    <a:lvl1pPr marL="0" algn="l" defTabSz="94640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3202" algn="l" defTabSz="94640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6404" algn="l" defTabSz="94640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19606" algn="l" defTabSz="94640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92808" algn="l" defTabSz="94640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66010" algn="l" defTabSz="94640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39212" algn="l" defTabSz="94640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12414" algn="l" defTabSz="94640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85616" algn="l" defTabSz="94640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44" userDrawn="1">
          <p15:clr>
            <a:srgbClr val="A4A3A4"/>
          </p15:clr>
        </p15:guide>
        <p15:guide id="3" orient="horz" pos="2268" userDrawn="1">
          <p15:clr>
            <a:srgbClr val="A4A3A4"/>
          </p15:clr>
        </p15:guide>
        <p15:guide id="4" pos="30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00"/>
    <a:srgbClr val="FFFF66"/>
    <a:srgbClr val="006600"/>
    <a:srgbClr val="CAFB89"/>
    <a:srgbClr val="000D26"/>
    <a:srgbClr val="FFFF99"/>
    <a:srgbClr val="FFFFAF"/>
    <a:srgbClr val="EFFEDA"/>
    <a:srgbClr val="D2F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55" autoAdjust="0"/>
    <p:restoredTop sz="94630" autoAdjust="0"/>
  </p:normalViewPr>
  <p:slideViewPr>
    <p:cSldViewPr>
      <p:cViewPr varScale="1">
        <p:scale>
          <a:sx n="70" d="100"/>
          <a:sy n="70" d="100"/>
        </p:scale>
        <p:origin x="1056" y="54"/>
      </p:cViewPr>
      <p:guideLst>
        <p:guide orient="horz" pos="2160"/>
        <p:guide pos="2844"/>
        <p:guide orient="horz" pos="2268"/>
        <p:guide pos="30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12271-82E7-4922-B87D-0AD64997CDD8}" type="datetimeFigureOut">
              <a:rPr lang="es-CO" smtClean="0"/>
              <a:t>26/12/2021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BA341-EF80-4537-BF29-A0C0FA67C05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200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64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73202" algn="l" defTabSz="9464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46404" algn="l" defTabSz="9464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19606" algn="l" defTabSz="9464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92808" algn="l" defTabSz="9464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66010" algn="l" defTabSz="9464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39212" algn="l" defTabSz="9464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12414" algn="l" defTabSz="9464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85616" algn="l" defTabSz="9464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20092" y="2236947"/>
            <a:ext cx="8161020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440181" y="4080510"/>
            <a:ext cx="6720840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3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6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9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2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6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9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2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5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0340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465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960871" y="288373"/>
            <a:ext cx="2160270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80060" y="288373"/>
            <a:ext cx="6320790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040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250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58429" y="4627247"/>
            <a:ext cx="8161020" cy="1430179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58429" y="3052049"/>
            <a:ext cx="8161020" cy="157519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32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6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196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92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660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392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124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85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83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80062" y="1680213"/>
            <a:ext cx="4240530" cy="475226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80611" y="1680213"/>
            <a:ext cx="4240530" cy="475226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937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80061" y="1611869"/>
            <a:ext cx="4242197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3202" indent="0">
              <a:buNone/>
              <a:defRPr sz="2100" b="1"/>
            </a:lvl2pPr>
            <a:lvl3pPr marL="946404" indent="0">
              <a:buNone/>
              <a:defRPr sz="1900" b="1"/>
            </a:lvl3pPr>
            <a:lvl4pPr marL="1419606" indent="0">
              <a:buNone/>
              <a:defRPr sz="1700" b="1"/>
            </a:lvl4pPr>
            <a:lvl5pPr marL="1892808" indent="0">
              <a:buNone/>
              <a:defRPr sz="1700" b="1"/>
            </a:lvl5pPr>
            <a:lvl6pPr marL="2366010" indent="0">
              <a:buNone/>
              <a:defRPr sz="1700" b="1"/>
            </a:lvl6pPr>
            <a:lvl7pPr marL="2839212" indent="0">
              <a:buNone/>
              <a:defRPr sz="1700" b="1"/>
            </a:lvl7pPr>
            <a:lvl8pPr marL="3312414" indent="0">
              <a:buNone/>
              <a:defRPr sz="1700" b="1"/>
            </a:lvl8pPr>
            <a:lvl9pPr marL="3785616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061" y="2283619"/>
            <a:ext cx="4242197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877277" y="1611869"/>
            <a:ext cx="4243864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3202" indent="0">
              <a:buNone/>
              <a:defRPr sz="2100" b="1"/>
            </a:lvl2pPr>
            <a:lvl3pPr marL="946404" indent="0">
              <a:buNone/>
              <a:defRPr sz="1900" b="1"/>
            </a:lvl3pPr>
            <a:lvl4pPr marL="1419606" indent="0">
              <a:buNone/>
              <a:defRPr sz="1700" b="1"/>
            </a:lvl4pPr>
            <a:lvl5pPr marL="1892808" indent="0">
              <a:buNone/>
              <a:defRPr sz="1700" b="1"/>
            </a:lvl5pPr>
            <a:lvl6pPr marL="2366010" indent="0">
              <a:buNone/>
              <a:defRPr sz="1700" b="1"/>
            </a:lvl6pPr>
            <a:lvl7pPr marL="2839212" indent="0">
              <a:buNone/>
              <a:defRPr sz="1700" b="1"/>
            </a:lvl7pPr>
            <a:lvl8pPr marL="3312414" indent="0">
              <a:buNone/>
              <a:defRPr sz="1700" b="1"/>
            </a:lvl8pPr>
            <a:lvl9pPr marL="3785616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877277" y="2283619"/>
            <a:ext cx="4243864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6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95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6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80060" y="286704"/>
            <a:ext cx="3158729" cy="122015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753803" y="286705"/>
            <a:ext cx="5367337" cy="6145769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80060" y="1506856"/>
            <a:ext cx="3158729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73202" indent="0">
              <a:buNone/>
              <a:defRPr sz="1200"/>
            </a:lvl2pPr>
            <a:lvl3pPr marL="946404" indent="0">
              <a:buNone/>
              <a:defRPr sz="1000"/>
            </a:lvl3pPr>
            <a:lvl4pPr marL="1419606" indent="0">
              <a:buNone/>
              <a:defRPr sz="900"/>
            </a:lvl4pPr>
            <a:lvl5pPr marL="1892808" indent="0">
              <a:buNone/>
              <a:defRPr sz="900"/>
            </a:lvl5pPr>
            <a:lvl6pPr marL="2366010" indent="0">
              <a:buNone/>
              <a:defRPr sz="900"/>
            </a:lvl6pPr>
            <a:lvl7pPr marL="2839212" indent="0">
              <a:buNone/>
              <a:defRPr sz="900"/>
            </a:lvl7pPr>
            <a:lvl8pPr marL="3312414" indent="0">
              <a:buNone/>
              <a:defRPr sz="900"/>
            </a:lvl8pPr>
            <a:lvl9pPr marL="3785616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889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881903" y="5040632"/>
            <a:ext cx="5760720" cy="59507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881903" y="643414"/>
            <a:ext cx="5760720" cy="4320540"/>
          </a:xfrm>
        </p:spPr>
        <p:txBody>
          <a:bodyPr/>
          <a:lstStyle>
            <a:lvl1pPr marL="0" indent="0">
              <a:buNone/>
              <a:defRPr sz="3300"/>
            </a:lvl1pPr>
            <a:lvl2pPr marL="473202" indent="0">
              <a:buNone/>
              <a:defRPr sz="2900"/>
            </a:lvl2pPr>
            <a:lvl3pPr marL="946404" indent="0">
              <a:buNone/>
              <a:defRPr sz="2500"/>
            </a:lvl3pPr>
            <a:lvl4pPr marL="1419606" indent="0">
              <a:buNone/>
              <a:defRPr sz="2100"/>
            </a:lvl4pPr>
            <a:lvl5pPr marL="1892808" indent="0">
              <a:buNone/>
              <a:defRPr sz="2100"/>
            </a:lvl5pPr>
            <a:lvl6pPr marL="2366010" indent="0">
              <a:buNone/>
              <a:defRPr sz="2100"/>
            </a:lvl6pPr>
            <a:lvl7pPr marL="2839212" indent="0">
              <a:buNone/>
              <a:defRPr sz="2100"/>
            </a:lvl7pPr>
            <a:lvl8pPr marL="3312414" indent="0">
              <a:buNone/>
              <a:defRPr sz="2100"/>
            </a:lvl8pPr>
            <a:lvl9pPr marL="3785616" indent="0">
              <a:buNone/>
              <a:defRPr sz="2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881903" y="5635707"/>
            <a:ext cx="576072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73202" indent="0">
              <a:buNone/>
              <a:defRPr sz="1200"/>
            </a:lvl2pPr>
            <a:lvl3pPr marL="946404" indent="0">
              <a:buNone/>
              <a:defRPr sz="1000"/>
            </a:lvl3pPr>
            <a:lvl4pPr marL="1419606" indent="0">
              <a:buNone/>
              <a:defRPr sz="900"/>
            </a:lvl4pPr>
            <a:lvl5pPr marL="1892808" indent="0">
              <a:buNone/>
              <a:defRPr sz="900"/>
            </a:lvl5pPr>
            <a:lvl6pPr marL="2366010" indent="0">
              <a:buNone/>
              <a:defRPr sz="900"/>
            </a:lvl6pPr>
            <a:lvl7pPr marL="2839212" indent="0">
              <a:buNone/>
              <a:defRPr sz="900"/>
            </a:lvl7pPr>
            <a:lvl8pPr marL="3312414" indent="0">
              <a:buNone/>
              <a:defRPr sz="900"/>
            </a:lvl8pPr>
            <a:lvl9pPr marL="3785616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09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03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80062" y="288370"/>
            <a:ext cx="8641080" cy="1200150"/>
          </a:xfrm>
          <a:prstGeom prst="rect">
            <a:avLst/>
          </a:prstGeom>
        </p:spPr>
        <p:txBody>
          <a:bodyPr vert="horz" lIns="94640" tIns="47320" rIns="94640" bIns="473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80062" y="1680213"/>
            <a:ext cx="8641080" cy="4752261"/>
          </a:xfrm>
          <a:prstGeom prst="rect">
            <a:avLst/>
          </a:prstGeom>
        </p:spPr>
        <p:txBody>
          <a:bodyPr vert="horz" lIns="94640" tIns="47320" rIns="94640" bIns="473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80062" y="6674170"/>
            <a:ext cx="2240279" cy="383381"/>
          </a:xfrm>
          <a:prstGeom prst="rect">
            <a:avLst/>
          </a:prstGeom>
        </p:spPr>
        <p:txBody>
          <a:bodyPr vert="horz" lIns="94640" tIns="47320" rIns="94640" bIns="473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8E2DB-B99B-4A62-B139-06EEDF8CEB29}" type="datetimeFigureOut">
              <a:rPr lang="es-ES" smtClean="0"/>
              <a:t>26/12/2021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280411" y="6674170"/>
            <a:ext cx="3040380" cy="383381"/>
          </a:xfrm>
          <a:prstGeom prst="rect">
            <a:avLst/>
          </a:prstGeom>
        </p:spPr>
        <p:txBody>
          <a:bodyPr vert="horz" lIns="94640" tIns="47320" rIns="94640" bIns="473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880862" y="6674170"/>
            <a:ext cx="2240279" cy="383381"/>
          </a:xfrm>
          <a:prstGeom prst="rect">
            <a:avLst/>
          </a:prstGeom>
        </p:spPr>
        <p:txBody>
          <a:bodyPr vert="horz" lIns="94640" tIns="47320" rIns="94640" bIns="473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9FF85-21BF-46C2-89FA-0875855377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265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6404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902" indent="-354902" algn="l" defTabSz="946404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8953" indent="-295751" algn="l" defTabSz="94640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3005" indent="-236601" algn="l" defTabSz="94640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6207" indent="-236601" algn="l" defTabSz="94640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9409" indent="-236601" algn="l" defTabSz="94640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611" indent="-236601" algn="l" defTabSz="94640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5813" indent="-236601" algn="l" defTabSz="94640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9015" indent="-236601" algn="l" defTabSz="94640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22217" indent="-236601" algn="l" defTabSz="94640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464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3202" algn="l" defTabSz="9464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6404" algn="l" defTabSz="9464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9606" algn="l" defTabSz="9464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2808" algn="l" defTabSz="9464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6010" algn="l" defTabSz="9464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9212" algn="l" defTabSz="9464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12414" algn="l" defTabSz="9464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85616" algn="l" defTabSz="94640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D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291886" y="648122"/>
            <a:ext cx="7017429" cy="120356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4640" tIns="47320" rIns="94640" bIns="473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3600" b="1" kern="0" dirty="0">
                <a:ln w="317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haroni" panose="02010803020104030203" pitchFamily="2" charset="-79"/>
              </a:rPr>
              <a:t>Jesús:</a:t>
            </a:r>
            <a:r>
              <a:rPr lang="es-CO" sz="3600" b="1" kern="0" dirty="0">
                <a:ln w="3175">
                  <a:solidFill>
                    <a:srgbClr val="FFFF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haroni" panose="02010803020104030203" pitchFamily="2" charset="-79"/>
              </a:rPr>
              <a:t> </a:t>
            </a:r>
            <a:r>
              <a:rPr lang="es-CO" sz="3600" b="1" kern="0" dirty="0">
                <a:ln w="3175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haroni" panose="02010803020104030203" pitchFamily="2" charset="-79"/>
              </a:rPr>
              <a:t>Tres días y tres noches en el corazón de la tierra.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262" y="2160290"/>
            <a:ext cx="6084676" cy="45635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7737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524236" y="2785967"/>
            <a:ext cx="6552727" cy="526451"/>
          </a:xfrm>
          <a:prstGeom prst="rect">
            <a:avLst/>
          </a:prstGeom>
          <a:solidFill>
            <a:srgbClr val="FFFFA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b="1" kern="0" spc="52" dirty="0">
                <a:ln w="317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¿Presos por tres días o hasta el tercer día?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685365" y="1512218"/>
            <a:ext cx="4230470" cy="58800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José y sus hermanos.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984176" y="3943899"/>
            <a:ext cx="4680520" cy="2680887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En </a:t>
            </a:r>
            <a:r>
              <a:rPr lang="es-CO" sz="2800" i="1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Génesis 42:17 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dice que José puso a sus hermanos “</a:t>
            </a:r>
            <a:r>
              <a:rPr lang="es-CO" sz="2800" i="1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en la cárcel por tres días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”, pero en los versículos siguientes encontramos que los liberó “</a:t>
            </a:r>
            <a:r>
              <a:rPr lang="es-CO" sz="2800" i="1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al tercer día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” (con excepción de Simeón). </a:t>
            </a:r>
            <a:endParaRPr lang="es-CO" sz="2800" b="1" dirty="0">
              <a:ln w="3175">
                <a:solidFill>
                  <a:srgbClr val="FF0000"/>
                </a:solidFill>
              </a:ln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720" y="3946545"/>
            <a:ext cx="2678242" cy="26782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509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4900">
              <a:srgbClr val="CAFB89"/>
            </a:gs>
            <a:gs pos="100000">
              <a:srgbClr val="00B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003540" y="2016274"/>
            <a:ext cx="5594121" cy="526451"/>
          </a:xfrm>
          <a:prstGeom prst="rect">
            <a:avLst/>
          </a:prstGeom>
          <a:solidFill>
            <a:srgbClr val="FFFFA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b="1" kern="0" spc="52" dirty="0">
                <a:ln w="317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¿Cuánto tiempo estuvo sin comer?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482842" y="936154"/>
            <a:ext cx="4635515" cy="58800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El testimonio del egipcio.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276274" y="3024386"/>
            <a:ext cx="7052718" cy="3542662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“Le dieron también un pedazo de masa de higos secos y dos racimos de pasas. Y luego que comió, volvió en él su espíritu; porque no había comido pan ni bebido agua </a:t>
            </a:r>
            <a:r>
              <a:rPr lang="es-CO" sz="2800" i="1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en tres días y tres noches</a:t>
            </a:r>
            <a:r>
              <a:rPr lang="es-CO" sz="28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. </a:t>
            </a:r>
          </a:p>
          <a:p>
            <a:pPr algn="ctr"/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Y le dijo David: ¿De quién eres tú, y de dónde eres? Y respondió el joven egipcio: Yo soy siervo de un amalecita, y me dejó mi amo </a:t>
            </a:r>
            <a:r>
              <a:rPr lang="es-CO" sz="2800" i="1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hoy hace tres días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, </a:t>
            </a:r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porque estaba yo enfermo”. </a:t>
            </a:r>
            <a:r>
              <a:rPr lang="es-CO" sz="2800" b="1" i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1Samuel 30:12,13.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182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19"/>
          <a:stretch/>
        </p:blipFill>
        <p:spPr>
          <a:xfrm>
            <a:off x="2532348" y="2995043"/>
            <a:ext cx="4536504" cy="326970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768152" y="1007833"/>
            <a:ext cx="8064896" cy="1080449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marL="0" marR="0" lvl="0" indent="0" algn="ctr" defTabSz="9464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0" cap="none" spc="52" normalizeH="0" baseline="0" noProof="0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¿Cuánto tiempo pasó desde que Cornelio tuvo la visión hasta que Pedro llegó a su casa?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136184" y="2866100"/>
            <a:ext cx="7328833" cy="3542662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lvl="0" algn="ctr">
              <a:defRPr/>
            </a:pPr>
            <a:r>
              <a:rPr kumimoji="0" lang="es-CO" sz="2800" b="0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Según Cornelio pasaron 4 días. </a:t>
            </a:r>
          </a:p>
          <a:p>
            <a:pPr lvl="0">
              <a:defRPr/>
            </a:pPr>
            <a:r>
              <a:rPr lang="es-CO" sz="280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30</a:t>
            </a:r>
            <a:r>
              <a:rPr lang="es-CO" sz="2800" dirty="0">
                <a:ln w="19050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kumimoji="0" lang="es-CO" sz="2800" b="0" i="0" u="none" strike="noStrike" kern="1200" cap="none" spc="0" normalizeH="0" baseline="0" noProof="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“Entonces Cornelio dijo: Hace</a:t>
            </a:r>
            <a:r>
              <a:rPr kumimoji="0" lang="es-CO" sz="2800" b="0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r>
              <a:rPr kumimoji="0" lang="es-CO" sz="2800" b="0" i="0" u="none" strike="noStrike" kern="1200" cap="none" spc="0" normalizeH="0" baseline="0" noProof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cuatro días </a:t>
            </a:r>
            <a:r>
              <a:rPr kumimoji="0" lang="es-CO" sz="2800" b="0" i="0" u="none" strike="noStrike" kern="1200" cap="none" spc="0" normalizeH="0" baseline="0" noProof="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que a esta hora yo estaba en ayunas; y a la hora novena</a:t>
            </a:r>
            <a:r>
              <a:rPr lang="es-CO" sz="28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, mientras oraba en mi casa, vi que se puso delante de mí un varón con vestido resplandeciente, </a:t>
            </a:r>
          </a:p>
          <a:p>
            <a:pPr lvl="0">
              <a:defRPr/>
            </a:pPr>
            <a:r>
              <a:rPr lang="es-CO" sz="280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31 </a:t>
            </a:r>
            <a:r>
              <a:rPr lang="es-CO" sz="28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 y dijo: Cornelio, tu oración ha sido oída, y tus limosnas han sido recordadas delante de Dios”. </a:t>
            </a:r>
          </a:p>
          <a:p>
            <a:pPr marL="0" marR="0" lvl="0" indent="0" algn="ctr" defTabSz="9464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Hechos 10:30,31.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218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4900">
              <a:srgbClr val="CAFB89"/>
            </a:gs>
            <a:gs pos="100000">
              <a:srgbClr val="00B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52086" y="582415"/>
            <a:ext cx="7328834" cy="58800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marL="0" marR="0" lvl="0" indent="0" algn="ctr" defTabSz="9464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0" cap="none" spc="52" normalizeH="0" baseline="0" noProof="0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¿Cuánto tiempo pasó en realidad?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52086" y="5801805"/>
            <a:ext cx="7328834" cy="957339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marL="0" marR="0" lvl="0" indent="0" algn="ctr" defTabSz="9464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0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Aunque están implicados 4 días, pasaron menos de 72 horas entre la visión de Cornelio y la visita de Pedro.  </a:t>
            </a:r>
            <a:endParaRPr kumimoji="0" lang="es-CO" sz="2600" b="1" i="0" u="none" strike="noStrike" kern="1200" cap="none" spc="0" normalizeH="0" baseline="0" noProof="0" dirty="0">
              <a:ln w="3175">
                <a:solidFill>
                  <a:srgbClr val="FF0000"/>
                </a:solidFill>
              </a:ln>
              <a:solidFill>
                <a:srgbClr val="FF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52086" y="1872258"/>
            <a:ext cx="7328834" cy="3542662"/>
          </a:xfrm>
          <a:prstGeom prst="rect">
            <a:avLst/>
          </a:prstGeom>
          <a:gradFill>
            <a:gsLst>
              <a:gs pos="0">
                <a:srgbClr val="FFFF99"/>
              </a:gs>
              <a:gs pos="48000">
                <a:srgbClr val="EFFEDA"/>
              </a:gs>
              <a:gs pos="100000">
                <a:schemeClr val="bg1"/>
              </a:gs>
            </a:gsLst>
          </a:gradFill>
          <a:ln w="76200">
            <a:solidFill>
              <a:srgbClr val="0066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2800" kern="0" spc="52" dirty="0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P</a:t>
            </a:r>
            <a:r>
              <a:rPr kumimoji="0" lang="es-CO" sz="2800" b="0" i="0" u="none" strike="noStrike" kern="0" cap="none" spc="52" normalizeH="0" baseline="0" noProof="0" dirty="0" err="1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rimer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día </a:t>
            </a:r>
            <a:r>
              <a:rPr lang="es-CO" sz="2800" kern="0" spc="52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</a:t>
            </a:r>
            <a:r>
              <a:rPr lang="es-CO" sz="2800" kern="0" spc="52" noProof="0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como </a:t>
            </a:r>
            <a:r>
              <a:rPr lang="es-CO" sz="28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a la hora novena</a:t>
            </a:r>
            <a:r>
              <a:rPr lang="es-CO" sz="2800" kern="0" spc="52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”(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3 pm)</a:t>
            </a:r>
            <a:r>
              <a:rPr lang="es-CO" sz="28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Hechos 10:3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, cuando Cornelio tuvo la visión del ángel.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2800" kern="0" spc="52" dirty="0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S</a:t>
            </a:r>
            <a:r>
              <a:rPr kumimoji="0" lang="es-CO" sz="2800" b="0" i="0" u="none" strike="noStrike" kern="0" cap="none" spc="52" normalizeH="0" baseline="0" noProof="0" dirty="0" err="1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egundo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día </a:t>
            </a:r>
            <a:r>
              <a:rPr lang="es-CO" sz="2800" kern="0" spc="52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</a:t>
            </a:r>
            <a:r>
              <a:rPr kumimoji="0" lang="es-CO" sz="2800" b="0" i="1" u="none" strike="noStrike" kern="0" cap="none" spc="52" normalizeH="0" baseline="0" noProof="0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Al día siguiente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</a:t>
            </a:r>
            <a:r>
              <a:rPr lang="es-CO" sz="28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Hechos 10:9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, cuando Pedro tuvo la visión del lienzo.</a:t>
            </a:r>
            <a:endParaRPr kumimoji="0" lang="es-CO" sz="2800" b="0" i="0" u="none" strike="noStrike" kern="0" cap="none" spc="52" normalizeH="0" baseline="0" noProof="0" dirty="0">
              <a:ln w="19050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glow>
                  <a:srgbClr val="4F81BD"/>
                </a:glow>
              </a:effectLst>
              <a:uLnTx/>
              <a:uFillTx/>
              <a:latin typeface="Arial Narrow" panose="020B0606020202030204" pitchFamily="34" charset="0"/>
              <a:ea typeface="Calibri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2800" kern="0" spc="52" dirty="0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T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ercer día </a:t>
            </a:r>
            <a:r>
              <a:rPr lang="es-CO" sz="2800" kern="0" spc="52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</a:t>
            </a:r>
            <a:r>
              <a:rPr kumimoji="0" lang="es-CO" sz="2800" b="0" i="1" u="none" strike="noStrike" kern="0" cap="none" spc="52" normalizeH="0" baseline="0" noProof="0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al día siguiente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</a:t>
            </a:r>
            <a:r>
              <a:rPr lang="es-CO" sz="28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Hechos 10:23.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Pedro se fue con los enviados por Cornelio. </a:t>
            </a:r>
            <a:endParaRPr kumimoji="0" lang="es-CO" sz="2800" b="0" i="0" u="none" strike="noStrike" kern="0" cap="none" spc="52" normalizeH="0" baseline="0" noProof="0" dirty="0">
              <a:ln w="19050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glow>
                  <a:srgbClr val="4F81BD"/>
                </a:glow>
              </a:effectLst>
              <a:uLnTx/>
              <a:uFillTx/>
              <a:latin typeface="Arial Narrow" panose="020B0606020202030204" pitchFamily="34" charset="0"/>
              <a:ea typeface="Calibri" pitchFamily="34" charset="0"/>
              <a:cs typeface="Aharoni" pitchFamily="2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2800" kern="0" spc="52" dirty="0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C</a:t>
            </a:r>
            <a:r>
              <a:rPr kumimoji="0" lang="es-CO" sz="2800" b="0" i="0" u="none" strike="noStrike" kern="0" cap="none" spc="52" normalizeH="0" baseline="0" noProof="0" dirty="0" err="1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uarto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día </a:t>
            </a:r>
            <a:r>
              <a:rPr lang="es-CO" sz="2800" kern="0" spc="52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</a:t>
            </a:r>
            <a:r>
              <a:rPr kumimoji="0" lang="es-CO" sz="2800" b="0" i="1" u="none" strike="noStrike" kern="0" cap="none" spc="52" normalizeH="0" baseline="0" noProof="0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al otro día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</a:t>
            </a:r>
            <a:r>
              <a:rPr lang="es-CO" sz="28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Hechos 10:24.</a:t>
            </a: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Pedro llega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a Cesarea, y dirige la reunión en casa de Cornelio. </a:t>
            </a:r>
            <a:endParaRPr kumimoji="0" lang="es-CO" sz="2800" b="0" i="0" u="none" strike="noStrike" kern="0" cap="none" spc="52" normalizeH="0" baseline="0" noProof="0" dirty="0">
              <a:ln w="19050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glow>
                  <a:srgbClr val="4F81BD"/>
                </a:glow>
              </a:effectLst>
              <a:uLnTx/>
              <a:uFillTx/>
              <a:latin typeface="Arial Narrow" panose="020B0606020202030204" pitchFamily="34" charset="0"/>
              <a:ea typeface="Calibri" pitchFamily="34" charset="0"/>
              <a:cs typeface="Aharoni" pitchFamily="2" charset="-79"/>
            </a:endParaRPr>
          </a:p>
        </p:txBody>
      </p:sp>
      <p:grpSp>
        <p:nvGrpSpPr>
          <p:cNvPr id="27" name="Grupo 26"/>
          <p:cNvGrpSpPr/>
          <p:nvPr/>
        </p:nvGrpSpPr>
        <p:grpSpPr>
          <a:xfrm>
            <a:off x="7680920" y="2035977"/>
            <a:ext cx="1440160" cy="3215224"/>
            <a:chOff x="7752928" y="3672458"/>
            <a:chExt cx="1440160" cy="3215224"/>
          </a:xfrm>
        </p:grpSpPr>
        <p:grpSp>
          <p:nvGrpSpPr>
            <p:cNvPr id="18" name="Grupo 17"/>
            <p:cNvGrpSpPr/>
            <p:nvPr/>
          </p:nvGrpSpPr>
          <p:grpSpPr>
            <a:xfrm>
              <a:off x="7752928" y="3672458"/>
              <a:ext cx="504056" cy="864096"/>
              <a:chOff x="7752928" y="3672458"/>
              <a:chExt cx="504056" cy="864096"/>
            </a:xfrm>
          </p:grpSpPr>
          <p:cxnSp>
            <p:nvCxnSpPr>
              <p:cNvPr id="4" name="Conector recto 3"/>
              <p:cNvCxnSpPr>
                <a:cxnSpLocks/>
              </p:cNvCxnSpPr>
              <p:nvPr/>
            </p:nvCxnSpPr>
            <p:spPr>
              <a:xfrm>
                <a:off x="7752928" y="3672458"/>
                <a:ext cx="504056" cy="504056"/>
              </a:xfrm>
              <a:prstGeom prst="line">
                <a:avLst/>
              </a:prstGeom>
              <a:ln w="762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8"/>
              <p:cNvCxnSpPr>
                <a:cxnSpLocks/>
              </p:cNvCxnSpPr>
              <p:nvPr/>
            </p:nvCxnSpPr>
            <p:spPr>
              <a:xfrm flipV="1">
                <a:off x="7752928" y="4176514"/>
                <a:ext cx="504056" cy="360040"/>
              </a:xfrm>
              <a:prstGeom prst="line">
                <a:avLst/>
              </a:prstGeom>
              <a:ln w="762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upo 18"/>
            <p:cNvGrpSpPr/>
            <p:nvPr/>
          </p:nvGrpSpPr>
          <p:grpSpPr>
            <a:xfrm>
              <a:off x="7752928" y="4608562"/>
              <a:ext cx="504056" cy="864096"/>
              <a:chOff x="7752928" y="3672458"/>
              <a:chExt cx="504056" cy="864096"/>
            </a:xfrm>
          </p:grpSpPr>
          <p:cxnSp>
            <p:nvCxnSpPr>
              <p:cNvPr id="20" name="Conector recto 19"/>
              <p:cNvCxnSpPr>
                <a:cxnSpLocks/>
              </p:cNvCxnSpPr>
              <p:nvPr/>
            </p:nvCxnSpPr>
            <p:spPr>
              <a:xfrm>
                <a:off x="7752928" y="3672458"/>
                <a:ext cx="504056" cy="504056"/>
              </a:xfrm>
              <a:prstGeom prst="line">
                <a:avLst/>
              </a:prstGeom>
              <a:ln w="762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recto 20"/>
              <p:cNvCxnSpPr>
                <a:cxnSpLocks/>
              </p:cNvCxnSpPr>
              <p:nvPr/>
            </p:nvCxnSpPr>
            <p:spPr>
              <a:xfrm flipV="1">
                <a:off x="7752928" y="4176514"/>
                <a:ext cx="504056" cy="360040"/>
              </a:xfrm>
              <a:prstGeom prst="line">
                <a:avLst/>
              </a:prstGeom>
              <a:ln w="762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upo 21"/>
            <p:cNvGrpSpPr/>
            <p:nvPr/>
          </p:nvGrpSpPr>
          <p:grpSpPr>
            <a:xfrm>
              <a:off x="7752928" y="5472658"/>
              <a:ext cx="504056" cy="864096"/>
              <a:chOff x="7752928" y="3672458"/>
              <a:chExt cx="504056" cy="864096"/>
            </a:xfrm>
          </p:grpSpPr>
          <p:cxnSp>
            <p:nvCxnSpPr>
              <p:cNvPr id="23" name="Conector recto 22"/>
              <p:cNvCxnSpPr>
                <a:cxnSpLocks/>
              </p:cNvCxnSpPr>
              <p:nvPr/>
            </p:nvCxnSpPr>
            <p:spPr>
              <a:xfrm>
                <a:off x="7752928" y="3672458"/>
                <a:ext cx="504056" cy="504056"/>
              </a:xfrm>
              <a:prstGeom prst="line">
                <a:avLst/>
              </a:prstGeom>
              <a:ln w="762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ector recto 23"/>
              <p:cNvCxnSpPr>
                <a:cxnSpLocks/>
              </p:cNvCxnSpPr>
              <p:nvPr/>
            </p:nvCxnSpPr>
            <p:spPr>
              <a:xfrm flipV="1">
                <a:off x="7752928" y="4176514"/>
                <a:ext cx="504056" cy="360040"/>
              </a:xfrm>
              <a:prstGeom prst="line">
                <a:avLst/>
              </a:prstGeom>
              <a:ln w="762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Rectángulo 24"/>
            <p:cNvSpPr/>
            <p:nvPr/>
          </p:nvSpPr>
          <p:spPr>
            <a:xfrm>
              <a:off x="8350936" y="3960490"/>
              <a:ext cx="482112" cy="2250000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txBody>
            <a:bodyPr wrap="square" lIns="94640" tIns="47320" rIns="94640" bIns="47320">
              <a:spAutoFit/>
            </a:bodyPr>
            <a:lstStyle/>
            <a:p>
              <a:pPr marL="0" marR="0" lvl="0" indent="0" algn="l" defTabSz="9464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2800" b="1" i="0" u="none" strike="noStrike" kern="1200" cap="none" spc="0" normalizeH="0" baseline="0" noProof="0" dirty="0">
                  <a:ln w="3175">
                    <a:solidFill>
                      <a:srgbClr val="FF0000"/>
                    </a:solidFill>
                  </a:ln>
                  <a:solidFill>
                    <a:srgbClr val="FF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 1</a:t>
              </a:r>
            </a:p>
            <a:p>
              <a:pPr marL="0" marR="0" lvl="0" indent="0" algn="l" defTabSz="9464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2800" b="1" i="0" u="none" strike="noStrike" kern="1200" cap="none" spc="0" normalizeH="0" baseline="0" noProof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  <a:p>
              <a:pPr marL="0" marR="0" lvl="0" indent="0" algn="l" defTabSz="9464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2800" b="1" i="0" u="none" strike="noStrike" kern="1200" cap="none" spc="0" normalizeH="0" baseline="0" noProof="0" dirty="0">
                  <a:ln w="3175">
                    <a:solidFill>
                      <a:srgbClr val="FF0000"/>
                    </a:solidFill>
                  </a:ln>
                  <a:solidFill>
                    <a:srgbClr val="FF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 2</a:t>
              </a:r>
            </a:p>
            <a:p>
              <a:pPr marL="0" marR="0" lvl="0" indent="0" algn="l" defTabSz="9464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2800" b="1" i="0" u="none" strike="noStrike" kern="1200" cap="none" spc="0" normalizeH="0" baseline="0" noProof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endParaRPr>
            </a:p>
            <a:p>
              <a:pPr marL="0" marR="0" lvl="0" indent="0" algn="l" defTabSz="9464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2800" b="1" i="0" u="none" strike="noStrike" kern="1200" cap="none" spc="0" normalizeH="0" baseline="0" noProof="0" dirty="0">
                  <a:ln w="3175">
                    <a:solidFill>
                      <a:srgbClr val="FF0000"/>
                    </a:solidFill>
                  </a:ln>
                  <a:solidFill>
                    <a:srgbClr val="FF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 3</a:t>
              </a:r>
            </a:p>
          </p:txBody>
        </p:sp>
        <p:sp>
          <p:nvSpPr>
            <p:cNvPr id="26" name="Rectángulo 25"/>
            <p:cNvSpPr/>
            <p:nvPr/>
          </p:nvSpPr>
          <p:spPr>
            <a:xfrm>
              <a:off x="8051932" y="6361231"/>
              <a:ext cx="1141156" cy="526451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rgbClr val="FF0000"/>
              </a:solidFill>
            </a:ln>
          </p:spPr>
          <p:txBody>
            <a:bodyPr wrap="square" lIns="94640" tIns="47320" rIns="94640" bIns="47320">
              <a:spAutoFit/>
            </a:bodyPr>
            <a:lstStyle/>
            <a:p>
              <a:pPr marL="0" marR="0" lvl="0" indent="0" algn="l" defTabSz="9464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2800" b="1" i="0" u="none" strike="noStrike" kern="1200" cap="none" spc="0" normalizeH="0" baseline="0" noProof="0" dirty="0">
                  <a:ln w="3175">
                    <a:solidFill>
                      <a:srgbClr val="FF0000"/>
                    </a:solidFill>
                  </a:ln>
                  <a:solidFill>
                    <a:srgbClr val="FF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+mn-cs"/>
                </a:rPr>
                <a:t>3 días.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49622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984" y="4248522"/>
            <a:ext cx="3231232" cy="2282058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524237" y="1584226"/>
            <a:ext cx="6552727" cy="1819113"/>
          </a:xfrm>
          <a:prstGeom prst="rect">
            <a:avLst/>
          </a:prstGeom>
          <a:solidFill>
            <a:srgbClr val="FFFFA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“Pero nosotros esperábamos que él era el que había de redimir a Israel; y ahora, además de todo esto, hoy es ya </a:t>
            </a:r>
            <a:r>
              <a:rPr lang="es-CO" sz="2800" kern="0" spc="52" dirty="0">
                <a:ln w="1905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el tercer día </a:t>
            </a:r>
            <a:r>
              <a:rPr lang="es-CO" sz="28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que esto ha acontecido”. </a:t>
            </a:r>
            <a:r>
              <a:rPr lang="es-CO" sz="28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Lucas 24:21.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042810" y="720130"/>
            <a:ext cx="5515580" cy="58800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El testimonio de Cleofas.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689347" y="5380576"/>
            <a:ext cx="6222507" cy="1388226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i="1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“Y les dijo: Así está escrito, y así fue necesario que el Cristo padeciese, y resucitase de los muertos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al tercer día</a:t>
            </a:r>
            <a:r>
              <a:rPr lang="es-CO" sz="2800" i="1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”.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 </a:t>
            </a:r>
            <a:r>
              <a:rPr lang="es-CO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Lucas 24:46.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180420" y="3672458"/>
            <a:ext cx="3240360" cy="58800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Jesús lo confirma.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802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4900">
              <a:srgbClr val="CAFB89"/>
            </a:gs>
            <a:gs pos="100000">
              <a:srgbClr val="00B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32148" y="1325978"/>
            <a:ext cx="6228691" cy="1388226"/>
          </a:xfrm>
          <a:prstGeom prst="rect">
            <a:avLst/>
          </a:prstGeom>
          <a:solidFill>
            <a:srgbClr val="FFFFA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En </a:t>
            </a:r>
            <a:r>
              <a:rPr lang="es-CO" sz="2800" kern="0" spc="52" dirty="0">
                <a:ln w="1905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Juan 2:18-21 </a:t>
            </a:r>
            <a:r>
              <a:rPr lang="es-CO" sz="28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los judíos le piden a Jesús una señal, y él les responde: “Destruid este templo, y </a:t>
            </a:r>
            <a:r>
              <a:rPr lang="es-CO" sz="28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en tres días </a:t>
            </a:r>
            <a:r>
              <a:rPr lang="es-CO" sz="28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lo levantaré”.</a:t>
            </a:r>
            <a:endParaRPr lang="es-CO" sz="2800" b="1" kern="0" spc="52" dirty="0">
              <a:ln w="317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glow>
                  <a:srgbClr val="4F81BD"/>
                </a:glow>
              </a:effectLst>
              <a:latin typeface="Arial Narrow" panose="020B0606020202030204" pitchFamily="34" charset="0"/>
              <a:ea typeface="Calibri" pitchFamily="34" charset="0"/>
              <a:cs typeface="Aharoni" pitchFamily="2" charset="-79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227538" y="420155"/>
            <a:ext cx="3837910" cy="58800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Frases equivalentes.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64096" y="3032020"/>
            <a:ext cx="7164796" cy="2680887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Después de la crucifixión, los sacerdotes y fariseos le dijeron a Pilato</a:t>
            </a:r>
            <a:r>
              <a:rPr lang="es-CO" sz="28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: </a:t>
            </a:r>
            <a:r>
              <a:rPr lang="es-CO" sz="2800" i="1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“Señor, nos acordamos que aquel engañador dijo, viviendo aún: </a:t>
            </a:r>
            <a:r>
              <a:rPr lang="es-CO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Después de tres días </a:t>
            </a:r>
            <a:r>
              <a:rPr lang="es-CO" sz="2800" i="1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resucitaré. Manda, pues, que se asegure el sepulcro hasta </a:t>
            </a:r>
            <a:r>
              <a:rPr lang="es-CO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el tercer día</a:t>
            </a:r>
            <a:r>
              <a:rPr lang="es-CO" sz="2800" i="1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, no sea que vengan sus discípulos de noche, y lo hurten…”.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Mateo 27:63, 64.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64096" y="5904706"/>
            <a:ext cx="8473008" cy="1080449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Si Jesús resucitaría después de tres días, ¿Por qué asegurar el sepulcro sólo hasta el tercer día?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724736" y="4372464"/>
            <a:ext cx="3324336" cy="138822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kern="0" spc="52" dirty="0">
                <a:ln w="1905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“en tres días”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kern="0" spc="52" dirty="0">
                <a:ln w="1905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“Después de tres días”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kern="0" spc="52" dirty="0">
                <a:ln w="1905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“el tercer día”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6168752" y="766132"/>
            <a:ext cx="2185539" cy="3376377"/>
            <a:chOff x="6168752" y="766132"/>
            <a:chExt cx="2185539" cy="3376377"/>
          </a:xfrm>
        </p:grpSpPr>
        <p:cxnSp>
          <p:nvCxnSpPr>
            <p:cNvPr id="9" name="Conector recto de flecha 8"/>
            <p:cNvCxnSpPr>
              <a:cxnSpLocks/>
            </p:cNvCxnSpPr>
            <p:nvPr/>
          </p:nvCxnSpPr>
          <p:spPr>
            <a:xfrm>
              <a:off x="8354291" y="766132"/>
              <a:ext cx="0" cy="3376377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Conector recto 12"/>
            <p:cNvCxnSpPr>
              <a:cxnSpLocks/>
            </p:cNvCxnSpPr>
            <p:nvPr/>
          </p:nvCxnSpPr>
          <p:spPr>
            <a:xfrm>
              <a:off x="6168752" y="766132"/>
              <a:ext cx="2185539" cy="25987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9685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rgbClr val="003300"/>
            </a:gs>
            <a:gs pos="0">
              <a:srgbClr val="FFFF66"/>
            </a:gs>
            <a:gs pos="99000">
              <a:srgbClr val="003300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52128" y="5472658"/>
            <a:ext cx="8496944" cy="1388226"/>
          </a:xfrm>
          <a:prstGeom prst="rect">
            <a:avLst/>
          </a:prstGeom>
          <a:solidFill>
            <a:srgbClr val="FFFFA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“</a:t>
            </a:r>
            <a:r>
              <a:rPr lang="es-CO" sz="28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El primer día de la semana</a:t>
            </a:r>
            <a:r>
              <a:rPr lang="es-CO" sz="28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, muy de mañana, vinieron al sepulcro, trayendo las especias aromáticas que habían preparado, y algunas otras mujeres con ellas”. </a:t>
            </a:r>
            <a:r>
              <a:rPr lang="es-CO" sz="28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Lucas 24:1.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802626" y="636179"/>
            <a:ext cx="5995949" cy="58800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La mujeres que fueron al sepulcro.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802626" y="1548076"/>
            <a:ext cx="5995949" cy="957339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“Era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día de la preparación</a:t>
            </a:r>
            <a:r>
              <a:rPr lang="es-CO" sz="28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, y estaba para comenzar el día de reposo”.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Lucas 23:54.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087463" y="2874479"/>
            <a:ext cx="7426275" cy="2250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“Y las mujeres que habían venido con él desde Galilea, siguieron también, y vieron el sepulcro, y cómo fue puesto su cuerpo. Y vueltas, prepararon especias aromáticas y ungüentos; y descansaron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el día de reposo</a:t>
            </a:r>
            <a:r>
              <a:rPr lang="es-CO" sz="28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, conforme al mandamiento”.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Luc 23:55,56.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764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862662" y="1080170"/>
            <a:ext cx="7875875" cy="2557777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32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Si Jesús fue muerto y sepultado un miércoles como arguyen algunos, ¿entonces por qué las mujeres esperaron hasta el domingo para ungir su cuerpo?</a:t>
            </a:r>
          </a:p>
          <a:p>
            <a:pPr algn="ctr"/>
            <a:r>
              <a:rPr lang="es-CO" sz="32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Seguramente un cuerpo muerto después de cuatro días estaría descompuesto. 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74235" y="4608562"/>
            <a:ext cx="6252728" cy="2065334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3200" b="1" kern="0" spc="52" dirty="0">
                <a:ln w="3175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Nótese lo que pasó con Lázaro: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3200" kern="0" spc="52" dirty="0">
                <a:ln w="3175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</a:t>
            </a:r>
            <a:r>
              <a:rPr lang="es-CO" sz="3200" kern="0" spc="52" dirty="0">
                <a:ln w="317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Marta, la hermana del que había muerto, le dijo: Señor, hiede ya, porque es de cuatro días”. </a:t>
            </a:r>
            <a:r>
              <a:rPr lang="es-CO" sz="32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Juan 11:39. </a:t>
            </a:r>
            <a:endParaRPr lang="es-ES" sz="3200" b="1" kern="0" spc="52" dirty="0">
              <a:ln w="317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glow>
                  <a:srgbClr val="4F81BD"/>
                </a:glow>
              </a:effectLst>
              <a:latin typeface="Arial Narrow" panose="020B0606020202030204" pitchFamily="34" charset="0"/>
              <a:ea typeface="Calibri" pitchFamily="34" charset="0"/>
              <a:cs typeface="Aharoni" pitchFamily="2" charset="-79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613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876164" y="4658175"/>
            <a:ext cx="7128792" cy="526451"/>
          </a:xfrm>
          <a:prstGeom prst="rect">
            <a:avLst/>
          </a:prstGeom>
          <a:solidFill>
            <a:srgbClr val="FFFFA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El primer día de la semana (</a:t>
            </a:r>
            <a:r>
              <a:rPr lang="es-CO" sz="28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domingo</a:t>
            </a:r>
            <a:r>
              <a:rPr lang="es-CO" sz="28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. </a:t>
            </a:r>
            <a:r>
              <a:rPr lang="es-CO" sz="28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Lucas 24:1.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665621" y="1224186"/>
            <a:ext cx="4269958" cy="58800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Tres días en el sepulcro.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76164" y="2785967"/>
            <a:ext cx="6540760" cy="526451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r>
              <a:rPr lang="es-CO" sz="28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El día de la preparación (</a:t>
            </a:r>
            <a:r>
              <a:rPr lang="es-CO" sz="28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viernes</a:t>
            </a:r>
            <a:r>
              <a:rPr lang="es-CO" sz="28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).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Lucas 23:54.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76164" y="5544666"/>
            <a:ext cx="7848872" cy="1018894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000" b="1" kern="0" spc="52" dirty="0">
                <a:ln w="3175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Jesús estuvo en el sepulcro la última parte del viernes, todo el sábado y la noche del domingo.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876164" y="3722071"/>
            <a:ext cx="6540760" cy="526451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r>
              <a:rPr lang="es-CO" sz="28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El día de reposo (</a:t>
            </a:r>
            <a:r>
              <a:rPr lang="es-CO" sz="28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sábado</a:t>
            </a:r>
            <a:r>
              <a:rPr lang="es-CO" sz="28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).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Lucas 23:56.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35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665621" y="1224186"/>
            <a:ext cx="4269958" cy="649562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6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El Testimonio White.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34387" y="2952378"/>
            <a:ext cx="5102317" cy="3542662"/>
          </a:xfrm>
          <a:prstGeom prst="rect">
            <a:avLst/>
          </a:prstGeom>
          <a:solidFill>
            <a:schemeClr val="bg1"/>
          </a:solidFill>
          <a:ln w="76200">
            <a:solidFill>
              <a:srgbClr val="0000FF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32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“El </a:t>
            </a:r>
            <a:r>
              <a:rPr lang="es-CO" sz="32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sexto día </a:t>
            </a:r>
            <a:r>
              <a:rPr lang="es-CO" sz="32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de la semana habían visto morir a su Maestro, el </a:t>
            </a:r>
            <a:r>
              <a:rPr lang="es-CO" sz="32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primer día </a:t>
            </a:r>
            <a:r>
              <a:rPr lang="es-CO" sz="3200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de la semana siguiente se encontraban privados de su cuerpo, y se les acusaba de haberlo robado para engañar a la gente”. </a:t>
            </a:r>
            <a:r>
              <a:rPr lang="es-CO" sz="32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DTG, 736.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0760" y="3240410"/>
            <a:ext cx="2663554" cy="296145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774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107" y="3096394"/>
            <a:ext cx="4586983" cy="3100801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404242" y="4949689"/>
            <a:ext cx="6792717" cy="1819113"/>
          </a:xfrm>
          <a:prstGeom prst="rect">
            <a:avLst/>
          </a:prstGeom>
          <a:solidFill>
            <a:srgbClr val="FFFFE5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b="1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“Porque como estuvo Jonás en el vientre del gran pez </a:t>
            </a:r>
            <a:r>
              <a:rPr lang="es-CO" sz="28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tres días y tres noches</a:t>
            </a:r>
            <a:r>
              <a:rPr lang="es-CO" sz="2800" b="1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, así estará el Hijo del Hombre en el corazón de la tierra </a:t>
            </a:r>
            <a:r>
              <a:rPr lang="es-CO" sz="28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tres días y tres noches</a:t>
            </a:r>
            <a:r>
              <a:rPr lang="es-CO" sz="2800" b="1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”. </a:t>
            </a:r>
            <a:r>
              <a:rPr lang="es-CO" sz="2800" b="1" kern="0" spc="52" dirty="0">
                <a:ln w="127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Mateo 12:40. </a:t>
            </a:r>
            <a:endParaRPr lang="es-ES" sz="2800" b="1" kern="0" spc="52" dirty="0">
              <a:ln w="12700" cmpd="sng">
                <a:solidFill>
                  <a:srgbClr val="006600"/>
                </a:solidFill>
                <a:prstDash val="solid"/>
              </a:ln>
              <a:solidFill>
                <a:srgbClr val="006600"/>
              </a:solidFill>
              <a:effectLst>
                <a:glow>
                  <a:srgbClr val="4F81BD"/>
                </a:glow>
              </a:effectLst>
              <a:latin typeface="Arial Narrow" panose="020B0606020202030204" pitchFamily="34" charset="0"/>
              <a:ea typeface="Calibri" pitchFamily="34" charset="0"/>
              <a:cs typeface="Aharoni" pitchFamily="2" charset="-79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692273" y="2232298"/>
            <a:ext cx="6216654" cy="1480559"/>
          </a:xfrm>
          <a:prstGeom prst="rect">
            <a:avLst/>
          </a:prstGeom>
          <a:solidFill>
            <a:srgbClr val="FFFFAF"/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3000" b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Esta frase es parte de la respuesta dada por Jesús a unos escribas y fariseos que querían verlo hacer milagros.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664381" y="997380"/>
            <a:ext cx="4272437" cy="1018894"/>
          </a:xfrm>
          <a:prstGeom prst="rect">
            <a:avLst/>
          </a:prstGeom>
          <a:gradFill>
            <a:gsLst>
              <a:gs pos="0">
                <a:srgbClr val="CFFC91"/>
              </a:gs>
              <a:gs pos="51000">
                <a:srgbClr val="D2FC9A"/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 w="762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3000" b="1" kern="0" spc="52" dirty="0">
                <a:ln w="127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“Tres días y tres noches” </a:t>
            </a:r>
          </a:p>
          <a:p>
            <a:pPr algn="ctr"/>
            <a:r>
              <a:rPr lang="es-CO" sz="3000" b="1" kern="0" spc="52" dirty="0">
                <a:ln w="12700" cmpd="sng">
                  <a:solidFill>
                    <a:srgbClr val="003300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Jonás 1:17, Mateo 12:40.</a:t>
            </a:r>
            <a:endParaRPr lang="es-CO" sz="3000" b="1" dirty="0">
              <a:ln>
                <a:solidFill>
                  <a:srgbClr val="003300"/>
                </a:solidFill>
              </a:ln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136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862398" y="4536554"/>
            <a:ext cx="5876405" cy="2250000"/>
          </a:xfrm>
          <a:prstGeom prst="rect">
            <a:avLst/>
          </a:prstGeom>
          <a:solidFill>
            <a:srgbClr val="FFFFAF"/>
          </a:solidFill>
          <a:ln w="76200">
            <a:solidFill>
              <a:srgbClr val="002060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marL="0" marR="0" lvl="0" indent="0" algn="ctr" defTabSz="9464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prstClr val="black"/>
                  </a:solidFill>
                  <a:prstDash val="solid"/>
                </a:ln>
                <a:solidFill>
                  <a:prstClr val="black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Jesús estuvo en el sepulcro nuevo de José de Arimatea desde poco antes de la puesta del sol del viernes, todas las 24 horas del sábado y la noche del domingo. </a:t>
            </a:r>
          </a:p>
          <a:p>
            <a:pPr marL="0" marR="0" lvl="0" indent="0" algn="ctr" defTabSz="9464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0" i="0" u="none" strike="noStrike" kern="0" cap="none" spc="52" normalizeH="0" baseline="0" noProof="0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Unas 37 horas aproximadamente.</a:t>
            </a:r>
            <a:endParaRPr kumimoji="0" lang="es-CO" sz="2800" b="1" i="0" u="none" strike="noStrike" kern="0" cap="none" spc="52" normalizeH="0" baseline="0" noProof="0" dirty="0">
              <a:ln w="19050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glow>
                  <a:srgbClr val="4F81BD"/>
                </a:glow>
              </a:effectLst>
              <a:uLnTx/>
              <a:uFillTx/>
              <a:latin typeface="Arial Narrow" panose="020B0606020202030204" pitchFamily="34" charset="0"/>
              <a:ea typeface="Calibri" pitchFamily="34" charset="0"/>
              <a:cs typeface="Aharoni" pitchFamily="2" charset="-79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23504" y="768076"/>
            <a:ext cx="7154193" cy="1388226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marL="0" marR="0" lvl="0" indent="0" algn="ctr" defTabSz="9464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i="0" u="none" strike="noStrike" kern="0" cap="none" spc="52" normalizeH="0" baseline="0" noProof="0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La frase </a:t>
            </a:r>
            <a:r>
              <a:rPr kumimoji="0" lang="es-ES" sz="2800" i="0" u="none" strike="noStrike" kern="0" cap="none" spc="52" normalizeH="0" baseline="0" noProof="0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</a:t>
            </a:r>
            <a:r>
              <a:rPr kumimoji="0" lang="es-ES" sz="2800" i="0" u="none" strike="noStrike" kern="0" cap="none" spc="52" normalizeH="0" baseline="0" noProof="0" dirty="0">
                <a:ln w="1905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un día y una noche</a:t>
            </a:r>
            <a:r>
              <a:rPr kumimoji="0" lang="es-ES" sz="2800" i="0" u="none" strike="noStrike" kern="0" cap="none" spc="52" normalizeH="0" baseline="0" noProof="0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 </a:t>
            </a:r>
            <a:r>
              <a:rPr kumimoji="0" lang="es-ES" sz="2800" i="0" u="none" strike="noStrike" kern="0" cap="none" spc="52" normalizeH="0" baseline="0" noProof="0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uLnTx/>
                <a:uFillTx/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era una expresión idiomática usada por los judíos para referirse a un día aunque sólo se tratara de una parte de ese día.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436468" y="2468675"/>
            <a:ext cx="6728264" cy="1819113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marL="0" marR="0" lvl="0" indent="0" algn="ctr" defTabSz="9464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0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“</a:t>
            </a:r>
            <a:r>
              <a:rPr kumimoji="0" lang="es-CO" sz="2800" b="0" i="0" u="none" strike="noStrike" kern="1200" cap="none" spc="0" normalizeH="0" baseline="0" noProof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Tres días y tres noches en el corazón de la tierra</a:t>
            </a:r>
            <a:r>
              <a:rPr kumimoji="0" lang="es-CO" sz="2800" b="0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” </a:t>
            </a:r>
            <a:r>
              <a:rPr kumimoji="0" lang="es-CO" sz="2800" b="0" i="0" u="none" strike="noStrike" kern="1200" cap="none" spc="0" normalizeH="0" baseline="0" noProof="0" dirty="0">
                <a:ln w="12700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es una expresión figurada, en realidad Jesús no estuvo sepultado 72 horas, y tampoco estuvo en el centro de la tierra. </a:t>
            </a:r>
            <a:endParaRPr kumimoji="0" lang="es-CO" sz="2800" b="1" i="0" u="none" strike="noStrike" kern="1200" cap="none" spc="0" normalizeH="0" baseline="0" noProof="0" dirty="0">
              <a:ln w="12700">
                <a:solidFill>
                  <a:prstClr val="black"/>
                </a:solidFill>
              </a:ln>
              <a:solidFill>
                <a:srgbClr val="FF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773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278034" y="864146"/>
            <a:ext cx="7045132" cy="268088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2800" kern="0" spc="52" dirty="0">
                <a:ln w="19050" cmpd="sng">
                  <a:solidFill>
                    <a:srgbClr val="000D26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El viernes desde cualquier hora hasta la puesta del sol es considerado como “</a:t>
            </a:r>
            <a:r>
              <a:rPr lang="es-CO" sz="28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un día y una noche</a:t>
            </a:r>
            <a:r>
              <a:rPr lang="es-CO" sz="2800" kern="0" spc="52" dirty="0">
                <a:ln w="19050" cmpd="sng">
                  <a:solidFill>
                    <a:srgbClr val="000D26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”. De igual manera, cualquier hora después de la puesta del sol del sábado hasta el momento en que Cristo resucitó, en la mañana del domingo, también se considera “</a:t>
            </a:r>
            <a:r>
              <a:rPr lang="es-CO" sz="28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un día y una noche</a:t>
            </a:r>
            <a:r>
              <a:rPr lang="es-CO" sz="2800" kern="0" spc="52" dirty="0">
                <a:ln w="19050" cmpd="sng">
                  <a:solidFill>
                    <a:srgbClr val="000D26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”.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278034" y="4097264"/>
            <a:ext cx="7045132" cy="2250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lvl="0" algn="ctr">
              <a:defRPr/>
            </a:pPr>
            <a:r>
              <a:rPr lang="es-CO" sz="28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Podemos decir entonces que la frase “</a:t>
            </a:r>
            <a:r>
              <a:rPr lang="es-CO" sz="280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tres días y tres noches</a:t>
            </a:r>
            <a:r>
              <a:rPr lang="es-CO" sz="280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” se refiere a 3 días seguidos, sin tener en cuenta cuanto tiempo de cada día esté implicado. </a:t>
            </a:r>
          </a:p>
          <a:p>
            <a:pPr lvl="0" algn="ctr">
              <a:defRPr/>
            </a:pPr>
            <a:r>
              <a:rPr lang="es-CO" sz="280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El énfasis está en la secuencia, no en la cantidad exacta de tiempo.</a:t>
            </a:r>
            <a:endParaRPr kumimoji="0" lang="es-CO" sz="2800" b="1" i="0" u="none" strike="noStrike" kern="1200" cap="none" spc="0" normalizeH="0" baseline="0" noProof="0" dirty="0">
              <a:ln w="19050">
                <a:solidFill>
                  <a:srgbClr val="FF0000"/>
                </a:solidFill>
              </a:ln>
              <a:solidFill>
                <a:srgbClr val="FF0000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925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992288" y="1512218"/>
            <a:ext cx="5616624" cy="231155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lvl="0" algn="ctr">
              <a:defRPr/>
            </a:pPr>
            <a:r>
              <a:rPr lang="es-CO" sz="3600" b="1" dirty="0">
                <a:latin typeface="Arial" panose="020B0604020202020204" pitchFamily="34" charset="0"/>
              </a:rPr>
              <a:t>“La exposición de tus palabras alumbra; Hace entender a los simples”. </a:t>
            </a:r>
          </a:p>
          <a:p>
            <a:pPr lvl="0" algn="ctr">
              <a:defRPr/>
            </a:pPr>
            <a:r>
              <a:rPr lang="es-CO" sz="3600" b="1" dirty="0">
                <a:solidFill>
                  <a:srgbClr val="FF0000"/>
                </a:solidFill>
                <a:latin typeface="Arial" panose="020B0604020202020204" pitchFamily="34" charset="0"/>
              </a:rPr>
              <a:t>Salmo 119:130. </a:t>
            </a:r>
            <a:endParaRPr kumimoji="0" lang="es-CO" sz="3600" b="1" i="0" u="none" strike="noStrike" kern="1200" cap="none" spc="0" normalizeH="0" baseline="0" noProof="0" dirty="0">
              <a:ln w="19050">
                <a:solidFill>
                  <a:srgbClr val="FF0000"/>
                </a:solidFill>
              </a:ln>
              <a:solidFill>
                <a:srgbClr val="FF0000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992288" y="4989178"/>
            <a:ext cx="2664296" cy="120356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lvl="0" algn="ctr">
              <a:defRPr/>
            </a:pPr>
            <a:r>
              <a:rPr lang="es-CO" sz="36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GRACIAS SEÑOR.</a:t>
            </a:r>
            <a:endParaRPr kumimoji="0" lang="es-CO" sz="3600" u="none" strike="noStrike" kern="1200" cap="none" spc="0" normalizeH="0" baseline="0" noProof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886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85" y="3737818"/>
            <a:ext cx="3175000" cy="3175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481833" y="2005690"/>
            <a:ext cx="6637534" cy="1388226"/>
          </a:xfrm>
          <a:prstGeom prst="rect">
            <a:avLst/>
          </a:prstGeom>
          <a:solidFill>
            <a:srgbClr val="93FFF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En varias ocasiones Jesús y otras personas se refirieron al tiempo de su muerte y resurrección de distintas maneras.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615187" y="332931"/>
            <a:ext cx="6434305" cy="1449781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38100">
                    <a:srgbClr val="4F81BD">
                      <a:alpha val="40000"/>
                    </a:srgbClr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es-ES" sz="2800" b="1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Estas palabras han sido consideradas por algunos cristianos en el sentido de que Jesús pasó 72 horas exactas en la tumba.</a:t>
            </a:r>
            <a:endParaRPr lang="es-ES" sz="3000" b="1" kern="0" spc="52" dirty="0">
              <a:ln w="12700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glow>
                  <a:srgbClr val="4F81BD"/>
                </a:glow>
              </a:effectLst>
              <a:latin typeface="Arial Narrow" panose="020B0606020202030204" pitchFamily="34" charset="0"/>
              <a:ea typeface="Calibri" pitchFamily="34" charset="0"/>
              <a:cs typeface="Aharoni" pitchFamily="2" charset="-79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540529" y="5022445"/>
            <a:ext cx="3648713" cy="957339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</a:t>
            </a:r>
            <a:r>
              <a:rPr lang="es-CO" sz="28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tres días y tres noches</a:t>
            </a:r>
            <a:r>
              <a:rPr lang="es-ES" sz="28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 </a:t>
            </a:r>
            <a:r>
              <a:rPr lang="es-ES" sz="26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Mateo</a:t>
            </a:r>
            <a:r>
              <a:rPr lang="es-ES" sz="26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12:40.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411958" y="3744466"/>
            <a:ext cx="2808312" cy="2927109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“Al tercer día” </a:t>
            </a:r>
            <a:r>
              <a:rPr lang="es-ES" sz="26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Mateo</a:t>
            </a:r>
            <a:r>
              <a:rPr lang="es-ES" sz="26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16:21, 17:23, 20:19, 27:64;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6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Marcos</a:t>
            </a:r>
            <a:r>
              <a:rPr lang="es-ES" sz="26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9:31, 10:34; </a:t>
            </a:r>
            <a:r>
              <a:rPr lang="es-ES" sz="26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Lucas</a:t>
            </a:r>
            <a:r>
              <a:rPr lang="es-ES" sz="26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9:22,18:33, 24:7,21,46;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6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1Corintios</a:t>
            </a:r>
            <a:r>
              <a:rPr lang="es-ES" sz="26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15:4.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4540529" y="3616894"/>
            <a:ext cx="3648713" cy="132667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</a:t>
            </a:r>
            <a:r>
              <a:rPr lang="es-CO" sz="28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En tres días</a:t>
            </a:r>
            <a:r>
              <a:rPr lang="es-ES" sz="28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6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Mateo</a:t>
            </a:r>
            <a:r>
              <a:rPr lang="es-ES" sz="26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26:61, 27:40;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6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Marcos</a:t>
            </a:r>
            <a:r>
              <a:rPr lang="es-ES" sz="26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14:58; </a:t>
            </a:r>
            <a:r>
              <a:rPr lang="es-ES" sz="26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Juan</a:t>
            </a:r>
            <a:r>
              <a:rPr lang="es-ES" sz="26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2:19.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540529" y="6058665"/>
            <a:ext cx="3648713" cy="957339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</a:t>
            </a:r>
            <a:r>
              <a:rPr lang="es-CO" sz="28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Después de tres días</a:t>
            </a:r>
            <a:r>
              <a:rPr lang="es-ES" sz="28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 </a:t>
            </a:r>
            <a:r>
              <a:rPr lang="es-ES" sz="26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Mateo</a:t>
            </a:r>
            <a:r>
              <a:rPr lang="es-ES" sz="26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27:63; </a:t>
            </a:r>
            <a:r>
              <a:rPr lang="es-ES" sz="26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Marcos</a:t>
            </a:r>
            <a:r>
              <a:rPr lang="es-ES" sz="26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 8:31.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661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IS IMÁGENES\imagenes bíblicas\F Bibl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53"/>
            <a:ext cx="9601200" cy="720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2082298" y="1872258"/>
            <a:ext cx="5436604" cy="1480559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3000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38100">
                    <a:srgbClr val="4F81BD">
                      <a:alpha val="40000"/>
                    </a:srgbClr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Estas frases son equivalentes y se refieren al mismo evento, pero tomadas literalmente no armonizan.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90060" y="4017067"/>
            <a:ext cx="9421080" cy="31117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s-CO" sz="2800" b="1" dirty="0">
                <a:ln w="3175">
                  <a:noFill/>
                </a:ln>
                <a:solidFill>
                  <a:srgbClr val="0000FF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</a:rPr>
              <a:t>En Mateo 17:23 Jesús dijo: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“Al tercer día”. </a:t>
            </a:r>
          </a:p>
          <a:p>
            <a:r>
              <a:rPr lang="es-CO" sz="2800" b="1" dirty="0">
                <a:ln w="3175">
                  <a:noFill/>
                </a:ln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</a:rPr>
              <a:t>     </a:t>
            </a:r>
            <a:r>
              <a:rPr lang="es-CO" sz="2800" i="1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</a:rPr>
              <a:t>(En cualquier momento del día # 3 a partir de su muerte).</a:t>
            </a:r>
            <a:r>
              <a:rPr lang="es-CO" sz="2800" b="1" dirty="0">
                <a:ln w="3175">
                  <a:noFill/>
                </a:ln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CO" sz="2800" b="1" dirty="0">
                <a:ln w="3175">
                  <a:noFill/>
                </a:ln>
                <a:solidFill>
                  <a:srgbClr val="0000FF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</a:rPr>
              <a:t>En Juan 2:19 dijo: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“En tres días”.</a:t>
            </a:r>
            <a:r>
              <a:rPr lang="es-CO" sz="280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s-CO" sz="2800" i="1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</a:rPr>
              <a:t>(Dentro de tres días, </a:t>
            </a:r>
          </a:p>
          <a:p>
            <a:r>
              <a:rPr lang="es-CO" sz="2800" i="1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</a:rPr>
              <a:t>      menos de 72 horas). 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s-CO" sz="2800" b="1" dirty="0">
                <a:ln w="12700">
                  <a:noFill/>
                </a:ln>
                <a:solidFill>
                  <a:srgbClr val="0000FF"/>
                </a:solidFill>
                <a:effectLst>
                  <a:glow>
                    <a:prstClr val="black"/>
                  </a:glow>
                </a:effectLst>
                <a:latin typeface="Arial Narrow" panose="020B0606020202030204" pitchFamily="34" charset="0"/>
              </a:rPr>
              <a:t>En Mateo 12:40 </a:t>
            </a:r>
            <a:r>
              <a:rPr lang="es-CO" sz="2800" b="1" dirty="0">
                <a:ln w="3175">
                  <a:noFill/>
                </a:ln>
                <a:solidFill>
                  <a:srgbClr val="0000FF"/>
                </a:solidFill>
                <a:effectLst>
                  <a:glow>
                    <a:prstClr val="black"/>
                  </a:glow>
                </a:effectLst>
                <a:latin typeface="Arial Narrow" panose="020B0606020202030204" pitchFamily="34" charset="0"/>
              </a:rPr>
              <a:t>dijo: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“Tres días y tres noches”. </a:t>
            </a:r>
          </a:p>
          <a:p>
            <a:pPr lvl="0"/>
            <a:r>
              <a:rPr lang="es-CO" sz="2800" b="1" i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glow>
                    <a:prstClr val="black"/>
                  </a:glow>
                </a:effectLst>
                <a:latin typeface="Arial Narrow" panose="020B0606020202030204" pitchFamily="34" charset="0"/>
              </a:rPr>
              <a:t>     </a:t>
            </a:r>
            <a:r>
              <a:rPr lang="es-CO" sz="2800" i="1" dirty="0">
                <a:ln w="3175">
                  <a:solidFill>
                    <a:schemeClr val="tx1"/>
                  </a:solidFill>
                </a:ln>
                <a:solidFill>
                  <a:prstClr val="black"/>
                </a:solidFill>
                <a:effectLst>
                  <a:glow>
                    <a:prstClr val="black"/>
                  </a:glow>
                </a:effectLst>
                <a:latin typeface="Arial Narrow" panose="020B0606020202030204" pitchFamily="34" charset="0"/>
              </a:rPr>
              <a:t>(72 horas exactas, ni un segundo más, ni un segundo menos). </a:t>
            </a:r>
          </a:p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es-CO" sz="2800" b="1" dirty="0">
                <a:ln w="3175">
                  <a:noFill/>
                </a:ln>
                <a:solidFill>
                  <a:srgbClr val="0000FF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</a:rPr>
              <a:t>En Mateo 27:63 dijo: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“Después de tres días”</a:t>
            </a:r>
            <a:r>
              <a:rPr lang="es-CO" sz="280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. </a:t>
            </a:r>
            <a:r>
              <a:rPr lang="es-CO" sz="2800" i="1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>
                    <a:schemeClr val="tx1"/>
                  </a:glow>
                </a:effectLst>
                <a:latin typeface="Arial Narrow" panose="020B0606020202030204" pitchFamily="34" charset="0"/>
              </a:rPr>
              <a:t>(Más de 72 horas).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524236" y="648122"/>
            <a:ext cx="6552728" cy="1018894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3000" b="1" kern="0" spc="52" dirty="0">
                <a:ln w="317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“Al tercer día”, “en tres días”, “tres días y tres noches” “después de tres días”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876084" y="3456434"/>
            <a:ext cx="206569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3000" b="1" kern="0" spc="52" smtClean="0">
                <a:ln w="3175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EJEMPLOS:</a:t>
            </a:r>
            <a:endParaRPr lang="es-CO" dirty="0">
              <a:ln>
                <a:solidFill>
                  <a:srgbClr val="0000FF"/>
                </a:solidFill>
              </a:ln>
              <a:solidFill>
                <a:srgbClr val="0000F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186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00"/>
            </a:gs>
            <a:gs pos="54900">
              <a:srgbClr val="002060"/>
            </a:gs>
            <a:gs pos="100000">
              <a:srgbClr val="00206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33768" y="804768"/>
            <a:ext cx="7733663" cy="1388226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Estas expresiones se pueden armonizar aplicando el cálculo global o inclusivo, que era el método que se usaba en los tiempos bíblicos para contar el tiempo. </a:t>
            </a:r>
          </a:p>
        </p:txBody>
      </p:sp>
      <p:sp>
        <p:nvSpPr>
          <p:cNvPr id="2" name="Rectángulo 1"/>
          <p:cNvSpPr/>
          <p:nvPr/>
        </p:nvSpPr>
        <p:spPr>
          <a:xfrm>
            <a:off x="933768" y="4392538"/>
            <a:ext cx="7733663" cy="2250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i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“Un corto tiempo en la mañana del séptimo día se cuenta como el séptimo día; la circuncisión se lleva a cabo en el octavo día, a pesar de que, desde el primer día sólo unos pocos minutos después del nacimiento del niño, éstas se cuentan como un día”. 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Enciclopedia Judía, Vol. 4, p. 475.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656762" y="2592338"/>
            <a:ext cx="6287676" cy="1326670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Este método consiste en que una parte del día podía ser contada como el día completo. </a:t>
            </a:r>
            <a:r>
              <a:rPr lang="es-ES" sz="2400" b="1" kern="0" spc="52" dirty="0">
                <a:ln w="3175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NOTEMOS EL TESTIMONIO DE LA HISTORIA:</a:t>
            </a:r>
            <a:endParaRPr lang="es-ES" sz="2800" b="1" kern="0" spc="52" dirty="0">
              <a:ln w="3175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glow>
                  <a:srgbClr val="4F81BD"/>
                </a:glow>
              </a:effectLst>
              <a:latin typeface="Arial Narrow" panose="020B0606020202030204" pitchFamily="34" charset="0"/>
              <a:ea typeface="Calibri" pitchFamily="34" charset="0"/>
              <a:cs typeface="Aharoni" pitchFamily="2" charset="-79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728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42" y="4237058"/>
            <a:ext cx="3514805" cy="2531744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160639" y="4248522"/>
            <a:ext cx="3599907" cy="2557777"/>
          </a:xfrm>
          <a:prstGeom prst="rect">
            <a:avLst/>
          </a:prstGeom>
          <a:solidFill>
            <a:srgbClr val="FFFFA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32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La frase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32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“</a:t>
            </a:r>
            <a:r>
              <a:rPr lang="es-CO" sz="3200" kern="0" spc="52" dirty="0">
                <a:ln w="1905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un día y una noche</a:t>
            </a:r>
            <a:r>
              <a:rPr lang="es-CO" sz="3200" kern="0" spc="52" dirty="0">
                <a:ln w="1905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” representaba tanto un día completo como parte del mismo.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68152" y="4627146"/>
            <a:ext cx="4207969" cy="18191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Según el Talmud Babilónico “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una parte del día es el total de él</a:t>
            </a:r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” 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(</a:t>
            </a:r>
            <a:r>
              <a:rPr lang="es-CO" sz="28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Mishnah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. </a:t>
            </a:r>
            <a:r>
              <a:rPr lang="es-CO" sz="28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Third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s-CO" sz="28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Tractate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, “B. </a:t>
            </a:r>
            <a:r>
              <a:rPr lang="es-CO" sz="28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Pesachim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”, p. 4 a).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288432" y="625727"/>
            <a:ext cx="3024336" cy="526451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kern="0" spc="52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NÓTESE TAMBIÉN: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251292" y="1637321"/>
            <a:ext cx="5357620" cy="2250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r>
              <a:rPr lang="es-CO" sz="2800" i="1" dirty="0">
                <a:ln>
                  <a:solidFill>
                    <a:schemeClr val="tx1"/>
                  </a:solidFill>
                </a:ln>
              </a:rPr>
              <a:t>“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Un día y una noche son una </a:t>
            </a:r>
            <a:r>
              <a:rPr lang="es-CO" sz="2800" i="1" dirty="0" err="1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Onah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 (una parte de tiempo), y la parte de una </a:t>
            </a:r>
            <a:r>
              <a:rPr lang="es-CO" sz="2800" i="1" dirty="0" err="1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Onah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 es como el todo de ella. 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Talmud de Jerusalén”. (</a:t>
            </a:r>
            <a:r>
              <a:rPr lang="es-CO" sz="28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Mishnah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es-CO" sz="28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Tractate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, “J. </a:t>
            </a:r>
            <a:r>
              <a:rPr lang="es-CO" sz="28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Shabbath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”, </a:t>
            </a:r>
            <a:r>
              <a:rPr lang="es-CO" sz="2800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Chapter</a:t>
            </a:r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 IX, Par. 3).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701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4411" y="3698194"/>
            <a:ext cx="3992378" cy="3015077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608422" y="2241432"/>
            <a:ext cx="4384356" cy="1080449"/>
          </a:xfrm>
          <a:prstGeom prst="rect">
            <a:avLst/>
          </a:prstGeom>
          <a:solidFill>
            <a:srgbClr val="FFFFA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3200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¿Qué día empezó a llover, el séptimo o el octavo?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924345" y="5811463"/>
            <a:ext cx="5752511" cy="9573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“</a:t>
            </a:r>
            <a:r>
              <a:rPr lang="es-CO" sz="2800" i="1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Y al séptimo día</a:t>
            </a:r>
            <a:r>
              <a:rPr lang="es-CO" sz="2800" i="1" dirty="0">
                <a:ln w="19050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 </a:t>
            </a:r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el agua del diluvio vino sobre la tierra”. </a:t>
            </a:r>
            <a:r>
              <a:rPr lang="es-CO" sz="280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Génesis 7:10.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811379" y="576114"/>
            <a:ext cx="3978443" cy="526451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kern="0" spc="52" dirty="0">
                <a:ln w="12700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EL TESTIMONIO BÍBLICO.</a:t>
            </a:r>
            <a:endParaRPr lang="es-ES" sz="2800" b="1" kern="0" spc="52" dirty="0">
              <a:ln w="12700" cmpd="sng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glow>
                  <a:srgbClr val="4F81BD"/>
                </a:glow>
              </a:effectLst>
              <a:latin typeface="Arial Narrow" panose="020B0606020202030204" pitchFamily="34" charset="0"/>
              <a:ea typeface="Calibri" pitchFamily="34" charset="0"/>
              <a:cs typeface="Aharoni" pitchFamily="2" charset="-79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924346" y="3653545"/>
            <a:ext cx="5752508" cy="1819113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“Porque </a:t>
            </a:r>
            <a:r>
              <a:rPr lang="es-CO" sz="2800" i="1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después de siete días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, haré llover sobre la tierra durante cuarenta días y cuarenta noches. Y raeré de la tierra a todo ser viviente que hice”. </a:t>
            </a:r>
            <a:r>
              <a:rPr lang="es-CO" sz="280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Génesis 7:4.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604356" y="1417815"/>
            <a:ext cx="4392488" cy="526451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¿Qué día empezó el diluvio?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686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429" y="2809523"/>
            <a:ext cx="2945619" cy="2231087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448672" y="1440210"/>
            <a:ext cx="1872209" cy="957339"/>
          </a:xfrm>
          <a:prstGeom prst="rect">
            <a:avLst/>
          </a:prstGeom>
          <a:solidFill>
            <a:srgbClr val="FFFFA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b="1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¿72 horas o menos?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209201" y="5452584"/>
            <a:ext cx="7182798" cy="1388226"/>
          </a:xfrm>
          <a:prstGeom prst="rect">
            <a:avLst/>
          </a:prstGeom>
          <a:gradFill>
            <a:gsLst>
              <a:gs pos="0">
                <a:srgbClr val="FFFFAF"/>
              </a:gs>
              <a:gs pos="100000">
                <a:srgbClr val="FFFF66"/>
              </a:gs>
            </a:gsLst>
            <a:lin ang="5400000" scaled="1"/>
          </a:gra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b="1" dirty="0">
                <a:ln w="3175">
                  <a:solidFill>
                    <a:srgbClr val="0000FF"/>
                  </a:solidFill>
                </a:ln>
                <a:solidFill>
                  <a:srgbClr val="0000FF"/>
                </a:solidFill>
                <a:latin typeface="Arial Narrow" panose="020B0606020202030204" pitchFamily="34" charset="0"/>
              </a:rPr>
              <a:t>PERO LA BIBLIA DICE: </a:t>
            </a:r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“Aconteció que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al tercer día </a:t>
            </a:r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se vistió Ester su vestido real, y entró en el patio interior de la casa del rey…”.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Ester 5:1.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018402" y="576114"/>
            <a:ext cx="3564397" cy="58800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El ayuno de Ester.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96144" y="2790610"/>
            <a:ext cx="4752528" cy="2250000"/>
          </a:xfrm>
          <a:prstGeom prst="rect">
            <a:avLst/>
          </a:prstGeom>
          <a:gradFill>
            <a:gsLst>
              <a:gs pos="0">
                <a:srgbClr val="FFFFAF"/>
              </a:gs>
              <a:gs pos="100000">
                <a:srgbClr val="FFFF66"/>
              </a:gs>
            </a:gsLst>
            <a:lin ang="5400000" scaled="1"/>
          </a:gra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“…ayunad por mí, y no comáis ni bebáis en </a:t>
            </a:r>
            <a:r>
              <a:rPr lang="es-CO" sz="2800" b="1" i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tres días, noche y día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; yo también con mis doncellas ayunaré igualmente, y entonces entraré a ver al rey”.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Ester 4:16.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280320" y="1440210"/>
            <a:ext cx="2696234" cy="957339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kern="0" spc="52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¿Cuánto tiempo duró el ayuno?</a:t>
            </a:r>
          </a:p>
        </p:txBody>
      </p:sp>
      <p:sp>
        <p:nvSpPr>
          <p:cNvPr id="8" name="Rectángulo 7"/>
          <p:cNvSpPr/>
          <p:nvPr/>
        </p:nvSpPr>
        <p:spPr>
          <a:xfrm>
            <a:off x="5808712" y="2790610"/>
            <a:ext cx="3096342" cy="2250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Si Ester ayunó 72 horas, y después se presentó ante el rey, debió presentarse el cuarto día.</a:t>
            </a:r>
            <a:endParaRPr lang="es-CO" sz="28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161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6600"/>
            </a:gs>
            <a:gs pos="54900">
              <a:srgbClr val="002060"/>
            </a:gs>
            <a:gs pos="100000">
              <a:srgbClr val="00206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376663" y="2204564"/>
            <a:ext cx="2552219" cy="957339"/>
          </a:xfrm>
          <a:prstGeom prst="rect">
            <a:avLst/>
          </a:prstGeom>
          <a:solidFill>
            <a:srgbClr val="FFFFAF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O" sz="2800" b="1" kern="0" spc="52" dirty="0">
                <a:ln w="317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¿El tercer día, o el cuarto día?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616279" y="4896594"/>
            <a:ext cx="6368642" cy="18191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“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Al tercer día </a:t>
            </a:r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vino Jeroboam con todo el pueblo a Roboam, según el rey lo había mandado, diciendo: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Volved a mí al tercer día</a:t>
            </a:r>
            <a:r>
              <a:rPr lang="es-CO" sz="2800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”.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1Reyes 12:12.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018401" y="841751"/>
            <a:ext cx="3564397" cy="588007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3200" b="1" kern="0" spc="52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De aquí a tres días.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672318" y="3564453"/>
            <a:ext cx="6256565" cy="957339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 lIns="94640" tIns="47320" rIns="94640" bIns="47320">
            <a:spAutoFit/>
          </a:bodyPr>
          <a:lstStyle/>
          <a:p>
            <a:pPr algn="ctr"/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“Y él les dijo: Idos, y </a:t>
            </a:r>
            <a:r>
              <a:rPr lang="es-CO" sz="2800" b="1" i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de aquí a tres días </a:t>
            </a:r>
            <a:r>
              <a:rPr lang="es-CO" sz="2800" i="1" dirty="0">
                <a:ln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volved a mí. Y el pueblo se fue”.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1Reyes 12:5.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72318" y="2203208"/>
            <a:ext cx="2696234" cy="957339"/>
          </a:xfrm>
          <a:prstGeom prst="rect">
            <a:avLst/>
          </a:prstGeom>
          <a:solidFill>
            <a:srgbClr val="FFFFE5"/>
          </a:solidFill>
          <a:ln w="76200">
            <a:solidFill>
              <a:srgbClr val="0000FF"/>
            </a:solidFill>
          </a:ln>
          <a:effectLst>
            <a:glow>
              <a:srgbClr val="FFFFCC"/>
            </a:glow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4640" tIns="47320" rIns="94640" bIns="4732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800" b="1" kern="0" spc="52" dirty="0">
                <a:ln w="3175" cmpd="sng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glow>
                    <a:srgbClr val="4F81BD"/>
                  </a:glow>
                </a:effectLst>
                <a:latin typeface="Arial Narrow" panose="020B0606020202030204" pitchFamily="34" charset="0"/>
                <a:ea typeface="Calibri" pitchFamily="34" charset="0"/>
                <a:cs typeface="Aharoni" pitchFamily="2" charset="-79"/>
              </a:rPr>
              <a:t>¿Cuándo volvió el pueblo?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479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6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yeDspx2BVsianRcA16kDY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Mm2BfblvPMGqjbdgPoZF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kTbVbBoWsNSGOP21BQJk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nZs4deGRGiDG29qk0K6T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xDmodNN9W2qKvct6nagB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27MTBhPZdLgurOIO0T3x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iEdQTmWCILXBeBkbwjXP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0LEoz9mxAerRuenqWDg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JtdtdGHxdoMBODscvMNfb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Ian66O5njyvWhhrUltFZ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FgGAUeqQtTlxL266ATrQ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uQeb8ZT2SOzFVVhHkDcrD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5RmbKBrjAbPSv6qvTRXt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KvoOfTMxwLrbOeJtOp9i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ISxZF4ZATB9shCFlNbqND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64VCg9n84Ujq1CROzOMXC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IxC371dJvwpMs43OPdLx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8QA3uYCC0GGWMd5E6f6Qb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UCQoJwZWKRC2zG10D3B6u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PGRYaJXEG3jVXc5e6C4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JDoC6C3f4k5T0ISxPdNc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ZgL4NyOvuqTUwXeAyDlB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vrCHCptTTVfKNddo2IS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YQ4bnmyNQ9BnKnCxi3eJ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bYuLEXhArBu0hUZCarXHz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j8cQX0khmHo4E5HCIAwfH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TJ6HyGTNMTlrFmyN0gfa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CcgUUyJmaj2iftKfsEozV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dpl4Uzf0wL77TrDLk3qI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pm642LOBMFR7t3uzuOMVj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x8mRNOS3vuMHN2eZSOqpK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fZpo9bPfDMHTPYIaX0II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lLfrlvVXuULrSmsoFHdg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HWgjjLGqxEzwIKwhhCpV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0UdfgIRqG1WTED9HQkjFi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7n6mIyl1uTvlLke5ed64d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vZHOfXQTXbHcNP9UZj5F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ojRPsL55zeznS6FTinaB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zwpVkdNYxdsAoXqv4NRB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CqW2f60IuV74Eii3PLRMf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9qwgVSS5N4HbW6sS57Mg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lwJF8re20PdBgwwYa7Qo7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tmbBXFKZZYQ50xgKqQL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XlPWm7WFpEbi9giWQhmfP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KFbtt6faJLkQVJGqi6Hc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CpqwqUnpxlYuv0lFAyNkz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FNRhXNAzoO2JIpvPG2iZ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EKhBbGOsvEiKCF9WzPYX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rMiV9LSL2zeQtcwGcpSA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5qFTaw6Ia7S9cYZF2VWGs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4T9tCgmq6mOTGSggBlFjp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YjZyGxnWEF40mMJHTQlJ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ljh7oLkA19FXUPt4zP39I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PGvtwUrPYF5sYGhz8BC3D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loRTdPgwGQNctABVfq9c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BbhvtRKrfbzUXg5QPFrf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RrRNM0GsxFvTk7BCGBysZ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FMcGXdlcUrKmwp2q3gPdj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HAgtjCJxDJZCM4A52t6lK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9YAbAgyiCLVx5CqtUJsmN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eGN1QQYwHIdm40cYDnpiv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g0Lplsg1KcAHXAIr1UsIt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nLRXYcvf9EL6HWwszaAY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GAb5DR24Qun4pMgqvvgFY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TC104033937[[fn=Estela de condensación]]</Template>
  <TotalTime>8931</TotalTime>
  <Words>1916</Words>
  <Application>Microsoft Office PowerPoint</Application>
  <PresentationFormat>Personalizado</PresentationFormat>
  <Paragraphs>111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Aharoni</vt:lpstr>
      <vt:lpstr>Arial</vt:lpstr>
      <vt:lpstr>Arial Black</vt:lpstr>
      <vt:lpstr>Arial Narrow</vt:lpstr>
      <vt:lpstr>Arial Rounded MT Bold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¿A dónde  y a quiénes</dc:title>
  <dc:creator>Luffi</dc:creator>
  <cp:lastModifiedBy>USUARIO</cp:lastModifiedBy>
  <cp:revision>1617</cp:revision>
  <dcterms:created xsi:type="dcterms:W3CDTF">2013-04-13T02:54:06Z</dcterms:created>
  <dcterms:modified xsi:type="dcterms:W3CDTF">2021-12-27T01:45:40Z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1h8z9fuht130Tn_l_r8N6AuVsJWcqB8E0DLN1OMvfTH4</vt:lpwstr>
  </property>
  <property fmtid="{D5CDD505-2E9C-101B-9397-08002B2CF9AE}" pid="4" name="Google.Documents.RevisionId">
    <vt:lpwstr>10253079382142271501</vt:lpwstr>
  </property>
  <property fmtid="{D5CDD505-2E9C-101B-9397-08002B2CF9AE}" pid="5" name="Google.Documents.PreviousRevisionId">
    <vt:lpwstr>17336298699588335290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