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1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08" r:id="rId5"/>
    <p:sldMasterId id="2147483720" r:id="rId6"/>
  </p:sldMasterIdLst>
  <p:notesMasterIdLst>
    <p:notesMasterId r:id="rId34"/>
  </p:notesMasterIdLst>
  <p:sldIdLst>
    <p:sldId id="364" r:id="rId7"/>
    <p:sldId id="366" r:id="rId8"/>
    <p:sldId id="365" r:id="rId9"/>
    <p:sldId id="259" r:id="rId10"/>
    <p:sldId id="298" r:id="rId11"/>
    <p:sldId id="372" r:id="rId12"/>
    <p:sldId id="293" r:id="rId13"/>
    <p:sldId id="260" r:id="rId14"/>
    <p:sldId id="270" r:id="rId15"/>
    <p:sldId id="367" r:id="rId16"/>
    <p:sldId id="272" r:id="rId17"/>
    <p:sldId id="352" r:id="rId18"/>
    <p:sldId id="371" r:id="rId19"/>
    <p:sldId id="353" r:id="rId20"/>
    <p:sldId id="307" r:id="rId21"/>
    <p:sldId id="369" r:id="rId22"/>
    <p:sldId id="320" r:id="rId23"/>
    <p:sldId id="337" r:id="rId24"/>
    <p:sldId id="335" r:id="rId25"/>
    <p:sldId id="368" r:id="rId26"/>
    <p:sldId id="356" r:id="rId27"/>
    <p:sldId id="357" r:id="rId28"/>
    <p:sldId id="373" r:id="rId29"/>
    <p:sldId id="358" r:id="rId30"/>
    <p:sldId id="359" r:id="rId31"/>
    <p:sldId id="361" r:id="rId32"/>
    <p:sldId id="362" r:id="rId3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DF5F8"/>
    <a:srgbClr val="F5DAF6"/>
    <a:srgbClr val="FADEEA"/>
    <a:srgbClr val="F7C9DD"/>
    <a:srgbClr val="EFC2F0"/>
    <a:srgbClr val="F3D88D"/>
    <a:srgbClr val="F5D365"/>
    <a:srgbClr val="EFC21D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592" autoAdjust="0"/>
    <p:restoredTop sz="94630" autoAdjust="0"/>
  </p:normalViewPr>
  <p:slideViewPr>
    <p:cSldViewPr>
      <p:cViewPr varScale="1">
        <p:scale>
          <a:sx n="74" d="100"/>
          <a:sy n="74" d="100"/>
        </p:scale>
        <p:origin x="84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12271-82E7-4922-B87D-0AD64997CDD8}" type="datetimeFigureOut">
              <a:rPr lang="es-CO" smtClean="0"/>
              <a:t>30/09/2022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BA341-EF80-4537-BF29-A0C0FA67C0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2006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FBA341-EF80-4537-BF29-A0C0FA67C05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461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C8E2DB-B99B-4A62-B139-06EEDF8CEB29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0340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C8E2DB-B99B-4A62-B139-06EEDF8CEB29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4656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C8E2DB-B99B-4A62-B139-06EEDF8CEB29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0404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FA8E-63D3-45A1-AA2D-CD3760FA4FB9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90DF3-2F25-4150-A0A8-FD3D78A972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65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FA8E-63D3-45A1-AA2D-CD3760FA4FB9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90DF3-2F25-4150-A0A8-FD3D78A972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77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FA8E-63D3-45A1-AA2D-CD3760FA4FB9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90DF3-2F25-4150-A0A8-FD3D78A972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492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FA8E-63D3-45A1-AA2D-CD3760FA4FB9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90DF3-2F25-4150-A0A8-FD3D78A972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276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FA8E-63D3-45A1-AA2D-CD3760FA4FB9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90DF3-2F25-4150-A0A8-FD3D78A972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08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FA8E-63D3-45A1-AA2D-CD3760FA4FB9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90DF3-2F25-4150-A0A8-FD3D78A972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995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FA8E-63D3-45A1-AA2D-CD3760FA4FB9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90DF3-2F25-4150-A0A8-FD3D78A972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368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FA8E-63D3-45A1-AA2D-CD3760FA4FB9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90DF3-2F25-4150-A0A8-FD3D78A972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914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C8E2DB-B99B-4A62-B139-06EEDF8CEB29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25094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FA8E-63D3-45A1-AA2D-CD3760FA4FB9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90DF3-2F25-4150-A0A8-FD3D78A972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375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FA8E-63D3-45A1-AA2D-CD3760FA4FB9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90DF3-2F25-4150-A0A8-FD3D78A972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949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FA8E-63D3-45A1-AA2D-CD3760FA4FB9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90DF3-2F25-4150-A0A8-FD3D78A972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135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693A-3625-4EF8-96FE-0333A258974A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D529-4D70-40E5-AFE7-4B6C4FA48A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087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693A-3625-4EF8-96FE-0333A258974A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D529-4D70-40E5-AFE7-4B6C4FA48A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569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693A-3625-4EF8-96FE-0333A258974A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D529-4D70-40E5-AFE7-4B6C4FA48A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117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693A-3625-4EF8-96FE-0333A258974A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D529-4D70-40E5-AFE7-4B6C4FA48A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54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693A-3625-4EF8-96FE-0333A258974A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D529-4D70-40E5-AFE7-4B6C4FA48A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412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693A-3625-4EF8-96FE-0333A258974A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D529-4D70-40E5-AFE7-4B6C4FA48A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919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693A-3625-4EF8-96FE-0333A258974A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D529-4D70-40E5-AFE7-4B6C4FA48A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320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C8E2DB-B99B-4A62-B139-06EEDF8CEB29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9830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693A-3625-4EF8-96FE-0333A258974A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D529-4D70-40E5-AFE7-4B6C4FA48A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020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693A-3625-4EF8-96FE-0333A258974A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D529-4D70-40E5-AFE7-4B6C4FA48A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61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693A-3625-4EF8-96FE-0333A258974A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D529-4D70-40E5-AFE7-4B6C4FA48A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269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693A-3625-4EF8-96FE-0333A258974A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D529-4D70-40E5-AFE7-4B6C4FA48A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417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2829-DBAF-4214-8A7F-3DD2A25E49F0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E3F3-57A0-40D5-89C1-0FC1925AA2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448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2829-DBAF-4214-8A7F-3DD2A25E49F0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E3F3-57A0-40D5-89C1-0FC1925AA2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133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2829-DBAF-4214-8A7F-3DD2A25E49F0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E3F3-57A0-40D5-89C1-0FC1925AA2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633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2829-DBAF-4214-8A7F-3DD2A25E49F0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E3F3-57A0-40D5-89C1-0FC1925AA2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28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2829-DBAF-4214-8A7F-3DD2A25E49F0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E3F3-57A0-40D5-89C1-0FC1925AA2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171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2829-DBAF-4214-8A7F-3DD2A25E49F0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E3F3-57A0-40D5-89C1-0FC1925AA2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532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C8E2DB-B99B-4A62-B139-06EEDF8CEB29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93768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2829-DBAF-4214-8A7F-3DD2A25E49F0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E3F3-57A0-40D5-89C1-0FC1925AA2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991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2829-DBAF-4214-8A7F-3DD2A25E49F0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E3F3-57A0-40D5-89C1-0FC1925AA2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428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2829-DBAF-4214-8A7F-3DD2A25E49F0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E3F3-57A0-40D5-89C1-0FC1925AA2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58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2829-DBAF-4214-8A7F-3DD2A25E49F0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E3F3-57A0-40D5-89C1-0FC1925AA2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464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2829-DBAF-4214-8A7F-3DD2A25E49F0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E3F3-57A0-40D5-89C1-0FC1925AA2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99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400C-76F2-4017-85BE-26F006E0EFEE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CB80-3E33-4699-A5E0-E2913DFFB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653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400C-76F2-4017-85BE-26F006E0EFEE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CB80-3E33-4699-A5E0-E2913DFFB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194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400C-76F2-4017-85BE-26F006E0EFEE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CB80-3E33-4699-A5E0-E2913DFFB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601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400C-76F2-4017-85BE-26F006E0EFEE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CB80-3E33-4699-A5E0-E2913DFFB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892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400C-76F2-4017-85BE-26F006E0EFEE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CB80-3E33-4699-A5E0-E2913DFFB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430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9EC8E2DB-B99B-4A62-B139-06EEDF8CEB29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7635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400C-76F2-4017-85BE-26F006E0EFEE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CB80-3E33-4699-A5E0-E2913DFFB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806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400C-76F2-4017-85BE-26F006E0EFEE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CB80-3E33-4699-A5E0-E2913DFFB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270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400C-76F2-4017-85BE-26F006E0EFEE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CB80-3E33-4699-A5E0-E2913DFFB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877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400C-76F2-4017-85BE-26F006E0EFEE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CB80-3E33-4699-A5E0-E2913DFFB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344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400C-76F2-4017-85BE-26F006E0EFEE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CB80-3E33-4699-A5E0-E2913DFFB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621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400C-76F2-4017-85BE-26F006E0EFEE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CB80-3E33-4699-A5E0-E2913DFFB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36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0529-2A4D-4FE0-BC8E-52B353652E59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73C8-D357-4BB8-8ABF-CB2BE8ACAB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899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0529-2A4D-4FE0-BC8E-52B353652E59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73C8-D357-4BB8-8ABF-CB2BE8ACAB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230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0529-2A4D-4FE0-BC8E-52B353652E59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73C8-D357-4BB8-8ABF-CB2BE8ACAB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183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0529-2A4D-4FE0-BC8E-52B353652E59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73C8-D357-4BB8-8ABF-CB2BE8ACAB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538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9EC8E2DB-B99B-4A62-B139-06EEDF8CEB29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9584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0529-2A4D-4FE0-BC8E-52B353652E59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73C8-D357-4BB8-8ABF-CB2BE8ACAB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078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0529-2A4D-4FE0-BC8E-52B353652E59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73C8-D357-4BB8-8ABF-CB2BE8ACAB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332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0529-2A4D-4FE0-BC8E-52B353652E59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73C8-D357-4BB8-8ABF-CB2BE8ACAB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432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0529-2A4D-4FE0-BC8E-52B353652E59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73C8-D357-4BB8-8ABF-CB2BE8ACAB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49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0529-2A4D-4FE0-BC8E-52B353652E59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73C8-D357-4BB8-8ABF-CB2BE8ACAB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479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0529-2A4D-4FE0-BC8E-52B353652E59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73C8-D357-4BB8-8ABF-CB2BE8ACAB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661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0529-2A4D-4FE0-BC8E-52B353652E59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73C8-D357-4BB8-8ABF-CB2BE8ACAB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266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9EC8E2DB-B99B-4A62-B139-06EEDF8CEB29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0461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C8E2DB-B99B-4A62-B139-06EEDF8CEB29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8896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C8E2DB-B99B-4A62-B139-06EEDF8CEB29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509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03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8E2DB-B99B-4A62-B139-06EEDF8CEB29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265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5FA8E-63D3-45A1-AA2D-CD3760FA4FB9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90DF3-2F25-4150-A0A8-FD3D78A972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56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F693A-3625-4EF8-96FE-0333A258974A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4D529-4D70-40E5-AFE7-4B6C4FA48A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445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82829-DBAF-4214-8A7F-3DD2A25E49F0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4E3F3-57A0-40D5-89C1-0FC1925AA2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4268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5400C-76F2-4017-85BE-26F006E0EFEE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3CB80-3E33-4699-A5E0-E2913DFFB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24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40529-2A4D-4FE0-BC8E-52B353652E59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273C8-D357-4BB8-8ABF-CB2BE8ACAB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7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7.xml"/><Relationship Id="rId4" Type="http://schemas.openxmlformats.org/officeDocument/2006/relationships/image" Target="../media/image7.jp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462155" y="920914"/>
            <a:ext cx="621969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0" cap="none" spc="50" normalizeH="0" baseline="0" noProof="0" dirty="0">
                <a:ln w="317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>
                    <a:srgbClr val="4F81B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Calibri" pitchFamily="34" charset="0"/>
                <a:cs typeface="Aharoni" pitchFamily="2" charset="-79"/>
              </a:rPr>
              <a:t>Muertos Resucitados y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EA3009C-058E-4280-944D-47AD9722ED5E}"/>
              </a:ext>
            </a:extLst>
          </p:cNvPr>
          <p:cNvSpPr/>
          <p:nvPr/>
        </p:nvSpPr>
        <p:spPr>
          <a:xfrm>
            <a:off x="1642238" y="1412776"/>
            <a:ext cx="585952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kern="0" spc="50" dirty="0">
                <a:ln w="317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>
                    <a:srgbClr val="4F81B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itchFamily="34" charset="0"/>
                <a:cs typeface="Aharoni" pitchFamily="2" charset="-79"/>
              </a:rPr>
              <a:t>Vivos Transformados.</a:t>
            </a:r>
            <a:endParaRPr lang="es-CO" sz="20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>
                  <a:srgbClr val="4F81BD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3AAD60FE-A8E0-463E-B2C5-28BB603777E9}"/>
              </a:ext>
            </a:extLst>
          </p:cNvPr>
          <p:cNvGrpSpPr/>
          <p:nvPr/>
        </p:nvGrpSpPr>
        <p:grpSpPr>
          <a:xfrm>
            <a:off x="1871701" y="2095742"/>
            <a:ext cx="5400599" cy="3709522"/>
            <a:chOff x="1691681" y="1535791"/>
            <a:chExt cx="5400599" cy="3709522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F5EE014E-FA0C-416F-8CB1-06487C2A8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1" y="1538468"/>
              <a:ext cx="2664295" cy="3706845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531A3421-4D8E-43F0-AD93-465BC04616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55"/>
            <a:stretch/>
          </p:blipFill>
          <p:spPr>
            <a:xfrm>
              <a:off x="4400980" y="1535791"/>
              <a:ext cx="2691300" cy="370952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</p:grpSp>
      <p:sp>
        <p:nvSpPr>
          <p:cNvPr id="8" name="Rectángulo 7">
            <a:extLst>
              <a:ext uri="{FF2B5EF4-FFF2-40B4-BE49-F238E27FC236}">
                <a16:creationId xmlns:a16="http://schemas.microsoft.com/office/drawing/2014/main" id="{AFD7A206-712A-48B3-B362-57EBAF7CBE29}"/>
              </a:ext>
            </a:extLst>
          </p:cNvPr>
          <p:cNvSpPr/>
          <p:nvPr/>
        </p:nvSpPr>
        <p:spPr>
          <a:xfrm>
            <a:off x="996354" y="5734997"/>
            <a:ext cx="7151293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3600" b="1" kern="0" spc="50" dirty="0">
                <a:ln w="317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>
                    <a:srgbClr val="4F81B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Dos Clases en la Venida del Señor.</a:t>
            </a:r>
            <a:endParaRPr kumimoji="0" lang="es-ES" sz="3600" b="1" i="0" u="none" strike="noStrike" kern="0" cap="none" spc="50" normalizeH="0" baseline="0" noProof="0" dirty="0">
              <a:ln w="317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>
                  <a:srgbClr val="4F81BD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Calibri" pitchFamily="34" charset="0"/>
              <a:cs typeface="Aharoni" pitchFamily="2" charset="-79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701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C9E029-00D8-485C-B8DB-24AB29C69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4399" y="3284403"/>
            <a:ext cx="5875203" cy="2246769"/>
          </a:xfrm>
          <a:prstGeom prst="rect">
            <a:avLst/>
          </a:prstGeom>
          <a:solidFill>
            <a:srgbClr val="FFFFCC"/>
          </a:solidFill>
          <a:ln>
            <a:headEnd/>
            <a:tailEnd/>
          </a:ln>
          <a:effectLst>
            <a:glow rad="38100">
              <a:srgbClr val="FFC000"/>
            </a:glow>
            <a:outerShdw blurRad="40000" dist="23000" dir="5400000" rotWithShape="0">
              <a:srgbClr val="000000">
                <a:alpha val="35000"/>
              </a:srgbClr>
            </a:outerShdw>
            <a:softEdge rad="38100"/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kern="0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“Todos estos… no recibieron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kern="0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lo prometido; proveyendo Dios alguna cosa mejor para </a:t>
            </a:r>
            <a:r>
              <a:rPr lang="es-ES" sz="2800" b="1" u="sng" kern="0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nosotros</a:t>
            </a:r>
            <a:r>
              <a:rPr lang="es-ES" sz="2800" b="1" kern="0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, para que no fuesen </a:t>
            </a:r>
            <a:r>
              <a:rPr lang="es-ES" sz="2800" b="1" u="sng" kern="0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ellos</a:t>
            </a:r>
            <a:r>
              <a:rPr lang="es-ES" sz="2800" b="1" kern="0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000099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 </a:t>
            </a:r>
            <a:r>
              <a:rPr lang="es-ES" sz="2800" b="1" kern="0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perfeccionados aparte de </a:t>
            </a:r>
            <a:r>
              <a:rPr lang="es-ES" sz="2800" b="1" u="sng" kern="0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nosotros”</a:t>
            </a:r>
            <a:r>
              <a:rPr lang="es-ES" sz="2800" b="1" kern="0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. </a:t>
            </a:r>
            <a:r>
              <a:rPr lang="es-ES" sz="2800" b="1" kern="0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Hebreos 11:39,40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D3F75F4-E4F9-4C83-A529-166E75CE0EC8}"/>
              </a:ext>
            </a:extLst>
          </p:cNvPr>
          <p:cNvSpPr/>
          <p:nvPr/>
        </p:nvSpPr>
        <p:spPr>
          <a:xfrm>
            <a:off x="2001178" y="1196752"/>
            <a:ext cx="5141643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CO" sz="3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MUERTOS RESUCITADOS Y</a:t>
            </a:r>
          </a:p>
          <a:p>
            <a:pPr algn="ctr">
              <a:spcAft>
                <a:spcPts val="0"/>
              </a:spcAft>
            </a:pPr>
            <a:r>
              <a:rPr lang="es-CO" sz="3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VIVOS TRANSFORMADOS.</a:t>
            </a:r>
          </a:p>
        </p:txBody>
      </p:sp>
    </p:spTree>
    <p:extLst>
      <p:ext uri="{BB962C8B-B14F-4D97-AF65-F5344CB8AC3E}">
        <p14:creationId xmlns:p14="http://schemas.microsoft.com/office/powerpoint/2010/main" val="2488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05732" y="1899989"/>
            <a:ext cx="6132536" cy="1384995"/>
          </a:xfrm>
          <a:prstGeom prst="rect">
            <a:avLst/>
          </a:prstGeom>
          <a:solidFill>
            <a:srgbClr val="FFFFCC"/>
          </a:solidFill>
          <a:ln>
            <a:headEnd/>
            <a:tailEnd/>
          </a:ln>
          <a:effectLst>
            <a:glow rad="38100">
              <a:srgbClr val="D9B30F"/>
            </a:glow>
            <a:outerShdw blurRad="40000" dist="23000" dir="5400000" rotWithShape="0">
              <a:srgbClr val="000000">
                <a:alpha val="35000"/>
              </a:srgbClr>
            </a:outerShdw>
            <a:softEdge rad="38100"/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kern="0" spc="50" dirty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7030A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“Y oí el número de los sellados: </a:t>
            </a:r>
            <a:r>
              <a:rPr lang="es-ES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ciento cuarenta y cuatro mil sellados </a:t>
            </a:r>
            <a:r>
              <a:rPr lang="es-ES" sz="2800" kern="0" spc="50" dirty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7030A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de todas las tribus de los hijos de Israel". </a:t>
            </a:r>
            <a:r>
              <a:rPr lang="es-ES" sz="2800" b="1" kern="0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Apoc. 7:4.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034342" y="767041"/>
            <a:ext cx="5075316" cy="575542"/>
          </a:xfrm>
          <a:prstGeom prst="rect">
            <a:avLst/>
          </a:prstGeom>
          <a:solidFill>
            <a:srgbClr val="FFFF99"/>
          </a:solidFill>
          <a:effectLst>
            <a:glow rad="38100">
              <a:srgbClr val="B7FFB7"/>
            </a:glow>
            <a:softEdge rad="38100"/>
          </a:effectLst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s-CO" sz="3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VIVOS TRANSFORMADOS.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7B871D1E-FAB6-48A9-99B4-D9B6541EF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5732" y="3717032"/>
            <a:ext cx="6132536" cy="26776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kern="0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“Ninguno sino los ciento cuarenta y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kern="0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cuatro mil pueden aprender aquel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kern="0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cántico… </a:t>
            </a:r>
            <a:r>
              <a:rPr lang="es-ES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Habiendo sido trasladados de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la tierra, de entre los vivos</a:t>
            </a:r>
            <a:r>
              <a:rPr lang="es-ES" sz="2800" kern="0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, son contados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kern="0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por ‘primicias para Dios y para el Cordero’”.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kern="0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Conflicto de los Siglos 707.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863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930355" y="1412776"/>
            <a:ext cx="7283291" cy="1384995"/>
          </a:xfrm>
          <a:prstGeom prst="rect">
            <a:avLst/>
          </a:prstGeom>
          <a:solidFill>
            <a:srgbClr val="FFFFCC"/>
          </a:solidFill>
          <a:ln>
            <a:headEnd/>
            <a:tailEnd/>
          </a:ln>
          <a:effectLst>
            <a:glow rad="38100">
              <a:srgbClr val="D9B30F"/>
            </a:glow>
            <a:outerShdw blurRad="40000" dist="23000" dir="5400000" rotWithShape="0">
              <a:srgbClr val="000000">
                <a:alpha val="35000"/>
              </a:srgbClr>
            </a:outerShdw>
            <a:softEdge rad="38100"/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kern="0" spc="50" dirty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“Después de esto miré, y he aquí </a:t>
            </a:r>
            <a:r>
              <a:rPr lang="es-ES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una gran multitud</a:t>
            </a:r>
            <a:r>
              <a:rPr lang="es-ES" sz="2800" kern="0" spc="50" dirty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,</a:t>
            </a:r>
            <a:r>
              <a:rPr lang="es-ES" sz="2800" kern="0" spc="50" dirty="0">
                <a:ln w="1905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 </a:t>
            </a:r>
            <a:r>
              <a:rPr lang="es-ES" sz="2800" kern="0" spc="50" dirty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la cual nadie podía contar, …</a:t>
            </a:r>
            <a:r>
              <a:rPr lang="es-CO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con palmas en las manos</a:t>
            </a:r>
            <a:r>
              <a:rPr lang="es-ES" sz="2800" kern="0" spc="50" dirty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”.   </a:t>
            </a:r>
            <a:r>
              <a:rPr lang="es-ES" sz="2800" kern="0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Apocalipsis 7:9.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080829" y="549202"/>
            <a:ext cx="4982342" cy="575542"/>
          </a:xfrm>
          <a:prstGeom prst="rect">
            <a:avLst/>
          </a:prstGeom>
          <a:solidFill>
            <a:srgbClr val="FFFF99"/>
          </a:solidFill>
          <a:effectLst>
            <a:glow rad="38100">
              <a:srgbClr val="B7FFB7"/>
            </a:glow>
            <a:softEdge rad="38100"/>
          </a:effectLst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s-CO" sz="3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MUERTOS RESUCITADOS.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4037DF3-AE72-4A8B-AFB3-2241BD0C5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354" y="3068960"/>
            <a:ext cx="7283291" cy="35394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800" kern="0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“</a:t>
            </a:r>
            <a:r>
              <a:rPr lang="es-CO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Millones bajaron a la tumba </a:t>
            </a:r>
            <a:r>
              <a:rPr lang="es-CO" sz="2800" kern="0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cargados de infamia, porque se negaron terminantemente a ceder a las pretensiones engañosas de Satanás… Están ante el trono, ... Están coronados con diademas… Pasaron para siempre los días de sufrimiento y llanto… Mientras </a:t>
            </a:r>
            <a:r>
              <a:rPr lang="es-CO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agitan las palmas</a:t>
            </a:r>
            <a:r>
              <a:rPr lang="es-CO" sz="2800" kern="0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, </a:t>
            </a:r>
            <a:r>
              <a:rPr lang="es-CO" sz="2800" kern="0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dejan oír un canto de alabanza… ‘Salvación a nuestro Dios…”. (</a:t>
            </a:r>
            <a:r>
              <a:rPr lang="es-CO" sz="2800" kern="0" spc="50" dirty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Apoc.7:10,12</a:t>
            </a:r>
            <a:r>
              <a:rPr lang="es-CO" sz="2800" kern="0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)’ ”.    </a:t>
            </a:r>
            <a:r>
              <a:rPr lang="es-CO" sz="2800" b="1" kern="0" spc="50" dirty="0">
                <a:ln w="317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CS 707,708. </a:t>
            </a:r>
            <a:endParaRPr lang="es-ES" sz="2800" b="1" kern="0" spc="50" dirty="0">
              <a:ln w="317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>
                  <a:schemeClr val="accent1"/>
                </a:glow>
              </a:effectLst>
              <a:latin typeface="Arial Narrow" panose="020B0606020202030204" pitchFamily="34" charset="0"/>
              <a:cs typeface="Aharoni" pitchFamily="2" charset="-79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955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8CAC8046-FFDD-49C6-960F-D371B8502C68}"/>
              </a:ext>
            </a:extLst>
          </p:cNvPr>
          <p:cNvSpPr/>
          <p:nvPr/>
        </p:nvSpPr>
        <p:spPr>
          <a:xfrm>
            <a:off x="1985486" y="969463"/>
            <a:ext cx="5173028" cy="553998"/>
          </a:xfrm>
          <a:prstGeom prst="rect">
            <a:avLst/>
          </a:prstGeom>
          <a:solidFill>
            <a:srgbClr val="FFFFB7"/>
          </a:solidFill>
        </p:spPr>
        <p:txBody>
          <a:bodyPr wrap="square">
            <a:spAutoFit/>
          </a:bodyPr>
          <a:lstStyle/>
          <a:p>
            <a:pPr algn="ctr"/>
            <a:r>
              <a:rPr lang="es-CO" sz="3000" b="1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¿Por qué dos clases de salvos?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E742CA6-DA28-457E-B5E5-4EE0C08D72C0}"/>
              </a:ext>
            </a:extLst>
          </p:cNvPr>
          <p:cNvSpPr/>
          <p:nvPr/>
        </p:nvSpPr>
        <p:spPr>
          <a:xfrm>
            <a:off x="1955422" y="1826821"/>
            <a:ext cx="5233156" cy="954107"/>
          </a:xfrm>
          <a:prstGeom prst="rect">
            <a:avLst/>
          </a:prstGeom>
          <a:gradFill rotWithShape="1">
            <a:gsLst>
              <a:gs pos="0">
                <a:srgbClr val="DF5327">
                  <a:tint val="50000"/>
                  <a:satMod val="300000"/>
                </a:srgbClr>
              </a:gs>
              <a:gs pos="35000">
                <a:srgbClr val="DF5327">
                  <a:tint val="37000"/>
                  <a:satMod val="300000"/>
                </a:srgbClr>
              </a:gs>
              <a:gs pos="100000">
                <a:srgbClr val="DF532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DF5327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50" normalizeH="0" baseline="0" noProof="0" dirty="0">
                <a:ln w="317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Porque los siervos de Dios, unos están muertos y otros están vivos. 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706F0BD-7338-4097-9006-D0E43A58FBB7}"/>
              </a:ext>
            </a:extLst>
          </p:cNvPr>
          <p:cNvSpPr/>
          <p:nvPr/>
        </p:nvSpPr>
        <p:spPr>
          <a:xfrm>
            <a:off x="2135442" y="4535781"/>
            <a:ext cx="4873116" cy="1384995"/>
          </a:xfrm>
          <a:prstGeom prst="rect">
            <a:avLst/>
          </a:prstGeom>
          <a:gradFill>
            <a:gsLst>
              <a:gs pos="0">
                <a:srgbClr val="F3D88D"/>
              </a:gs>
              <a:gs pos="50000">
                <a:srgbClr val="F5D365"/>
              </a:gs>
              <a:gs pos="100000">
                <a:srgbClr val="EFC21D"/>
              </a:gs>
            </a:gsLst>
          </a:gra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 dirty="0">
                <a:ln w="3175">
                  <a:solidFill>
                    <a:srgbClr val="006600"/>
                  </a:solidFill>
                </a:ln>
                <a:solidFill>
                  <a:srgbClr val="0066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Luego Jesús los </a:t>
            </a:r>
            <a:r>
              <a:rPr kumimoji="0" lang="es-ES" sz="2800" b="1" i="0" u="none" strike="noStrike" kern="0" cap="none" spc="0" normalizeH="0" baseline="0" noProof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juntará</a:t>
            </a:r>
            <a:r>
              <a:rPr kumimoji="0" lang="es-ES" sz="2800" b="1" i="0" u="none" strike="noStrike" kern="0" cap="none" spc="0" normalizeH="0" baseline="0" noProof="0" dirty="0">
                <a:ln w="3175">
                  <a:solidFill>
                    <a:srgbClr val="006600"/>
                  </a:solidFill>
                </a:ln>
                <a:solidFill>
                  <a:srgbClr val="0066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en un solo grupo y los llevará al cielo. </a:t>
            </a:r>
            <a:r>
              <a:rPr kumimoji="0" lang="es-ES" sz="2800" b="1" i="0" u="none" strike="noStrike" kern="0" cap="none" spc="0" normalizeH="0" baseline="0" noProof="0" dirty="0">
                <a:ln w="3175">
                  <a:solidFill>
                    <a:srgbClr val="460046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Ver 1 Tesalonicenses. 4:17. </a:t>
            </a:r>
            <a:endParaRPr kumimoji="0" lang="es-ES" sz="3200" b="1" i="0" u="none" strike="noStrike" kern="0" cap="none" spc="0" normalizeH="0" baseline="0" noProof="0" dirty="0">
              <a:ln w="3175">
                <a:solidFill>
                  <a:srgbClr val="460046"/>
                </a:solidFill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03C2D09-D60D-48CE-90B0-B0ECDE47A5E3}"/>
              </a:ext>
            </a:extLst>
          </p:cNvPr>
          <p:cNvSpPr/>
          <p:nvPr/>
        </p:nvSpPr>
        <p:spPr>
          <a:xfrm>
            <a:off x="1550551" y="3194973"/>
            <a:ext cx="6042898" cy="954107"/>
          </a:xfrm>
          <a:prstGeom prst="rect">
            <a:avLst/>
          </a:prstGeom>
          <a:gradFill rotWithShape="1">
            <a:gsLst>
              <a:gs pos="0">
                <a:srgbClr val="FEC306">
                  <a:tint val="50000"/>
                  <a:satMod val="300000"/>
                </a:srgbClr>
              </a:gs>
              <a:gs pos="35000">
                <a:srgbClr val="FEC306">
                  <a:tint val="37000"/>
                  <a:satMod val="300000"/>
                </a:srgbClr>
              </a:gs>
              <a:gs pos="100000">
                <a:srgbClr val="FEC30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EC30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50" normalizeH="0" baseline="0" noProof="0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prstClr val="black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Cuando Cristo venga, los muertos serán resucitados y los vivos transformados.</a:t>
            </a:r>
            <a:r>
              <a:rPr kumimoji="0" lang="es-ES" sz="2800" b="1" i="0" u="none" strike="noStrike" kern="0" cap="none" spc="50" normalizeH="0" baseline="0" noProof="0" dirty="0">
                <a:ln w="3175" cmpd="sng">
                  <a:solidFill>
                    <a:srgbClr val="0000DE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 </a:t>
            </a:r>
            <a:endParaRPr kumimoji="0" lang="es-CO" sz="1200" b="0" i="0" u="none" strike="noStrike" kern="0" cap="none" spc="0" normalizeH="0" baseline="0" noProof="0" dirty="0">
              <a:ln w="3175">
                <a:solidFill>
                  <a:srgbClr val="000000"/>
                </a:solidFill>
              </a:ln>
              <a:solidFill>
                <a:srgbClr val="000000"/>
              </a:solidFill>
              <a:effectLst>
                <a:glow>
                  <a:srgbClr val="4F81BD"/>
                </a:glo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61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545202" y="233587"/>
            <a:ext cx="6053594" cy="623248"/>
          </a:xfrm>
          <a:prstGeom prst="rect">
            <a:avLst/>
          </a:prstGeom>
          <a:solidFill>
            <a:srgbClr val="FFFF99"/>
          </a:solidFill>
          <a:effectLst>
            <a:glow rad="38100">
              <a:srgbClr val="B7FFB7"/>
            </a:glow>
            <a:softEdge rad="381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s-CO" sz="3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dice l</a:t>
            </a:r>
            <a:r>
              <a:rPr kumimoji="0" lang="es-CO" sz="30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interpretación davidiana?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BBC8982C-F10B-40B3-91CA-1E4DDC49F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548" y="3593744"/>
            <a:ext cx="7514904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800" kern="0" spc="50" dirty="0">
                <a:ln w="317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Enoc: </a:t>
            </a:r>
            <a:r>
              <a:rPr lang="es-CO" sz="2800" kern="0" spc="50" dirty="0">
                <a:ln w="317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No era de Israel. Representa a la gran multitud.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800" kern="0" spc="50" dirty="0">
                <a:ln w="317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Elías: </a:t>
            </a:r>
            <a:r>
              <a:rPr lang="es-CO" sz="2800" kern="0" spc="50" dirty="0">
                <a:ln w="317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Era israelita. Representa a los 144 mil.</a:t>
            </a: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9287D4FE-C2EC-4946-ADFB-A1EA3CA83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88" y="6290156"/>
            <a:ext cx="6120680" cy="523220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800" b="1" kern="0" spc="50" dirty="0">
                <a:ln w="317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¿En qué se basa el profeta davidiano?</a:t>
            </a: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CFB4BCE7-C8F1-43CC-9A01-F4CF934A2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532" y="980728"/>
            <a:ext cx="7180936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800" kern="0" spc="50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Según Víctor Tasho Houteff, el profeta davidiano, no son dos clases de salvos, sino cuatro clases representadas por </a:t>
            </a:r>
            <a:r>
              <a:rPr lang="es-CO" sz="2800" kern="0" spc="50" dirty="0">
                <a:ln w="317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Moisés, Elías, Abel y Enoc.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800" kern="0" spc="50" dirty="0">
                <a:ln w="317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Dos grupos son de Israel, y dos no son de Israel.</a:t>
            </a: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2E23D082-6A45-4532-90C6-6F0702C91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548" y="2999711"/>
            <a:ext cx="7514904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800" kern="0" spc="50" dirty="0">
                <a:ln w="317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Enoc </a:t>
            </a:r>
            <a:r>
              <a:rPr lang="es-CO" sz="2800" kern="0" spc="50" dirty="0" smtClean="0">
                <a:ln w="317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y Elías</a:t>
            </a:r>
            <a:r>
              <a:rPr lang="es-CO" sz="2800" kern="0" spc="50" dirty="0">
                <a:ln w="317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: </a:t>
            </a:r>
            <a:r>
              <a:rPr lang="es-CO" sz="2800" kern="0" spc="50" dirty="0">
                <a:ln w="317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Salvos que no verán la muerte.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16CCA3E9-5E9B-4C6F-8261-18C220703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151" y="5255814"/>
            <a:ext cx="7180936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800" kern="0" spc="50" dirty="0">
                <a:ln w="317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Abel: </a:t>
            </a:r>
            <a:r>
              <a:rPr lang="es-CO" sz="2800" kern="0" spc="50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No era israelita. Representa a los mártires. </a:t>
            </a:r>
            <a:r>
              <a:rPr lang="es-CO" sz="2800" kern="0" spc="50" dirty="0">
                <a:ln w="317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Moisés: </a:t>
            </a:r>
            <a:r>
              <a:rPr lang="es-CO" sz="2800" kern="0" spc="50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Era israelita. Representa a los no mártires.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35215DC0-7574-4418-B56F-23724099C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476" y="4644436"/>
            <a:ext cx="7514904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800" kern="0" spc="50" dirty="0">
                <a:ln w="317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Abel y Moisés: </a:t>
            </a:r>
            <a:r>
              <a:rPr lang="es-CO" sz="2800" kern="0" spc="50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Salvos que experimentan la muerte.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895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971600" y="1334373"/>
            <a:ext cx="7200800" cy="5262979"/>
          </a:xfrm>
          <a:prstGeom prst="rect">
            <a:avLst/>
          </a:prstGeom>
          <a:solidFill>
            <a:srgbClr val="FEFDE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S" sz="28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Inmediatos al trono se encuentran los que fueron alguna vez celosos en la causa de Satanás, pero que, cual tizones arrancados del fuego, siguieron luego a su Salvador con profunda e intensa devoción. </a:t>
            </a:r>
          </a:p>
          <a:p>
            <a:pPr lvl="0"/>
            <a:r>
              <a:rPr lang="es-ES" sz="2800" dirty="0">
                <a:ln w="19050">
                  <a:solidFill>
                    <a:srgbClr val="0000CC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Vienen después los que perfeccionaron su carácter cristiano en medio de la mentira y de la incredulidad, los que honraron la ley de Dios cuando el mundo cristiano la declaró abolida, </a:t>
            </a:r>
          </a:p>
          <a:p>
            <a:pPr lvl="0"/>
            <a:r>
              <a:rPr lang="es-ES" sz="28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y los millones de todas las edades que fueron martirizados por su fe. </a:t>
            </a:r>
          </a:p>
          <a:p>
            <a:pPr lvl="0"/>
            <a:r>
              <a:rPr lang="es-ES" sz="2800" dirty="0">
                <a:ln w="19050">
                  <a:solidFill>
                    <a:srgbClr val="0000CC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Y más allá está la “grande muchedumbre, que nadie podía contar”. </a:t>
            </a:r>
            <a:r>
              <a:rPr lang="es-ES" sz="2800" b="1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CS (646).</a:t>
            </a:r>
            <a:endParaRPr lang="es-CO" sz="2800" b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1158D24-B0F2-4F30-843B-D6F15D797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4657" y="242645"/>
            <a:ext cx="6174686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800" b="1" kern="0" spc="50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En parte de un párrafo del libro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800" b="1" kern="0" spc="50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El Conflicto de los Siglos, pág. 723 (646).</a:t>
            </a:r>
          </a:p>
        </p:txBody>
      </p:sp>
    </p:spTree>
    <p:extLst>
      <p:ext uri="{BB962C8B-B14F-4D97-AF65-F5344CB8AC3E}">
        <p14:creationId xmlns:p14="http://schemas.microsoft.com/office/powerpoint/2010/main" val="30704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B30F1559-8C90-4CC2-A9FA-0D853B46FB50}"/>
              </a:ext>
            </a:extLst>
          </p:cNvPr>
          <p:cNvSpPr/>
          <p:nvPr/>
        </p:nvSpPr>
        <p:spPr>
          <a:xfrm>
            <a:off x="1043609" y="531837"/>
            <a:ext cx="4392487" cy="1384995"/>
          </a:xfrm>
          <a:prstGeom prst="rect">
            <a:avLst/>
          </a:prstGeom>
          <a:solidFill>
            <a:srgbClr val="FFFFD5"/>
          </a:solidFill>
          <a:ln w="9525" cap="flat" cmpd="sng" algn="ctr">
            <a:solidFill>
              <a:srgbClr val="A6B727">
                <a:shade val="95000"/>
                <a:satMod val="105000"/>
              </a:srgbClr>
            </a:solidFill>
            <a:prstDash val="solid"/>
          </a:ln>
          <a:effectLst>
            <a:glow>
              <a:srgbClr val="92D050"/>
            </a:glow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i="0" u="none" strike="noStrike" kern="0" cap="none" spc="50" normalizeH="0" baseline="0" noProof="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En este texto </a:t>
            </a:r>
            <a:r>
              <a:rPr kumimoji="0" lang="es-ES" sz="2800" i="0" u="none" strike="noStrike" kern="0" cap="none" spc="50" normalizeH="0" baseline="0" noProof="0" dirty="0">
                <a:ln w="19050" cmpd="sng">
                  <a:solidFill>
                    <a:srgbClr val="FF1D1D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no</a:t>
            </a:r>
            <a:r>
              <a:rPr kumimoji="0" lang="es-ES" sz="2800" i="0" u="none" strike="noStrike" kern="0" cap="none" spc="50" normalizeH="0" baseline="0" noProof="0" dirty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s-ES" sz="2800" i="0" u="none" strike="noStrike" kern="0" cap="none" spc="50" normalizeH="0" baseline="0" noProof="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se establecen ni se revelan clases, o categorías de salvos.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89D7745-6A05-4E57-8E52-8293A8E32D45}"/>
              </a:ext>
            </a:extLst>
          </p:cNvPr>
          <p:cNvSpPr/>
          <p:nvPr/>
        </p:nvSpPr>
        <p:spPr>
          <a:xfrm>
            <a:off x="1475656" y="2060848"/>
            <a:ext cx="5220579" cy="1815882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FEC306">
                <a:shade val="95000"/>
                <a:satMod val="105000"/>
              </a:srgbClr>
            </a:solidFill>
            <a:prstDash val="solid"/>
          </a:ln>
          <a:effectLst>
            <a:glow>
              <a:srgbClr val="FFC000"/>
            </a:glow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i="0" u="none" strike="noStrike" kern="0" cap="none" spc="0" normalizeH="0" baseline="0" noProof="0" dirty="0">
                <a:ln w="19050">
                  <a:solidFill>
                    <a:srgbClr val="460046"/>
                  </a:solidFill>
                </a:ln>
                <a:solidFill>
                  <a:srgbClr val="46004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La autora está describiendo a los redimidos alrededor del trono después de los mil años de Apocalipsis 20,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no en la Segunda Venida.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60CE6E1-0066-4B5E-B14D-984A36E0ACF6}"/>
              </a:ext>
            </a:extLst>
          </p:cNvPr>
          <p:cNvSpPr/>
          <p:nvPr/>
        </p:nvSpPr>
        <p:spPr>
          <a:xfrm>
            <a:off x="1979712" y="4060229"/>
            <a:ext cx="5832649" cy="1384995"/>
          </a:xfrm>
          <a:prstGeom prst="rect">
            <a:avLst/>
          </a:prstGeom>
          <a:gradFill>
            <a:gsLst>
              <a:gs pos="0">
                <a:srgbClr val="FDF5F8"/>
              </a:gs>
              <a:gs pos="50000">
                <a:srgbClr val="F5DAF6"/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/>
          <a:effectLst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i="0" u="none" strike="noStrike" kern="0" cap="none" spc="0" normalizeH="0" baseline="0" noProof="0" dirty="0">
                <a:ln w="19050"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Los salvos son clasificados en </a:t>
            </a:r>
            <a:r>
              <a:rPr kumimoji="0" lang="es-CO" sz="2800" i="1" u="none" strike="noStrike" kern="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muertos</a:t>
            </a:r>
            <a:r>
              <a:rPr kumimoji="0" lang="es-CO" sz="2800" i="0" u="none" strike="noStrike" kern="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CO" sz="2800" i="0" u="none" strike="noStrike" kern="0" cap="none" spc="0" normalizeH="0" baseline="0" noProof="0" dirty="0">
                <a:ln w="19050"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y</a:t>
            </a:r>
            <a:r>
              <a:rPr kumimoji="0" lang="es-CO" sz="2800" i="0" u="none" strike="noStrike" kern="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CO" sz="2800" i="1" u="none" strike="noStrike" kern="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vivos</a:t>
            </a:r>
            <a:r>
              <a:rPr kumimoji="0" lang="es-CO" sz="2800" i="0" u="none" strike="noStrike" kern="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CO" sz="2800" i="0" u="none" strike="noStrike" kern="0" cap="none" spc="0" normalizeH="0" baseline="0" noProof="0" dirty="0">
                <a:ln w="19050"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porque en </a:t>
            </a:r>
            <a:r>
              <a:rPr lang="es-CO" sz="2800" kern="0" dirty="0">
                <a:ln w="19050">
                  <a:solidFill>
                    <a:srgbClr val="7030A0"/>
                  </a:solidFill>
                </a:ln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</a:t>
            </a:r>
            <a:r>
              <a:rPr kumimoji="0" lang="es-CO" sz="2800" i="0" u="none" strike="noStrike" kern="0" cap="none" spc="0" normalizeH="0" baseline="0" noProof="0" dirty="0" err="1" smtClean="0">
                <a:ln w="19050"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sa</a:t>
            </a:r>
            <a:r>
              <a:rPr kumimoji="0" lang="es-CO" sz="2800" i="0" u="none" strike="noStrike" kern="0" cap="none" spc="0" normalizeH="0" baseline="0" noProof="0" dirty="0" smtClean="0">
                <a:ln w="19050"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CO" sz="2800" i="0" u="none" strike="noStrike" kern="0" cap="none" spc="0" normalizeH="0" baseline="0" noProof="0" dirty="0">
                <a:ln w="19050"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condición los encuentra el Señor en su Segunda</a:t>
            </a:r>
            <a:r>
              <a:rPr kumimoji="0" lang="es-CO" sz="2800" i="0" u="none" strike="noStrike" kern="0" cap="none" spc="0" normalizeH="0" noProof="0" dirty="0">
                <a:ln w="19050"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Venida</a:t>
            </a:r>
            <a:r>
              <a:rPr kumimoji="0" lang="es-CO" sz="2800" i="0" u="none" strike="noStrike" kern="0" cap="none" spc="0" normalizeH="0" baseline="0" noProof="0" dirty="0">
                <a:ln w="19050"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8F0DACB-15F6-453A-82AC-A6AEEA079EAC}"/>
              </a:ext>
            </a:extLst>
          </p:cNvPr>
          <p:cNvSpPr/>
          <p:nvPr/>
        </p:nvSpPr>
        <p:spPr>
          <a:xfrm>
            <a:off x="2555776" y="5628723"/>
            <a:ext cx="4680519" cy="954107"/>
          </a:xfrm>
          <a:prstGeom prst="rect">
            <a:avLst/>
          </a:prstGeom>
          <a:gradFill rotWithShape="1">
            <a:gsLst>
              <a:gs pos="0">
                <a:srgbClr val="FFCA08">
                  <a:lumMod val="110000"/>
                  <a:satMod val="105000"/>
                  <a:tint val="67000"/>
                </a:srgbClr>
              </a:gs>
              <a:gs pos="50000">
                <a:srgbClr val="FFCA08">
                  <a:lumMod val="105000"/>
                  <a:satMod val="103000"/>
                  <a:tint val="73000"/>
                </a:srgbClr>
              </a:gs>
              <a:gs pos="100000">
                <a:srgbClr val="FFCA08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A08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28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Después del milenio no hay justos muertos, </a:t>
            </a: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todos están vivos. </a:t>
            </a:r>
          </a:p>
        </p:txBody>
      </p:sp>
    </p:spTree>
    <p:extLst>
      <p:ext uri="{BB962C8B-B14F-4D97-AF65-F5344CB8AC3E}">
        <p14:creationId xmlns:p14="http://schemas.microsoft.com/office/powerpoint/2010/main" val="205194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835696" y="963885"/>
            <a:ext cx="5472608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ln w="19050">
                  <a:solidFill>
                    <a:sysClr val="windowText" lastClr="000000"/>
                  </a:solidFill>
                </a:ln>
                <a:latin typeface="Arial Narrow" panose="020B0606020202030204" pitchFamily="34" charset="0"/>
                <a:cs typeface="Arial" panose="020B0604020202020204" pitchFamily="34" charset="0"/>
              </a:rPr>
              <a:t>Es un error usar los Testimonios</a:t>
            </a:r>
          </a:p>
          <a:p>
            <a:pPr algn="ctr"/>
            <a:r>
              <a:rPr lang="es-CO" sz="2800" dirty="0">
                <a:ln w="19050">
                  <a:solidFill>
                    <a:sysClr val="windowText" lastClr="000000"/>
                  </a:solidFill>
                </a:ln>
                <a:latin typeface="Arial Narrow" panose="020B0606020202030204" pitchFamily="34" charset="0"/>
                <a:cs typeface="Arial" panose="020B0604020202020204" pitchFamily="34" charset="0"/>
              </a:rPr>
              <a:t> White fuera de contexto para sostener ideas no respaldadas por la Biblia.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4049" y="5283205"/>
            <a:ext cx="5295902" cy="954107"/>
          </a:xfrm>
          <a:prstGeom prst="rect">
            <a:avLst/>
          </a:prstGeom>
          <a:gradFill>
            <a:gsLst>
              <a:gs pos="0">
                <a:srgbClr val="AFBF1B"/>
              </a:gs>
              <a:gs pos="99000">
                <a:srgbClr val="DDE96D"/>
              </a:gs>
              <a:gs pos="80000">
                <a:srgbClr val="DDE96D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2800" dirty="0">
                <a:ln w="19050">
                  <a:solidFill>
                    <a:srgbClr val="006600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No hay base bíblica ni en los escritos White para la postura davidiana.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BD3F5BFA-EB32-4384-AFF7-E654E1785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872" y="2709501"/>
            <a:ext cx="5384255" cy="224676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i="1" kern="0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“Prueben todos su posición por medio de las Escrituras, y prueben por la Palabra revelada de Dios </a:t>
            </a:r>
            <a:r>
              <a:rPr lang="es-ES" sz="2800" i="1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todo punto </a:t>
            </a:r>
            <a:r>
              <a:rPr lang="es-ES" sz="2800" i="1" kern="0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que sostienen como verdad”.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kern="0" spc="50" dirty="0">
                <a:ln w="317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El Evangelismo, 190. </a:t>
            </a:r>
            <a:endParaRPr lang="es-ES" sz="3200" b="1" kern="0" spc="50" dirty="0">
              <a:ln w="317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>
                  <a:schemeClr val="accent1"/>
                </a:glow>
              </a:effectLst>
              <a:latin typeface="Arial Narrow" panose="020B0606020202030204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5052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86000" y="3105835"/>
            <a:ext cx="2069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>
              <a:latin typeface="Arial Black" panose="020B0A040201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46702" y="821030"/>
            <a:ext cx="7650596" cy="181588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S" sz="2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es-ES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MOISÉS</a:t>
            </a:r>
            <a:r>
              <a:rPr lang="es-ES" sz="2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 </a:t>
            </a:r>
            <a:r>
              <a:rPr lang="es-ES" sz="28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Inmediatos al trono se encuentran los que fueron alguna vez celosos en la causa de Satanás, pero que, cual tizones arrancados del fuego, siguieron luego a su Salvador con profunda e intensa devoción. </a:t>
            </a:r>
            <a:r>
              <a:rPr lang="es-ES" sz="28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es-ES" sz="28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muertos</a:t>
            </a:r>
            <a:r>
              <a:rPr lang="es-ES" sz="28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746702" y="5787261"/>
            <a:ext cx="7650596" cy="954107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S" sz="28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es-ES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ENOC</a:t>
            </a:r>
            <a:r>
              <a:rPr lang="es-ES" sz="2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 </a:t>
            </a:r>
            <a:r>
              <a:rPr lang="es-ES" sz="28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Y más allá está la “grande multitud”, que nadie podía contar.  (</a:t>
            </a:r>
            <a:r>
              <a:rPr lang="es-ES" sz="28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vivos</a:t>
            </a:r>
            <a:r>
              <a:rPr lang="es-ES" sz="28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).</a:t>
            </a:r>
            <a:endParaRPr lang="es-CO" sz="2800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46702" y="4707141"/>
            <a:ext cx="7650596" cy="95410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S" sz="2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es-ES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ABEL</a:t>
            </a:r>
            <a:r>
              <a:rPr lang="es-ES" sz="2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 </a:t>
            </a:r>
            <a:r>
              <a:rPr lang="es-ES" sz="28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y los millones de todas las edades que fueron martirizados por su fe.  (</a:t>
            </a:r>
            <a:r>
              <a:rPr lang="es-ES" sz="28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muertos</a:t>
            </a:r>
            <a:r>
              <a:rPr lang="es-ES" sz="28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737610" y="2765246"/>
            <a:ext cx="7668781" cy="1815882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S" sz="28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es-ES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ELÍAS</a:t>
            </a:r>
            <a:r>
              <a:rPr lang="es-ES" sz="2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  </a:t>
            </a:r>
            <a:r>
              <a:rPr lang="es-ES" sz="28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Vienen después los que perfeccionaron su carácter cristiano en medio de la mentira y de la incredulidad, los que honraron la ley de Dios cuando el mundo cristiano la declaró abolida,  </a:t>
            </a:r>
            <a:r>
              <a:rPr lang="es-ES" sz="28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es-ES" sz="28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vivos</a:t>
            </a:r>
            <a:r>
              <a:rPr lang="es-ES" sz="28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B9F1DC7-E631-4367-B122-426ECA48B645}"/>
              </a:ext>
            </a:extLst>
          </p:cNvPr>
          <p:cNvSpPr/>
          <p:nvPr/>
        </p:nvSpPr>
        <p:spPr>
          <a:xfrm>
            <a:off x="1727684" y="139339"/>
            <a:ext cx="5688632" cy="518091"/>
          </a:xfrm>
          <a:prstGeom prst="rect">
            <a:avLst/>
          </a:prstGeom>
          <a:solidFill>
            <a:srgbClr val="CC120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s-CO" sz="28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 es la interpretación davidiana.</a:t>
            </a:r>
            <a:endParaRPr lang="es-CO" sz="28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49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94547" y="764704"/>
            <a:ext cx="8154906" cy="26776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Clase 1. </a:t>
            </a:r>
            <a:r>
              <a:rPr lang="es-ES" sz="2800" kern="0" spc="50" dirty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Elías</a:t>
            </a:r>
            <a:r>
              <a:rPr lang="es-ES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 (Vivos): </a:t>
            </a:r>
            <a:r>
              <a:rPr lang="es-ES" sz="2800" kern="0" spc="50" dirty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Los que perfeccionaron su carácter cuando el mundo cristiano declaró abolida la Ley de Dios.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Clase 2. </a:t>
            </a:r>
            <a:r>
              <a:rPr lang="es-ES" sz="2800" kern="0" spc="50" dirty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Enoc</a:t>
            </a:r>
            <a:r>
              <a:rPr lang="es-ES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 (Vivos): </a:t>
            </a:r>
            <a:r>
              <a:rPr lang="es-ES" sz="2800" kern="0" spc="50" dirty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La gran multitud.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Clase 3. </a:t>
            </a:r>
            <a:r>
              <a:rPr lang="es-ES" sz="2800" kern="0" spc="50" dirty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Abel</a:t>
            </a:r>
            <a:r>
              <a:rPr lang="es-ES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 (Muertos): </a:t>
            </a:r>
            <a:r>
              <a:rPr lang="es-ES" sz="2800" kern="0" spc="50" dirty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Los mártires.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Clase 4. </a:t>
            </a:r>
            <a:r>
              <a:rPr lang="es-ES" sz="2800" kern="0" spc="50" dirty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Moisés</a:t>
            </a:r>
            <a:r>
              <a:rPr lang="es-ES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 (Muertos): </a:t>
            </a:r>
            <a:r>
              <a:rPr lang="es-ES" sz="2800" kern="0" spc="50" dirty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Los que fueron celosos en la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kern="0" spc="50" dirty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                                           causa de Satanás.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727684" y="139339"/>
            <a:ext cx="5688632" cy="518091"/>
          </a:xfrm>
          <a:prstGeom prst="rect">
            <a:avLst/>
          </a:prstGeom>
          <a:solidFill>
            <a:srgbClr val="CC120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CO" sz="28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Analicemos la interpretación davidiana.</a:t>
            </a:r>
            <a:endParaRPr lang="es-CO" sz="28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042CDC18-83E1-4613-8013-977915EB0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561" y="4077072"/>
            <a:ext cx="8198879" cy="2677656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Clase 1: </a:t>
            </a:r>
            <a:r>
              <a:rPr lang="es-CO" sz="2800" kern="0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¿Daniel Perfeccionará su carácter cuando el mundo cristiano declare abolida la Ley de Dios?</a:t>
            </a:r>
            <a:r>
              <a:rPr lang="es-CO" sz="2800" kern="0" spc="50" dirty="0">
                <a:ln w="1905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 </a:t>
            </a:r>
            <a:r>
              <a:rPr lang="es-CO" sz="2800" b="1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accent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haroni" pitchFamily="2" charset="-79"/>
              </a:rPr>
              <a:t>NO.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Clase 2: </a:t>
            </a:r>
            <a:r>
              <a:rPr lang="es-CO" sz="2800" kern="0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¿Será Daniel parte de una multitud en el tiempo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800" kern="0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               del fin que no verá la muerte? </a:t>
            </a:r>
            <a:r>
              <a:rPr lang="es-CO" sz="2800" b="1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accent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haroni" pitchFamily="2" charset="-79"/>
              </a:rPr>
              <a:t>NO.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Clase 3: </a:t>
            </a:r>
            <a:r>
              <a:rPr lang="es-CO" sz="2800" kern="0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¿Fue Daniel mártir?  </a:t>
            </a:r>
            <a:r>
              <a:rPr lang="es-CO" sz="2800" b="1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accent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haroni" pitchFamily="2" charset="-79"/>
              </a:rPr>
              <a:t>NO.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Clase 4: </a:t>
            </a:r>
            <a:r>
              <a:rPr lang="es-CO" sz="2800" kern="0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¿Fue Daniel celoso en la causa de Satanás? </a:t>
            </a:r>
            <a:r>
              <a:rPr lang="es-CO" sz="2800" b="1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accent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haroni" pitchFamily="2" charset="-79"/>
              </a:rPr>
              <a:t>NO.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65935" y="3495204"/>
            <a:ext cx="8212131" cy="523220"/>
          </a:xfrm>
          <a:prstGeom prst="rect">
            <a:avLst/>
          </a:prstGeom>
          <a:solidFill>
            <a:srgbClr val="CC120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CO" sz="28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¿En cuál de estos cuatro grupos estará al profeta Daniel?</a:t>
            </a:r>
            <a:endParaRPr lang="es-CO" sz="1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68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494A32C-959A-4112-86DA-149B7C9BC7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310" y="2996951"/>
            <a:ext cx="4845380" cy="3108543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41212" y="2996951"/>
            <a:ext cx="4861577" cy="3108543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i="0" u="none" strike="noStrike" kern="0" cap="none" spc="50" normalizeH="0" baseline="0" noProof="0" dirty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“Porque no os hemos dado a conocer el poder y </a:t>
            </a:r>
            <a:r>
              <a:rPr kumimoji="0" lang="es-ES" sz="2800" i="0" u="none" strike="noStrike" kern="0" cap="none" spc="50" normalizeH="0" baseline="0" noProof="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la venida de nuestro Señor Jesucristo </a:t>
            </a:r>
            <a:r>
              <a:rPr kumimoji="0" lang="es-ES" sz="2800" i="0" u="none" strike="noStrike" kern="0" cap="none" spc="50" normalizeH="0" baseline="0" noProof="0" dirty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siguiendo fábulas artificiosas, sino como </a:t>
            </a:r>
            <a:r>
              <a:rPr kumimoji="0" lang="es-ES" sz="2800" i="0" u="none" strike="noStrike" kern="0" cap="none" spc="50" normalizeH="0" baseline="0" noProof="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habiendo visto</a:t>
            </a:r>
            <a:r>
              <a:rPr kumimoji="0" lang="es-ES" sz="2800" i="0" u="none" strike="noStrike" kern="0" cap="none" spc="50" normalizeH="0" baseline="0" noProof="0" dirty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s-ES" sz="2800" i="0" u="none" strike="noStrike" kern="0" cap="none" spc="50" normalizeH="0" baseline="0" noProof="0" dirty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con nuestros propios ojos su majestad”.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i="0" u="none" strike="noStrike" kern="0" cap="none" spc="50" normalizeH="0" baseline="0" noProof="0" dirty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s-ES" sz="2800" b="1" i="0" u="none" strike="noStrike" kern="0" cap="none" spc="50" normalizeH="0" baseline="0" noProof="0" dirty="0">
                <a:ln w="3175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2 Pedro 1:16.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144784" y="943560"/>
            <a:ext cx="4854432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0" cap="none" spc="50" normalizeH="0" baseline="0" noProof="0" dirty="0">
                <a:ln w="317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El apóstol Pedro afirmó haber visto el poder y la Venida del Señor con sus propios ojos.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13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8743F8A1-41A7-44C7-B5FF-ACC9DC12154E}"/>
              </a:ext>
            </a:extLst>
          </p:cNvPr>
          <p:cNvSpPr txBox="1"/>
          <p:nvPr/>
        </p:nvSpPr>
        <p:spPr>
          <a:xfrm>
            <a:off x="1147865" y="3050957"/>
            <a:ext cx="3208111" cy="2246769"/>
          </a:xfrm>
          <a:prstGeom prst="rect">
            <a:avLst/>
          </a:prstGeom>
          <a:gradFill>
            <a:gsLst>
              <a:gs pos="0">
                <a:srgbClr val="93D51D"/>
              </a:gs>
              <a:gs pos="95575">
                <a:srgbClr val="CAED8B"/>
              </a:gs>
              <a:gs pos="68000">
                <a:srgbClr val="C5EC80"/>
              </a:gs>
            </a:gsLst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Según el profeta davidiano los 144 mil tendrán mantos porque quien los representa, Elías, tenía un manto.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D5E129F3-DA66-4740-8AE3-9F76B345C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8024" y="3050957"/>
            <a:ext cx="3208111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800" kern="0" spc="50" dirty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L</a:t>
            </a:r>
            <a:r>
              <a:rPr kumimoji="0" lang="es-ES" sz="2800" b="0" i="0" u="none" strike="noStrike" kern="0" cap="none" spc="50" normalizeH="0" baseline="0" noProof="0" dirty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a gran multitud tendrá palmas en las manos porque quien la representa, Enoc, tenía una palma.</a:t>
            </a:r>
            <a:endParaRPr kumimoji="0" lang="es-ES" sz="3200" b="1" i="0" u="none" strike="noStrike" kern="0" cap="none" spc="50" normalizeH="0" baseline="0" noProof="0" dirty="0">
              <a:ln w="317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>
                  <a:srgbClr val="4F81BD"/>
                </a:glow>
              </a:effectLst>
              <a:uLnTx/>
              <a:uFillTx/>
              <a:latin typeface="Arial Narrow" panose="020B0606020202030204" pitchFamily="34" charset="0"/>
              <a:ea typeface="+mn-ea"/>
              <a:cs typeface="Aharoni" pitchFamily="2" charset="-79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0AD8DE-F6A0-4DE8-89BA-8EEF5CB77D0A}"/>
              </a:ext>
            </a:extLst>
          </p:cNvPr>
          <p:cNvSpPr txBox="1"/>
          <p:nvPr/>
        </p:nvSpPr>
        <p:spPr>
          <a:xfrm>
            <a:off x="539552" y="383279"/>
            <a:ext cx="8064896" cy="2246769"/>
          </a:xfrm>
          <a:prstGeom prst="rect">
            <a:avLst/>
          </a:prstGeom>
          <a:gradFill>
            <a:gsLst>
              <a:gs pos="100000">
                <a:srgbClr val="61FFD9"/>
              </a:gs>
              <a:gs pos="26000">
                <a:srgbClr val="8BFFE3"/>
              </a:gs>
              <a:gs pos="0">
                <a:srgbClr val="79FFDF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s-CO" sz="2800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Ana la madre del profeta Samuel no fue mártir</a:t>
            </a:r>
            <a:r>
              <a:rPr lang="es-CO" sz="2800" kern="0" dirty="0">
                <a:ln w="1905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por eso no estará en la clase 3 (</a:t>
            </a: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Abel</a:t>
            </a:r>
            <a:r>
              <a:rPr lang="es-CO" sz="2800" kern="0" dirty="0">
                <a:ln w="1905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), ni en la clase 4 (</a:t>
            </a: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Moisés</a:t>
            </a:r>
            <a:r>
              <a:rPr lang="es-CO" sz="2800" kern="0" dirty="0">
                <a:ln w="1905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porque no fue celosa </a:t>
            </a:r>
            <a:r>
              <a:rPr kumimoji="0" lang="es-CO" sz="2800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en la causa de Satanás,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0" cap="none" spc="0" normalizeH="0" baseline="0" noProof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Tampoco </a:t>
            </a: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estará en los grupos de vivos porque ya murió. </a:t>
            </a:r>
            <a:r>
              <a:rPr kumimoji="0" lang="es-CO" sz="2800" i="0" u="none" strike="noStrike" kern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Claramente se ve que no encaja en ninguno de esos grupos.</a:t>
            </a:r>
            <a:endParaRPr kumimoji="0" lang="es-CO" sz="2800" b="0" i="0" u="none" strike="noStrike" kern="0" cap="none" spc="0" normalizeH="0" baseline="0" noProof="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4245D8C-A2D5-4A64-935E-C3B20423C5FA}"/>
              </a:ext>
            </a:extLst>
          </p:cNvPr>
          <p:cNvSpPr txBox="1"/>
          <p:nvPr/>
        </p:nvSpPr>
        <p:spPr>
          <a:xfrm>
            <a:off x="2139853" y="5499229"/>
            <a:ext cx="4864295" cy="954107"/>
          </a:xfrm>
          <a:prstGeom prst="rect">
            <a:avLst/>
          </a:prstGeom>
          <a:gradFill>
            <a:gsLst>
              <a:gs pos="0">
                <a:srgbClr val="05BEFF"/>
              </a:gs>
              <a:gs pos="98000">
                <a:srgbClr val="97E4FF"/>
              </a:gs>
              <a:gs pos="78000">
                <a:srgbClr val="4FD1FF"/>
              </a:gs>
            </a:gsLst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0" cap="none" spc="0" normalizeH="0" baseline="0" noProof="0" dirty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Y las coronas de los representados por Moisés no tendrán estrellas.</a:t>
            </a:r>
          </a:p>
        </p:txBody>
      </p:sp>
    </p:spTree>
    <p:extLst>
      <p:ext uri="{BB962C8B-B14F-4D97-AF65-F5344CB8AC3E}">
        <p14:creationId xmlns:p14="http://schemas.microsoft.com/office/powerpoint/2010/main" val="280593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E9FF85-21BF-46C2-89FA-08758553776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E2F47C4-3CB1-420E-AC13-3A0CADF1BE18}"/>
              </a:ext>
            </a:extLst>
          </p:cNvPr>
          <p:cNvSpPr/>
          <p:nvPr/>
        </p:nvSpPr>
        <p:spPr>
          <a:xfrm>
            <a:off x="823937" y="332656"/>
            <a:ext cx="7496126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3200" b="1" kern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Pero la inspiración nos muestra que todos los redimidos tendrán </a:t>
            </a:r>
            <a:r>
              <a:rPr lang="es-CO" sz="3200" b="1" ker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mantos </a:t>
            </a:r>
            <a:r>
              <a:rPr lang="es-CO" sz="3200" b="1" kern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blancos,  </a:t>
            </a:r>
            <a:r>
              <a:rPr lang="es-CO" sz="3200" b="1" kern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palmas en las manos y estrellas en sus coronas.</a:t>
            </a:r>
            <a:endParaRPr lang="es-CO" sz="3200" b="1" kern="0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Arial Narrow" panose="020B0606020202030204" pitchFamily="34" charset="0"/>
              <a:cs typeface="Aharoni" pitchFamily="2" charset="-79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B2720C97-6E80-476D-A7EF-44E654CB3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9004" y="2074776"/>
            <a:ext cx="3528392" cy="26776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800" kern="0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“La innumerable hueste de los redimidos…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800" b="1" kern="0" spc="50" dirty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srgbClr val="4F81B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haroni" pitchFamily="2" charset="-79"/>
              </a:rPr>
              <a:t>A</a:t>
            </a:r>
            <a:r>
              <a:rPr lang="es-CO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 </a:t>
            </a:r>
            <a:r>
              <a:rPr lang="es-CO" sz="2800" b="1" kern="0" spc="50" dirty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srgbClr val="4F81B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haroni" pitchFamily="2" charset="-79"/>
              </a:rPr>
              <a:t>todos</a:t>
            </a:r>
            <a:r>
              <a:rPr lang="es-CO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 se les pone en la mano la palma de la victoria </a:t>
            </a:r>
            <a:r>
              <a:rPr lang="es-CO" sz="2800" kern="0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y el arpa brillante”.  </a:t>
            </a:r>
            <a:r>
              <a:rPr lang="es-CO" sz="2800" b="1" kern="0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CS 704.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4177E892-F0A9-4A0B-A78D-E9CBF5BEA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2060848"/>
            <a:ext cx="3528392" cy="2677656"/>
          </a:xfrm>
          <a:prstGeom prst="rect">
            <a:avLst/>
          </a:prstGeom>
          <a:gradFill>
            <a:gsLst>
              <a:gs pos="0">
                <a:srgbClr val="ABEDFF"/>
              </a:gs>
              <a:gs pos="35000">
                <a:srgbClr val="CDF3FF"/>
              </a:gs>
              <a:gs pos="100000">
                <a:srgbClr val="FFFFFF"/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s-CO" sz="28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“Después de esto miré, y he aquí </a:t>
            </a:r>
            <a:r>
              <a:rPr lang="es-CO" sz="28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una gran multitud</a:t>
            </a:r>
            <a:r>
              <a:rPr lang="es-CO" sz="28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… vestidos de ropas blancas, y con palmas en las manos”. </a:t>
            </a:r>
            <a:r>
              <a:rPr lang="es-CO" sz="2800" b="1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Apocalipsis 7:9.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CD829C1C-B2B5-4808-ABB2-0B4D138A8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270" y="4880133"/>
            <a:ext cx="7493459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800" kern="0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“La corona de vida será brillante o tenue, relumbrará con </a:t>
            </a:r>
            <a:r>
              <a:rPr lang="es-CO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muchas estrellas</a:t>
            </a:r>
            <a:r>
              <a:rPr lang="es-CO" sz="2800" kern="0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, o será alumbrada por unas </a:t>
            </a:r>
            <a:r>
              <a:rPr lang="es-CO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pocas gemas</a:t>
            </a:r>
            <a:r>
              <a:rPr lang="es-CO" sz="2800" kern="0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, de acuerdo con lo que haya sido nuestra conducta”. </a:t>
            </a:r>
            <a:r>
              <a:rPr lang="es-CO" sz="2800" b="1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N. E. Vocación 125.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041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1CF88F2-C802-4A42-BE1F-991E9EDC4674}"/>
              </a:ext>
            </a:extLst>
          </p:cNvPr>
          <p:cNvSpPr/>
          <p:nvPr/>
        </p:nvSpPr>
        <p:spPr>
          <a:xfrm>
            <a:off x="2731296" y="188640"/>
            <a:ext cx="368140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0" cap="none" spc="50" normalizeH="0" baseline="0" noProof="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El Testimonio White.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71F75D7-70F0-4344-BA1E-CBA1AADC0B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66" t="42860" r="1029" b="3089"/>
          <a:stretch/>
        </p:blipFill>
        <p:spPr>
          <a:xfrm>
            <a:off x="6156176" y="4293096"/>
            <a:ext cx="1696802" cy="182732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3FB05708-80E6-4D04-B28E-788EC6FEE224}"/>
              </a:ext>
            </a:extLst>
          </p:cNvPr>
          <p:cNvSpPr/>
          <p:nvPr/>
        </p:nvSpPr>
        <p:spPr>
          <a:xfrm>
            <a:off x="1097614" y="867074"/>
            <a:ext cx="6948772" cy="2246769"/>
          </a:xfrm>
          <a:prstGeom prst="rect">
            <a:avLst/>
          </a:prstGeom>
          <a:solidFill>
            <a:schemeClr val="bg1"/>
          </a:solidFill>
          <a:effectLst>
            <a:glow rad="38100">
              <a:srgbClr val="FFC000"/>
            </a:glow>
            <a:outerShdw blurRad="40000" dist="20000" dir="5400000" rotWithShape="0">
              <a:srgbClr val="000000">
                <a:alpha val="38000"/>
              </a:srgbClr>
            </a:outerShdw>
            <a:softEdge rad="381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28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“Ya es sobrado tiempo de que dediquemos las pocas horas que nos quedan del tiempo de gracia… </a:t>
            </a:r>
            <a:r>
              <a:rPr lang="es-CO" sz="28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a fin de que seamos de esa multitud cubierta de mantos blancos</a:t>
            </a:r>
            <a:r>
              <a:rPr lang="es-CO" sz="2800" dirty="0">
                <a:ln w="19050">
                  <a:solidFill>
                    <a:srgbClr val="460046"/>
                  </a:solidFill>
                </a:ln>
                <a:solidFill>
                  <a:srgbClr val="460046"/>
                </a:solidFill>
                <a:latin typeface="Arial Narrow" panose="020B0606020202030204" pitchFamily="34" charset="0"/>
              </a:rPr>
              <a:t> </a:t>
            </a:r>
            <a:r>
              <a:rPr lang="es-CO" sz="28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que estará en pie delante del gran trono blanco”. </a:t>
            </a:r>
            <a:r>
              <a:rPr lang="es-CO" sz="28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Review</a:t>
            </a:r>
            <a:r>
              <a:rPr lang="es-CO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 and Herald, 2-8-1881.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D6A24D5-EE72-4E74-90E7-1633FEFB3706}"/>
              </a:ext>
            </a:extLst>
          </p:cNvPr>
          <p:cNvSpPr/>
          <p:nvPr/>
        </p:nvSpPr>
        <p:spPr>
          <a:xfrm>
            <a:off x="881590" y="3255159"/>
            <a:ext cx="7380820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kern="0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“Nuestros ojos no deben fijarse en la tierra sino elevarse al cielo… El cristiano ve la corona</a:t>
            </a:r>
            <a:r>
              <a:rPr lang="es-ES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el manto blanco</a:t>
            </a:r>
            <a:r>
              <a:rPr lang="es-ES" sz="2800" kern="0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, el arpa, </a:t>
            </a:r>
            <a:r>
              <a:rPr lang="es-ES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la palma de victoria</a:t>
            </a:r>
            <a:r>
              <a:rPr lang="es-ES" sz="2800" kern="0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; la inmortalidad está a su alcance”</a:t>
            </a:r>
            <a:r>
              <a:rPr lang="es-ES" sz="2800" kern="0" spc="50" dirty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. </a:t>
            </a:r>
            <a:r>
              <a:rPr lang="es-ES" sz="2800" b="1" kern="0" spc="50" dirty="0">
                <a:ln w="9525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A.T. Ojos, ene. 18.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F12FAF2-A395-4BFF-A42B-3DF05DEFC9BC}"/>
              </a:ext>
            </a:extLst>
          </p:cNvPr>
          <p:cNvSpPr/>
          <p:nvPr/>
        </p:nvSpPr>
        <p:spPr>
          <a:xfrm>
            <a:off x="526359" y="5212357"/>
            <a:ext cx="8091282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kern="0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“</a:t>
            </a:r>
            <a:r>
              <a:rPr lang="es-CO" sz="2800" kern="0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…mientras se nos insta a luchar por la victoria, pongámonos por blanco, con el poder de Jesús, obtener una corona cargada de </a:t>
            </a:r>
            <a:r>
              <a:rPr lang="es-CO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estrellas</a:t>
            </a:r>
            <a:r>
              <a:rPr lang="es-ES" sz="2800" kern="0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”</a:t>
            </a:r>
            <a:r>
              <a:rPr lang="es-ES" sz="2800" kern="0" spc="50" dirty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. </a:t>
            </a:r>
            <a:r>
              <a:rPr lang="es-ES" sz="2800" b="1" kern="0" spc="50" dirty="0">
                <a:ln w="9525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Servicio Cristiano 137.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526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A6853A53-D7F1-4144-89C6-844BB590A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1082020"/>
            <a:ext cx="2880320" cy="138499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0000"/>
            </a:solidFill>
            <a:prstDash val="solid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0" cap="none" spc="50" normalizeH="0" baseline="0" noProof="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Si Abel representa a los mártires, y no era israelita.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2CEDA81-AEF8-4246-9A69-AE86A8DA7588}"/>
              </a:ext>
            </a:extLst>
          </p:cNvPr>
          <p:cNvSpPr/>
          <p:nvPr/>
        </p:nvSpPr>
        <p:spPr>
          <a:xfrm>
            <a:off x="3995937" y="866577"/>
            <a:ext cx="4104455" cy="1815882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rgbClr val="A6B727">
                <a:shade val="95000"/>
                <a:satMod val="105000"/>
              </a:srgbClr>
            </a:solidFill>
            <a:prstDash val="solid"/>
          </a:ln>
          <a:effectLst>
            <a:glow rad="38100">
              <a:srgbClr val="FFFF00"/>
            </a:glow>
            <a:outerShdw blurRad="40000" dist="20000" dir="5400000" rotWithShape="0">
              <a:srgbClr val="000000">
                <a:alpha val="38000"/>
              </a:srgbClr>
            </a:outerShdw>
            <a:softEdge rad="381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0" cap="none" spc="50" normalizeH="0" baseline="0" noProof="0" dirty="0">
                <a:ln w="19050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¿Entonces quién representa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0" cap="none" spc="50" normalizeH="0" baseline="0" noProof="0" dirty="0">
                <a:ln w="19050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 a los mártires israelitas?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0" cap="none" spc="50" normalizeH="0" baseline="0" noProof="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Ejemplo: </a:t>
            </a:r>
            <a:r>
              <a:rPr kumimoji="0" lang="es-ES" sz="2800" b="0" i="0" u="none" strike="noStrike" kern="0" cap="none" spc="50" normalizeH="0" baseline="0" noProof="0" dirty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El sacerdote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0" cap="none" spc="50" normalizeH="0" baseline="0" noProof="0" dirty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 Zacarías. </a:t>
            </a:r>
            <a:r>
              <a:rPr kumimoji="0" lang="es-ES" sz="2800" b="0" i="0" u="none" strike="noStrike" kern="0" cap="none" spc="50" normalizeH="0" baseline="0" noProof="0" dirty="0">
                <a:ln w="1905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2 </a:t>
            </a:r>
            <a:r>
              <a:rPr kumimoji="0" lang="es-ES" sz="2800" b="0" i="0" u="none" strike="noStrike" kern="0" cap="none" spc="50" normalizeH="0" baseline="0" noProof="0" dirty="0" err="1">
                <a:ln w="1905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Crón</a:t>
            </a:r>
            <a:r>
              <a:rPr kumimoji="0" lang="es-ES" sz="2800" b="0" i="0" u="none" strike="noStrike" kern="0" cap="none" spc="50" normalizeH="0" baseline="0" noProof="0" dirty="0">
                <a:ln w="1905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. 24:20,21.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8044047A-84C0-40AC-A616-2D2D5E83C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7902" y="2951941"/>
            <a:ext cx="5768197" cy="267765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0000"/>
            </a:solidFill>
            <a:prstDash val="solid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0" cap="none" spc="50" normalizeH="0" baseline="0" noProof="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¿Qué diremos de los miles de santos ya fallecidos que no fueron mártires como </a:t>
            </a:r>
            <a:r>
              <a:rPr kumimoji="0" lang="es-CO" sz="2800" b="0" i="0" u="none" strike="noStrike" kern="0" cap="none" spc="50" normalizeH="0" baseline="0" noProof="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Abel</a:t>
            </a:r>
            <a:r>
              <a:rPr kumimoji="0" lang="es-CO" sz="2800" b="0" i="0" u="none" strike="noStrike" kern="0" cap="none" spc="50" normalizeH="0" baseline="0" noProof="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 (</a:t>
            </a:r>
            <a:r>
              <a:rPr kumimoji="0" lang="es-CO" sz="2800" b="0" i="0" u="none" strike="noStrike" kern="0" cap="none" spc="50" normalizeH="0" baseline="0" noProof="0" dirty="0">
                <a:ln w="19050" cmpd="sng">
                  <a:solidFill>
                    <a:srgbClr val="3333FF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clase 3</a:t>
            </a:r>
            <a:r>
              <a:rPr kumimoji="0" lang="es-CO" sz="2800" b="0" i="0" u="none" strike="noStrike" kern="0" cap="none" spc="50" normalizeH="0" baseline="0" noProof="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), ni fueron celosos en la causa de Satanás </a:t>
            </a:r>
            <a:r>
              <a:rPr lang="es-CO" sz="2800" kern="0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“</a:t>
            </a:r>
            <a:r>
              <a:rPr kumimoji="0" lang="es-CO" sz="2800" b="0" i="0" u="none" strike="noStrike" kern="0" cap="none" spc="50" normalizeH="0" baseline="0" noProof="0" dirty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grandes pecadores</a:t>
            </a:r>
            <a:r>
              <a:rPr kumimoji="0" lang="es-CO" sz="2800" b="0" i="0" u="none" strike="noStrike" kern="0" cap="none" spc="50" normalizeH="0" baseline="0" noProof="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”, como llama el profeta davidiano a los representados por </a:t>
            </a:r>
            <a:r>
              <a:rPr kumimoji="0" lang="es-CO" sz="2800" b="0" i="0" u="none" strike="noStrike" kern="0" cap="none" spc="50" normalizeH="0" baseline="0" noProof="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Moisés</a:t>
            </a:r>
            <a:r>
              <a:rPr kumimoji="0" lang="es-CO" sz="2800" b="0" i="0" u="none" strike="noStrike" kern="0" cap="none" spc="50" normalizeH="0" baseline="0" noProof="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 (</a:t>
            </a:r>
            <a:r>
              <a:rPr kumimoji="0" lang="es-CO" sz="2800" b="0" i="0" u="none" strike="noStrike" kern="0" cap="none" spc="50" normalizeH="0" baseline="0" noProof="0" dirty="0">
                <a:ln w="19050" cmpd="sng">
                  <a:solidFill>
                    <a:srgbClr val="3333FF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clase 4</a:t>
            </a:r>
            <a:r>
              <a:rPr kumimoji="0" lang="es-CO" sz="2800" b="0" i="0" u="none" strike="noStrike" kern="0" cap="none" spc="50" normalizeH="0" baseline="0" noProof="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)?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0547AB8-6C34-4255-B7FA-9A927B65F4B9}"/>
              </a:ext>
            </a:extLst>
          </p:cNvPr>
          <p:cNvSpPr/>
          <p:nvPr/>
        </p:nvSpPr>
        <p:spPr>
          <a:xfrm>
            <a:off x="1683026" y="5879013"/>
            <a:ext cx="5784220" cy="6463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69200">
                <a:shade val="95000"/>
                <a:satMod val="105000"/>
              </a:srgbClr>
            </a:solidFill>
            <a:prstDash val="solid"/>
          </a:ln>
          <a:effectLst>
            <a:glow rad="25400">
              <a:srgbClr val="FF0000"/>
            </a:glow>
            <a:outerShdw blurRad="40000" dist="20000" dir="5400000" rotWithShape="0">
              <a:srgbClr val="000000">
                <a:alpha val="38000"/>
              </a:srgbClr>
            </a:outerShdw>
            <a:softEdge rad="381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0" cap="none" spc="50" normalizeH="0" baseline="0" noProof="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¿En qué grupo estarán?</a:t>
            </a:r>
          </a:p>
        </p:txBody>
      </p:sp>
    </p:spTree>
    <p:extLst>
      <p:ext uri="{BB962C8B-B14F-4D97-AF65-F5344CB8AC3E}">
        <p14:creationId xmlns:p14="http://schemas.microsoft.com/office/powerpoint/2010/main" val="155391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C2C353F9-8DEC-4B51-AE89-DA47D47FD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336" y="188640"/>
            <a:ext cx="7281328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s-ES" sz="2800" i="0" u="none" strike="noStrike" kern="0" cap="none" spc="50" normalizeH="0" baseline="0" noProof="0" dirty="0">
                <a:ln w="19050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Según el profeta davidiano </a:t>
            </a:r>
            <a:r>
              <a:rPr kumimoji="0" lang="es-ES" sz="2800" i="0" u="none" strike="noStrike" kern="0" cap="none" spc="50" normalizeH="0" baseline="0" noProof="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Apocalipsis 7:16 </a:t>
            </a:r>
            <a:r>
              <a:rPr kumimoji="0" lang="es-ES" sz="2800" i="0" u="none" strike="noStrike" kern="0" cap="none" spc="50" normalizeH="0" baseline="0" noProof="0" dirty="0">
                <a:ln w="19050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es una promesa para la gran multitud porque ellos pasarán por la cuarta plaga.</a:t>
            </a:r>
            <a:r>
              <a:rPr lang="es-ES" sz="2800" b="1" kern="0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 </a:t>
            </a:r>
            <a:r>
              <a:rPr lang="es-ES" sz="2800" kern="0" spc="50" dirty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Pero las plagas caerán sobre los impíos, no sobre los siervos de Dios.</a:t>
            </a:r>
            <a:r>
              <a:rPr kumimoji="0" lang="es-ES" sz="2800" i="0" u="none" strike="noStrike" kern="0" cap="none" spc="50" normalizeH="0" baseline="0" noProof="0" dirty="0">
                <a:ln w="19050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  </a:t>
            </a:r>
            <a:endParaRPr kumimoji="0" lang="es-ES" sz="2400" i="0" u="none" strike="noStrike" kern="0" cap="none" spc="50" normalizeH="0" baseline="0" noProof="0" dirty="0">
              <a:ln w="19050" cmpd="sng">
                <a:solidFill>
                  <a:srgbClr val="008000"/>
                </a:solidFill>
                <a:prstDash val="solid"/>
              </a:ln>
              <a:solidFill>
                <a:sysClr val="windowText" lastClr="000000"/>
              </a:solidFill>
              <a:effectLst>
                <a:glow rad="38100">
                  <a:srgbClr val="4F81BD">
                    <a:alpha val="40000"/>
                  </a:srgbClr>
                </a:glow>
              </a:effectLst>
              <a:uLnTx/>
              <a:uFillTx/>
              <a:latin typeface="Arial Narrow" panose="020B0606020202030204" pitchFamily="34" charset="0"/>
              <a:ea typeface="+mn-ea"/>
              <a:cs typeface="Aharoni" pitchFamily="2" charset="-79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8996F8D-DAF7-4A35-9A4B-8915DB05BA40}"/>
              </a:ext>
            </a:extLst>
          </p:cNvPr>
          <p:cNvSpPr/>
          <p:nvPr/>
        </p:nvSpPr>
        <p:spPr>
          <a:xfrm>
            <a:off x="747056" y="2132856"/>
            <a:ext cx="7649888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8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“</a:t>
            </a:r>
            <a:r>
              <a:rPr lang="es-ES" sz="280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El cuarto ángel derramó su copa sobre el sol, al cual fue dado quemar a los hombres con fuego. Y los hombres se quemaron con el gran calor, y </a:t>
            </a:r>
            <a:r>
              <a:rPr lang="es-ES" sz="28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blasfemaron</a:t>
            </a:r>
            <a:r>
              <a:rPr lang="es-ES" sz="2800" dirty="0">
                <a:ln w="19050">
                  <a:solidFill>
                    <a:srgbClr val="FF0000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r>
              <a:rPr lang="es-ES" sz="280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…, y </a:t>
            </a:r>
            <a:r>
              <a:rPr lang="es-ES" sz="28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no</a:t>
            </a:r>
            <a:r>
              <a:rPr lang="es-ES" sz="2800" dirty="0">
                <a:ln w="19050">
                  <a:solidFill>
                    <a:srgbClr val="FF0000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r>
              <a:rPr lang="es-ES" sz="28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se</a:t>
            </a:r>
            <a:r>
              <a:rPr lang="es-ES" sz="2800" dirty="0">
                <a:ln w="19050">
                  <a:solidFill>
                    <a:srgbClr val="FF0000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r>
              <a:rPr lang="es-ES" sz="28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arrepintieron</a:t>
            </a:r>
            <a:r>
              <a:rPr lang="es-ES" sz="2800" dirty="0">
                <a:ln w="19050">
                  <a:solidFill>
                    <a:srgbClr val="FF0000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r>
              <a:rPr lang="es-ES" sz="280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para darle gloria”.   </a:t>
            </a:r>
            <a:r>
              <a:rPr lang="es-ES" sz="28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Apocalipsis 16:8,9. </a:t>
            </a:r>
            <a:endParaRPr lang="es-CO" sz="2800" dirty="0">
              <a:ln w="19050">
                <a:solidFill>
                  <a:srgbClr val="0000FF"/>
                </a:solidFill>
              </a:ln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B5C043B-F60F-466F-B81D-2E11BDDF5E63}"/>
              </a:ext>
            </a:extLst>
          </p:cNvPr>
          <p:cNvSpPr/>
          <p:nvPr/>
        </p:nvSpPr>
        <p:spPr>
          <a:xfrm>
            <a:off x="539552" y="4063712"/>
            <a:ext cx="8064895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8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“</a:t>
            </a:r>
            <a:r>
              <a:rPr lang="es-CO" sz="280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Luego vi que las siete postreras plagas iban a ser derramadas pronto </a:t>
            </a:r>
            <a:r>
              <a:rPr lang="es-CO" sz="28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sobre aquellos que no tienen refugio</a:t>
            </a:r>
            <a:r>
              <a:rPr lang="es-CO" sz="280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;… comprendí, como nunca antes, la importancia que tiene el escudriñar la Palabra de Dios cuidadosamente, para saber cómo escapar a las plagas que, según declara la Palabra, </a:t>
            </a:r>
            <a:r>
              <a:rPr lang="es-CO" sz="28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caerán sobre todos los impíos</a:t>
            </a:r>
            <a:r>
              <a:rPr lang="es-ES" sz="280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”.   </a:t>
            </a:r>
            <a:r>
              <a:rPr lang="es-ES" sz="28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Primeros Escritos 64,65. </a:t>
            </a:r>
            <a:endParaRPr lang="es-CO" sz="2800" dirty="0">
              <a:ln w="19050">
                <a:solidFill>
                  <a:srgbClr val="0000FF"/>
                </a:solidFill>
              </a:ln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805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05726" y="547809"/>
            <a:ext cx="4932549" cy="13849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i="0" u="none" strike="noStrike" kern="0" cap="none" spc="50" normalizeH="0" baseline="0" noProof="0" dirty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000099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s-ES" sz="2800" i="0" u="none" strike="noStrike" kern="0" cap="none" spc="50" normalizeH="0" baseline="0" noProof="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Apocalipsis 7:16 </a:t>
            </a:r>
            <a:r>
              <a:rPr kumimoji="0" lang="es-ES" sz="2800" i="0" u="none" strike="noStrike" kern="0" cap="none" spc="50" normalizeH="0" baseline="0" noProof="0" dirty="0">
                <a:ln w="1905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es una cita que viene de </a:t>
            </a:r>
            <a:r>
              <a:rPr kumimoji="0" lang="es-ES" sz="2800" i="0" u="none" strike="noStrike" kern="0" cap="none" spc="50" normalizeH="0" baseline="0" noProof="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Isaías 49:10</a:t>
            </a:r>
            <a:r>
              <a:rPr kumimoji="0" lang="es-ES" sz="2800" i="0" u="none" strike="noStrike" kern="0" cap="none" spc="50" normalizeH="0" baseline="0" noProof="0" dirty="0">
                <a:ln w="1905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, y es una promesa para todos los redimidos.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F6898BC-5FDC-4981-A70F-5EF31D51ABC5}"/>
              </a:ext>
            </a:extLst>
          </p:cNvPr>
          <p:cNvSpPr/>
          <p:nvPr/>
        </p:nvSpPr>
        <p:spPr>
          <a:xfrm>
            <a:off x="899592" y="4725144"/>
            <a:ext cx="3304803" cy="1815882"/>
          </a:xfrm>
          <a:prstGeom prst="rect">
            <a:avLst/>
          </a:prstGeom>
          <a:ln/>
          <a:effectLst>
            <a:glow rad="38100">
              <a:srgbClr val="0000FF"/>
            </a:glow>
            <a:outerShdw blurRad="40000" dist="20000" dir="5400000" rotWithShape="0">
              <a:srgbClr val="000000">
                <a:alpha val="38000"/>
              </a:srgbClr>
            </a:outerShdw>
            <a:softEdge rad="381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kern="0" spc="50" dirty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“No tendrán hambre ni sed, ni el calor ni el sol los afligirá…”.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Isaías 49:10.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7A6185D-2207-4AD4-A12E-CFA92D2E1EF7}"/>
              </a:ext>
            </a:extLst>
          </p:cNvPr>
          <p:cNvSpPr/>
          <p:nvPr/>
        </p:nvSpPr>
        <p:spPr>
          <a:xfrm>
            <a:off x="899592" y="2261190"/>
            <a:ext cx="3304803" cy="2246769"/>
          </a:xfrm>
          <a:prstGeom prst="rect">
            <a:avLst/>
          </a:prstGeom>
          <a:solidFill>
            <a:srgbClr val="FFFFCC"/>
          </a:solidFill>
          <a:effectLst>
            <a:glow rad="38100">
              <a:srgbClr val="FFFF00"/>
            </a:glow>
            <a:outerShdw blurRad="40000" dist="20000" dir="5400000" rotWithShape="0">
              <a:srgbClr val="000000">
                <a:alpha val="38000"/>
              </a:srgbClr>
            </a:outerShdw>
            <a:softEdge rad="381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kern="0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“Nunca más tendrán hambre ni sed. El sol no los molestará más, ni ningún otro calor”. </a:t>
            </a:r>
            <a:r>
              <a:rPr lang="es-ES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Apocalipsis. 7:16.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EF6E8614-3272-4168-815B-24E97BDD9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165936"/>
            <a:ext cx="3728071" cy="240065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0" i="0" u="none" strike="noStrike" kern="0" cap="none" spc="50" normalizeH="0" baseline="0" noProof="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Por lo visto, la interpretación davidiana no es coherente con una adecuada interpretación bíblica.</a:t>
            </a:r>
            <a:endParaRPr kumimoji="0" lang="es-ES" sz="3000" b="1" i="0" u="none" strike="noStrike" kern="0" cap="none" spc="50" normalizeH="0" baseline="0" noProof="0" dirty="0">
              <a:ln w="1905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>
                  <a:srgbClr val="4F81BD"/>
                </a:glow>
              </a:effectLst>
              <a:uLnTx/>
              <a:uFillTx/>
              <a:latin typeface="Arial Narrow" panose="020B0606020202030204" pitchFamily="34" charset="0"/>
              <a:ea typeface="+mn-ea"/>
              <a:cs typeface="Aharoni" pitchFamily="2" charset="-79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277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848410" y="2912744"/>
            <a:ext cx="3651582" cy="310854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38100">
              <a:srgbClr val="002060"/>
            </a:glow>
            <a:softEdge rad="381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0" cap="none" spc="0" normalizeH="0" baseline="0" noProof="0" dirty="0">
                <a:ln w="12700">
                  <a:solidFill>
                    <a:srgbClr val="000066"/>
                  </a:solidFill>
                  <a:prstDash val="solid"/>
                </a:ln>
                <a:solidFill>
                  <a:srgbClr val="000066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La razón por la que Dios escogió a Moisés para representar a los muertos en Cristo es porque él murió, resucitó y fue trasladado como lo serán ellos.</a:t>
            </a:r>
            <a:endParaRPr kumimoji="0" lang="es-CO" sz="2800" b="1" i="0" u="none" strike="noStrike" kern="0" cap="none" spc="0" normalizeH="0" baseline="0" noProof="0" dirty="0">
              <a:ln w="12700">
                <a:solidFill>
                  <a:srgbClr val="000066"/>
                </a:solidFill>
                <a:prstDash val="solid"/>
              </a:ln>
              <a:solidFill>
                <a:srgbClr val="000066"/>
              </a:solidFill>
              <a:effectLst>
                <a:innerShdw blurRad="177800">
                  <a:srgbClr val="9BBB59">
                    <a:lumMod val="50000"/>
                  </a:srgbClr>
                </a:innerShdw>
              </a:effectLst>
              <a:uLnTx/>
              <a:uFillTx/>
              <a:latin typeface="Arial Narrow" panose="020B0606020202030204" pitchFamily="34" charset="0"/>
              <a:cs typeface="Aharoni" pitchFamily="2" charset="-79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860032" y="2912745"/>
            <a:ext cx="3501931" cy="3108543"/>
          </a:xfrm>
          <a:prstGeom prst="rect">
            <a:avLst/>
          </a:prstGeom>
          <a:solidFill>
            <a:srgbClr val="FFFF85"/>
          </a:solidFill>
          <a:effectLst>
            <a:glow rad="38100">
              <a:srgbClr val="C00000"/>
            </a:glow>
            <a:softEdge rad="381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0" cap="none" spc="0" normalizeH="0" baseline="0" noProof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La razón por la que Dios escogió a Elías para representar a los justos vivos es porque él  fue trasladado sin ver la muerte como lo serán ellos.</a:t>
            </a:r>
            <a:endParaRPr kumimoji="0" lang="es-CO" sz="2800" b="1" i="0" u="none" strike="noStrike" kern="0" cap="none" spc="0" normalizeH="0" baseline="0" noProof="0" dirty="0">
              <a:ln w="12700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innerShdw blurRad="177800">
                  <a:srgbClr val="9BBB59">
                    <a:lumMod val="50000"/>
                  </a:srgbClr>
                </a:innerShdw>
              </a:effectLst>
              <a:uLnTx/>
              <a:uFillTx/>
              <a:latin typeface="Arial Narrow" panose="020B0606020202030204" pitchFamily="34" charset="0"/>
              <a:cs typeface="Aharoni" pitchFamily="2" charset="-79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579BA0F-FC0D-444B-9AEE-37BF75FDC85C}"/>
              </a:ext>
            </a:extLst>
          </p:cNvPr>
          <p:cNvSpPr/>
          <p:nvPr/>
        </p:nvSpPr>
        <p:spPr>
          <a:xfrm>
            <a:off x="1590112" y="1035893"/>
            <a:ext cx="5963776" cy="138499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8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rgbClr val="006600"/>
                  </a:glow>
                </a:effectLst>
                <a:latin typeface="Arial Narrow" panose="020B0606020202030204" pitchFamily="34" charset="0"/>
              </a:rPr>
              <a:t>La Transfiguración es una representación en miniatura de la Segunda Venida de Jesús en su reino con poder.</a:t>
            </a:r>
            <a:endParaRPr lang="es-CO" sz="1200" dirty="0">
              <a:ln w="9525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rgbClr val="006600"/>
                </a:glow>
              </a:effectLst>
              <a:latin typeface="Arial Narrow" panose="020B06060202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993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59634" y="387821"/>
            <a:ext cx="7824733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i="0" u="none" strike="noStrike" kern="120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Jesús había dicho a sus discípulos que algunos de los que con él estaban no gustarían la muerte antes de ver llegar el reino de Dios con poder.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48389" y="4725144"/>
            <a:ext cx="7847221" cy="1815882"/>
          </a:xfrm>
          <a:prstGeom prst="rect">
            <a:avLst/>
          </a:prstGeom>
          <a:gradFill>
            <a:gsLst>
              <a:gs pos="0">
                <a:srgbClr val="B3C90D"/>
              </a:gs>
              <a:gs pos="80000">
                <a:srgbClr val="DCF04A"/>
              </a:gs>
              <a:gs pos="100000">
                <a:srgbClr val="E7F676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i="0" u="none" strike="noStrike" kern="1200" cap="none" spc="0" normalizeH="0" baseline="0" noProof="0" dirty="0">
                <a:ln w="19050"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Y Elías, que fue trasladado sin conocer la muerte, representaba a los que cuando venga Cristo otra vez, serán transformados en inmortales y trasladados al cielo sin ver la muerte. </a:t>
            </a:r>
            <a:r>
              <a:rPr kumimoji="0" lang="es-ES" sz="2800" i="0" u="none" strike="noStrike" kern="1200" cap="none" spc="0" normalizeH="0" baseline="0" noProof="0" dirty="0">
                <a:ln w="19050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Testimonios Selectos 9:65,66.</a:t>
            </a:r>
            <a:endParaRPr kumimoji="0" lang="es-CO" sz="2800" i="0" u="none" strike="noStrike" kern="1200" cap="none" spc="0" normalizeH="0" baseline="0" noProof="0" dirty="0">
              <a:ln w="19050"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52541" y="3555013"/>
            <a:ext cx="7838919" cy="954107"/>
          </a:xfrm>
          <a:prstGeom prst="rect">
            <a:avLst/>
          </a:prstGeom>
          <a:solidFill>
            <a:srgbClr val="58EAA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i="0" u="none" strike="noStrike" kern="1200" cap="none" spc="0" normalizeH="0" baseline="0" noProof="0" dirty="0">
                <a:ln w="19050">
                  <a:solidFill>
                    <a:srgbClr val="000066"/>
                  </a:solidFill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Moisés representaba a los que resucitarán de entre los muertos al segundo advenimiento de Jesús. </a:t>
            </a:r>
            <a:endParaRPr kumimoji="0" lang="es-CO" sz="2800" i="0" u="none" strike="noStrike" kern="1200" cap="none" spc="0" normalizeH="0" baseline="0" noProof="0" dirty="0">
              <a:ln w="19050">
                <a:solidFill>
                  <a:srgbClr val="000066"/>
                </a:solidFill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56692" y="1971997"/>
            <a:ext cx="7830616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i="0" u="none" strike="noStrike" kern="1200" cap="none" spc="0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En ocasión de la transfiguración, esta promesa se cumplió. </a:t>
            </a:r>
            <a:r>
              <a:rPr kumimoji="0" lang="es-ES" sz="280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El semblante de Jesús mudóse allí de modo que brillaba como el sol. Sus vestiduras eran blancas y relucientes. </a:t>
            </a:r>
          </a:p>
        </p:txBody>
      </p:sp>
    </p:spTree>
    <p:extLst>
      <p:ext uri="{BB962C8B-B14F-4D97-AF65-F5344CB8AC3E}">
        <p14:creationId xmlns:p14="http://schemas.microsoft.com/office/powerpoint/2010/main" val="63649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448069" y="1628800"/>
            <a:ext cx="3384376" cy="224676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i="0" u="none" strike="noStrike" kern="0" cap="none" spc="50" normalizeH="0" baseline="0" noProof="0" dirty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“Y nosotros oímos esta voz enviada del cielo, cuando estábamos con él en el monte santo”. </a:t>
            </a:r>
            <a:r>
              <a:rPr kumimoji="0" lang="es-ES" sz="2800" b="1" i="0" u="none" strike="noStrike" kern="0" cap="none" spc="50" normalizeH="0" baseline="0" noProof="0" dirty="0">
                <a:ln w="9525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2Pedro 1:18.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439652" y="438343"/>
            <a:ext cx="6264696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0" cap="none" spc="50" normalizeH="0" baseline="0" noProof="0" dirty="0">
                <a:ln w="3175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Si Jesús no ha venido, ¿cómo pudo Pedro haber visto la Venida del Señor?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777811E-F2C9-4710-AFA8-6115799A0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1061" y="1844243"/>
            <a:ext cx="2583287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i="0" u="none" strike="noStrike" kern="0" cap="none" spc="50" normalizeH="0" baseline="0" noProof="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Pedro se refería a lo ocurrido en el Monte de la Transfiguración. </a:t>
            </a:r>
            <a:endParaRPr kumimoji="0" lang="es-ES" sz="2800" b="1" i="0" u="none" strike="noStrike" kern="0" cap="none" spc="50" normalizeH="0" baseline="0" noProof="0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glow>
                  <a:srgbClr val="4F81BD"/>
                </a:glow>
              </a:effectLst>
              <a:uLnTx/>
              <a:uFillTx/>
              <a:latin typeface="Arial Narrow" panose="020B0606020202030204" pitchFamily="34" charset="0"/>
              <a:ea typeface="+mn-ea"/>
              <a:cs typeface="Aharoni" pitchFamily="2" charset="-79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6CDB2F40-7487-4066-BB43-5733412CF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652" y="4725144"/>
            <a:ext cx="6264696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kern="0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“De cierto os digo que hay algunos de los que están aquí, que no gustarán la muerte, hasta que hayan </a:t>
            </a:r>
            <a:r>
              <a:rPr lang="es-ES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visto</a:t>
            </a:r>
            <a:r>
              <a:rPr lang="es-ES" sz="2800" kern="0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 al Hijo del Hombre viniendo en su reino”.     </a:t>
            </a:r>
            <a:r>
              <a:rPr lang="es-ES" sz="2800" b="1" kern="0" spc="50" dirty="0">
                <a:ln w="317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Mateo 16:28.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10DC128-1C4A-4C9A-9FDB-FE8C689593C8}"/>
              </a:ext>
            </a:extLst>
          </p:cNvPr>
          <p:cNvSpPr/>
          <p:nvPr/>
        </p:nvSpPr>
        <p:spPr>
          <a:xfrm>
            <a:off x="1439652" y="4027130"/>
            <a:ext cx="626469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kern="0" spc="50" dirty="0">
                <a:ln w="317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Jesús lo había predicho seis días antes.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135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F43FBA5-EFAB-46CD-9832-B4AC2FD0A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394" y="1984697"/>
            <a:ext cx="4371211" cy="3316511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51520" y="834970"/>
            <a:ext cx="8640960" cy="526297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kern="0" spc="50" dirty="0">
                <a:ln w="317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1</a:t>
            </a:r>
            <a:r>
              <a:rPr lang="es-ES" sz="2800" kern="0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 </a:t>
            </a:r>
            <a:r>
              <a:rPr lang="es-CO" sz="2800" kern="0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Seis días después, </a:t>
            </a:r>
            <a:r>
              <a:rPr lang="es-CO" sz="2800" b="1" kern="0" spc="50" dirty="0">
                <a:ln w="317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Jesús</a:t>
            </a:r>
            <a:r>
              <a:rPr lang="es-CO" sz="2800" kern="0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 tomó a Pedro, a Jacobo y a Juan su hermano, y los llevó aparte a un monte alto;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800" b="1" kern="0" spc="50" dirty="0">
                <a:ln w="317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2</a:t>
            </a:r>
            <a:r>
              <a:rPr lang="es-CO" sz="2800" b="1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 </a:t>
            </a:r>
            <a:r>
              <a:rPr lang="es-CO" sz="2800" kern="0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 y se transfiguró delante de ellos, y resplandeció su rostro como el sol, y sus vestidos se hicieron blancos como la luz.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800" b="1" kern="0" spc="50" dirty="0">
                <a:ln w="317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3</a:t>
            </a:r>
            <a:r>
              <a:rPr lang="es-CO" sz="2800" b="1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 </a:t>
            </a:r>
            <a:r>
              <a:rPr lang="es-CO" sz="2800" kern="0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 </a:t>
            </a:r>
            <a:r>
              <a:rPr lang="es-CO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Y he aquí les aparecieron </a:t>
            </a:r>
            <a:r>
              <a:rPr lang="es-CO" sz="2800" b="1" kern="0" spc="50" dirty="0">
                <a:ln w="317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Moisés </a:t>
            </a:r>
            <a:r>
              <a:rPr lang="es-CO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y </a:t>
            </a:r>
            <a:r>
              <a:rPr lang="es-CO" sz="2800" b="1" kern="0" spc="50" dirty="0">
                <a:ln w="317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Elías</a:t>
            </a:r>
            <a:r>
              <a:rPr lang="es-CO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, hablando con él.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800" b="1" kern="0" spc="50" dirty="0">
                <a:ln w="317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4</a:t>
            </a:r>
            <a:r>
              <a:rPr lang="es-CO" sz="2800" kern="0" spc="50" dirty="0">
                <a:ln w="1905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  </a:t>
            </a:r>
            <a:r>
              <a:rPr lang="es-CO" sz="2800" kern="0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Entonces Pedro dijo a Jesús: Señor, bueno es para nosotros que estemos aquí; si quieres, hagamos aquí tres enramadas: una para ti, otra para Moisés, y otra para Elías.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800" b="1" kern="0" spc="50" dirty="0">
                <a:ln w="317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5</a:t>
            </a:r>
            <a:r>
              <a:rPr lang="es-CO" sz="2800" kern="0" spc="50" dirty="0">
                <a:ln w="1905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 </a:t>
            </a:r>
            <a:r>
              <a:rPr lang="es-CO" sz="2800" kern="0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 Mientras él aún hablaba, una nube de luz los cubrió; y he aquí una voz desde la nube, que decía: Este es mi Hijo amado, en quien tengo complacencia; a él oíd.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kern="0" spc="50" dirty="0">
                <a:ln w="317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Mateo 17:1-8.  Véase Marcos 9:2-13 y Lucas 9:28-36. </a:t>
            </a:r>
            <a:endParaRPr lang="es-ES" sz="2800" b="1" kern="0" spc="50" dirty="0">
              <a:ln w="317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>
                  <a:schemeClr val="accent1"/>
                </a:glow>
              </a:effectLst>
              <a:latin typeface="Arial Narrow" panose="020B0606020202030204" pitchFamily="34" charset="0"/>
              <a:cs typeface="Aharoni" pitchFamily="2" charset="-79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8983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E264614-C4EB-4A79-AE57-060CB0BD8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624" y="3645024"/>
            <a:ext cx="2194750" cy="3048264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47664" y="1188041"/>
            <a:ext cx="6048673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kern="0" spc="50" dirty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“Pero </a:t>
            </a:r>
            <a:r>
              <a:rPr lang="es-ES" sz="2800" kern="0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cuando el </a:t>
            </a:r>
            <a:r>
              <a:rPr lang="es-ES" sz="2800" kern="0" spc="50" dirty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arcángel Miguel </a:t>
            </a:r>
            <a:r>
              <a:rPr lang="es-ES" sz="2800" kern="0" spc="50" dirty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contendía</a:t>
            </a:r>
            <a:r>
              <a:rPr lang="es-ES" sz="2800" kern="0" spc="50" dirty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 con el diablo, </a:t>
            </a:r>
            <a:r>
              <a:rPr lang="es-ES" sz="2800" kern="0" spc="50" dirty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disputando</a:t>
            </a:r>
            <a:r>
              <a:rPr lang="es-ES" sz="2800" kern="0" spc="50" dirty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 con él por el cuerpo de Moisés, no se atrevió a proferir juicio de maldición contra él, sino que dijo: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kern="0" spc="50" dirty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El Señor te reprenda”. </a:t>
            </a:r>
            <a:r>
              <a:rPr lang="es-ES" sz="2800" b="1" kern="0" spc="50" dirty="0">
                <a:ln w="317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Judas 1:9.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992324" y="467961"/>
            <a:ext cx="315935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200" b="1" kern="0" spc="50" dirty="0">
                <a:ln w="317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¿Por qué Moisés?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C78480A7-BD41-4A1D-ADD1-A9BC49CFE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64" y="4365104"/>
            <a:ext cx="6048673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kern="0" spc="50" dirty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000099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“En el monte de la transfiguración, </a:t>
            </a:r>
            <a:r>
              <a:rPr lang="es-ES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Moisés</a:t>
            </a:r>
            <a:r>
              <a:rPr lang="es-ES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 </a:t>
            </a:r>
            <a:r>
              <a:rPr lang="es-ES" sz="2800" kern="0" spc="50" dirty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000099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atestiguaba la victoria de Cristo sobre el pecado y la muerte. </a:t>
            </a:r>
            <a:r>
              <a:rPr lang="es-ES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Representaba a aquellos que saldrán del sepulcro en la resurrección de los justos”. </a:t>
            </a:r>
            <a:r>
              <a:rPr lang="es-ES" sz="2800" b="1" kern="0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DTG 390.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5726E6C-519D-4F27-B75A-887F9C16F79C}"/>
              </a:ext>
            </a:extLst>
          </p:cNvPr>
          <p:cNvSpPr/>
          <p:nvPr/>
        </p:nvSpPr>
        <p:spPr>
          <a:xfrm>
            <a:off x="2731295" y="3645024"/>
            <a:ext cx="368140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200" b="1" kern="0" spc="50" dirty="0">
                <a:ln w="317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El Testimonio White.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685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FF2B5EF4-FFF2-40B4-BE49-F238E27FC236}">
                <a16:creationId xmlns:a16="http://schemas.microsoft.com/office/drawing/2014/main" id="{A98FDA04-5ED0-4029-8171-004F52304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5965" y="1035893"/>
            <a:ext cx="3690411" cy="1384995"/>
          </a:xfrm>
          <a:prstGeom prst="rect">
            <a:avLst/>
          </a:prstGeom>
          <a:gradFill>
            <a:gsLst>
              <a:gs pos="0">
                <a:srgbClr val="F1FBC1"/>
              </a:gs>
              <a:gs pos="50000">
                <a:srgbClr val="E9F9AD"/>
              </a:gs>
              <a:gs pos="100000">
                <a:srgbClr val="D9F379"/>
              </a:gs>
            </a:gsLst>
            <a:lin ang="5400000" scaled="0"/>
          </a:gradFill>
          <a:ln w="12700">
            <a:solidFill>
              <a:srgbClr val="009E00"/>
            </a:solidFill>
            <a:headEnd/>
            <a:tailEnd/>
          </a:ln>
          <a:effectLst>
            <a:softEdge rad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50" normalizeH="0" baseline="0" noProof="0" dirty="0">
                <a:ln w="9525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glow>
                    <a:srgbClr val="549E39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“…y Elías subió al cielo en un torbellino”.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50" normalizeH="0" baseline="0" noProof="0" dirty="0">
                <a:ln w="9525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>
                    <a:srgbClr val="549E39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2Reyes 2:11.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A010B35-332C-4A8F-B944-79F93F2DFF47}"/>
              </a:ext>
            </a:extLst>
          </p:cNvPr>
          <p:cNvSpPr/>
          <p:nvPr/>
        </p:nvSpPr>
        <p:spPr>
          <a:xfrm>
            <a:off x="1057107" y="1436002"/>
            <a:ext cx="2794813" cy="58477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549E39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0" cap="none" spc="50" normalizeH="0" baseline="0" noProof="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¿Por qué Elías?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35709B5B-30A6-4DE8-9ABE-B7B597A92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3645023"/>
            <a:ext cx="4536504" cy="2677656"/>
          </a:xfrm>
          <a:prstGeom prst="rect">
            <a:avLst/>
          </a:prstGeom>
          <a:gradFill rotWithShape="1">
            <a:gsLst>
              <a:gs pos="0">
                <a:srgbClr val="C0CF3A">
                  <a:tint val="50000"/>
                  <a:satMod val="300000"/>
                </a:srgbClr>
              </a:gs>
              <a:gs pos="35000">
                <a:srgbClr val="C0CF3A">
                  <a:tint val="37000"/>
                  <a:satMod val="300000"/>
                </a:srgbClr>
              </a:gs>
              <a:gs pos="100000">
                <a:srgbClr val="C0CF3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CF3A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0" cap="none" spc="50" normalizeH="0" baseline="0" noProof="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549E39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“Elías, </a:t>
            </a:r>
            <a:r>
              <a:rPr kumimoji="0" lang="es-ES" sz="2800" b="0" i="0" u="none" strike="noStrike" kern="0" cap="none" spc="50" normalizeH="0" baseline="0" noProof="0" dirty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000099"/>
                </a:solidFill>
                <a:effectLst>
                  <a:glow>
                    <a:srgbClr val="549E39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que había sido trasladado al cielo sin ver la muerte,</a:t>
            </a:r>
            <a:r>
              <a:rPr kumimoji="0" lang="es-ES" sz="2800" b="0" i="0" u="none" strike="noStrike" kern="0" cap="none" spc="50" normalizeH="0" baseline="0" noProof="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000099"/>
                </a:solidFill>
                <a:effectLst>
                  <a:glow>
                    <a:srgbClr val="549E39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s-ES" sz="2800" b="0" i="0" u="none" strike="noStrike" kern="0" cap="none" spc="50" normalizeH="0" baseline="0" noProof="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549E39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representaba a aquellos que estarán viviendo en la tierra cuando venga Cristo por segunda vez”.  </a:t>
            </a:r>
            <a:r>
              <a:rPr kumimoji="0" lang="es-ES" sz="2800" b="1" i="0" u="none" strike="noStrike" kern="0" cap="none" spc="50" normalizeH="0" baseline="0" noProof="0" dirty="0">
                <a:ln w="9525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>
                    <a:srgbClr val="549E39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DTG 390.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C000B43-4769-4940-8EED-A59C308B26FB}"/>
              </a:ext>
            </a:extLst>
          </p:cNvPr>
          <p:cNvSpPr/>
          <p:nvPr/>
        </p:nvSpPr>
        <p:spPr>
          <a:xfrm>
            <a:off x="1435151" y="2772217"/>
            <a:ext cx="3681409" cy="58477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549E39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0" cap="none" spc="50" normalizeH="0" baseline="0" noProof="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El Testimonio White.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3398822-07DC-4523-B428-538E2969F8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66" t="42860" r="1029" b="3089"/>
          <a:stretch/>
        </p:blipFill>
        <p:spPr>
          <a:xfrm>
            <a:off x="5868144" y="3694565"/>
            <a:ext cx="2394390" cy="257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2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779912" y="3763577"/>
            <a:ext cx="4824536" cy="26776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kern="0" spc="50" dirty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000099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“Así como Enoc fue trasladado al cielo antes de la destrucción del mundo por el diluvio,</a:t>
            </a:r>
            <a:r>
              <a:rPr lang="es-ES" sz="2800" kern="0" spc="50" dirty="0">
                <a:ln w="1905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 </a:t>
            </a:r>
            <a:r>
              <a:rPr lang="es-ES" sz="2800" kern="0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así también </a:t>
            </a:r>
            <a:r>
              <a:rPr lang="es-ES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los justos vivos </a:t>
            </a:r>
            <a:r>
              <a:rPr lang="es-ES" sz="2800" kern="0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serán trasladados de la tierra antes de la destrucción por el fuego”. </a:t>
            </a:r>
            <a:r>
              <a:rPr lang="es-ES" sz="2800" b="1" kern="0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PP 77.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75557" y="3871299"/>
            <a:ext cx="2556283" cy="25699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O" sz="2800" b="1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Elías y Enoc representan el mismo grupo,        </a:t>
            </a:r>
            <a:r>
              <a:rPr lang="es-CO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dos grupos distintos.</a:t>
            </a:r>
            <a:endParaRPr lang="es-CO" sz="2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2C353F9-8DEC-4B51-AE89-DA47D47FD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912" y="765285"/>
            <a:ext cx="4824536" cy="26776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kern="0" spc="50" dirty="0">
                <a:ln w="1905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“Por la fe Enoc </a:t>
            </a:r>
            <a:r>
              <a:rPr lang="es-ES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fue traspuesto para no ver muerte,</a:t>
            </a:r>
            <a:r>
              <a:rPr lang="es-ES" sz="2800" kern="0" spc="50" dirty="0">
                <a:ln w="1905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 y no fue hallado, porque lo traspuso Dios; y antes que fuese traspuesto, tuvo testimonio de haber agradado a Dios”.  </a:t>
            </a:r>
            <a:r>
              <a:rPr lang="es-ES" sz="2800" b="1" kern="0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Hebreos 11:5. </a:t>
            </a:r>
            <a:endParaRPr lang="es-ES" sz="2400" b="1" kern="0" spc="5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>
                  <a:schemeClr val="accent1"/>
                </a:glow>
              </a:effectLst>
              <a:latin typeface="Arial Narrow" panose="020B0606020202030204" pitchFamily="34" charset="0"/>
              <a:cs typeface="Aharoni" pitchFamily="2" charset="-79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CBD9D07-55D0-461E-9D34-CC19E8B17228}"/>
              </a:ext>
            </a:extLst>
          </p:cNvPr>
          <p:cNvSpPr/>
          <p:nvPr/>
        </p:nvSpPr>
        <p:spPr>
          <a:xfrm>
            <a:off x="449542" y="980728"/>
            <a:ext cx="2808312" cy="240065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000" b="1" kern="0" spc="50" dirty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La traslación de Enoc también ilustra la traslación de los justos vivos.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926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475656" y="1799525"/>
            <a:ext cx="6192688" cy="2246769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>
            <a:glow rad="50800">
              <a:srgbClr val="CCFF33"/>
            </a:glow>
            <a:outerShdw blurRad="40000" dist="23000" dir="5400000" rotWithShape="0">
              <a:srgbClr val="000000">
                <a:alpha val="35000"/>
              </a:srgbClr>
            </a:outerShdw>
            <a:softEdge rad="38100"/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MUERTOS RESUCITADOS.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kern="0" spc="50" dirty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0000CC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“Porque el Señor mismo con voz de mando, con voz de arcángel, y con trompeta de Dios, descenderá del cielo; y </a:t>
            </a:r>
            <a:r>
              <a:rPr lang="es-ES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los muertos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en Cristo </a:t>
            </a:r>
            <a:r>
              <a:rPr lang="es-ES" sz="2800" kern="0" spc="50" dirty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0000CC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resucitarán primero”. </a:t>
            </a:r>
            <a:r>
              <a:rPr lang="es-ES" sz="2800" b="1" kern="0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1Tes. 4:16.</a:t>
            </a:r>
            <a:endParaRPr lang="es-CO" sz="2800" b="1" kern="0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>
                  <a:schemeClr val="accent1"/>
                </a:glow>
              </a:effectLst>
              <a:latin typeface="Arial Narrow" panose="020B0606020202030204" pitchFamily="34" charset="0"/>
              <a:cs typeface="Aharoni" pitchFamily="2" charset="-79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BA4AF93-834F-4619-8454-9ED13E130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604" y="4293096"/>
            <a:ext cx="7128792" cy="2246769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>
            <a:glow>
              <a:srgbClr val="CCFF33"/>
            </a:glow>
            <a:outerShdw blurRad="40000" dist="23000" dir="5400000" rotWithShape="0">
              <a:srgbClr val="000000">
                <a:alpha val="35000"/>
              </a:srgbClr>
            </a:outerShdw>
            <a:softEdge rad="38100"/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VIVOS TRANSFORMADOS.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kern="0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Luego nosotros </a:t>
            </a:r>
            <a:r>
              <a:rPr lang="es-ES" sz="2800" kern="0" spc="50" dirty="0">
                <a:ln w="19050" cmpd="sng">
                  <a:solidFill>
                    <a:srgbClr val="FF1D1D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los que vivimos, </a:t>
            </a:r>
            <a:r>
              <a:rPr lang="es-ES" sz="2800" kern="0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los que hayamos quedado, seremos arrebatados </a:t>
            </a:r>
            <a:r>
              <a:rPr lang="es-ES" sz="2800" kern="0" spc="50" dirty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juntamente</a:t>
            </a:r>
            <a:r>
              <a:rPr lang="es-ES" sz="2800" kern="0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 con ellos en las nubes para recibir al Señor en el aire, y así estaremos siempre con el Señor. </a:t>
            </a:r>
            <a:r>
              <a:rPr lang="es-ES" sz="2800" b="1" kern="0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1Tes. 4:17.</a:t>
            </a:r>
            <a:endParaRPr lang="es-CO" sz="2800" b="1" kern="0" spc="50" dirty="0">
              <a:ln w="952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>
                  <a:schemeClr val="accent1"/>
                </a:glow>
              </a:effectLst>
              <a:latin typeface="Arial Narrow" panose="020B0606020202030204" pitchFamily="34" charset="0"/>
              <a:cs typeface="Aharoni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1580A79-E2E7-472D-8799-7494411457B8}"/>
              </a:ext>
            </a:extLst>
          </p:cNvPr>
          <p:cNvSpPr/>
          <p:nvPr/>
        </p:nvSpPr>
        <p:spPr>
          <a:xfrm>
            <a:off x="1547663" y="469121"/>
            <a:ext cx="6048673" cy="10156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000" b="1" kern="0" spc="50" dirty="0">
                <a:ln w="3175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glow>
                    <a:srgbClr val="92D050"/>
                  </a:glow>
                </a:effectLst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La Biblia revela dos clases de salvos en la Segunda Venida del Señor.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898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747637" y="2276872"/>
            <a:ext cx="5648726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kern="0" spc="50" dirty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“En un momento, en un abrir y cerrar de ojos, a la final trompeta; porque se tocará la trompeta, y los </a:t>
            </a:r>
            <a:r>
              <a:rPr lang="es-ES" sz="2800" b="1" kern="0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muertos</a:t>
            </a:r>
            <a:r>
              <a:rPr lang="es-ES" sz="2800" b="1" kern="0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 </a:t>
            </a:r>
            <a:r>
              <a:rPr lang="es-ES" sz="2800" kern="0" spc="50" dirty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serán</a:t>
            </a:r>
            <a:r>
              <a:rPr lang="es-ES" sz="2800" b="1" kern="0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 </a:t>
            </a:r>
            <a:r>
              <a:rPr lang="es-ES" sz="2800" kern="0" spc="50" dirty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resucitados incorruptibles, y </a:t>
            </a:r>
            <a:r>
              <a:rPr lang="es-ES" sz="2800" b="1" kern="0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nosotros</a:t>
            </a:r>
            <a:r>
              <a:rPr lang="es-ES" sz="2800" b="1" kern="0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0000CC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 </a:t>
            </a:r>
            <a:r>
              <a:rPr lang="es-ES" sz="2800" kern="0" spc="50" dirty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seremos transformados”.  </a:t>
            </a:r>
            <a:r>
              <a:rPr lang="es-ES" sz="2800" b="1" kern="0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1Cor. 15:52.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015905" y="764704"/>
            <a:ext cx="511219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CO" sz="3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MUERTOS RESUCITADOS Y</a:t>
            </a:r>
          </a:p>
          <a:p>
            <a:pPr>
              <a:spcAft>
                <a:spcPts val="0"/>
              </a:spcAft>
            </a:pPr>
            <a:r>
              <a:rPr lang="es-CO" sz="3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VIVOS TRANSFORMADOS.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EA67E66-72B4-43E1-8F56-4BA6DB3E2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569" y="4852317"/>
            <a:ext cx="5968861" cy="1384995"/>
          </a:xfrm>
          <a:prstGeom prst="rect">
            <a:avLst/>
          </a:prstGeom>
          <a:solidFill>
            <a:srgbClr val="FFFFCC"/>
          </a:solidFill>
          <a:ln>
            <a:headEnd/>
            <a:tailEnd/>
          </a:ln>
          <a:effectLst>
            <a:glow>
              <a:srgbClr val="009242"/>
            </a:glow>
            <a:outerShdw blurRad="40000" dist="23000" dir="5400000" rotWithShape="0">
              <a:srgbClr val="000000">
                <a:alpha val="35000"/>
              </a:srgbClr>
            </a:outerShdw>
            <a:softEdge rad="38100"/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kern="0" spc="50" dirty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000099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“…quien murió por nosotros para que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kern="0" spc="50" dirty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000099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 ya sea que </a:t>
            </a:r>
            <a:r>
              <a:rPr lang="es-ES" sz="2800" b="1" kern="0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velemos</a:t>
            </a:r>
            <a:r>
              <a:rPr lang="es-ES" sz="2800" kern="0" spc="50" dirty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000099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, o que </a:t>
            </a:r>
            <a:r>
              <a:rPr lang="es-ES" sz="2800" b="1" kern="0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durmamos,</a:t>
            </a:r>
            <a:r>
              <a:rPr lang="es-ES" sz="2800" b="1" kern="0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99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 </a:t>
            </a:r>
            <a:r>
              <a:rPr lang="es-ES" sz="2800" kern="0" spc="50" dirty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000099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vivamos juntamente con él”. </a:t>
            </a:r>
            <a:r>
              <a:rPr lang="es-ES" sz="2800" b="1" kern="0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accent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1Tes. 5:10.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591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eDspx2BVsianRcA16kDY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Mm2BfblvPMGqjbdgPoZF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kTbVbBoWsNSGOP21BQJk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nZs4deGRGiDG29qk0K6Tk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xDmodNN9W2qKvct6nagB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27MTBhPZdLgurOIO0T3x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giEdQTmWCILXBeBkbwjXP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t0LEoz9mxAerRuenqWDg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JtdtdGHxdoMBODscvMNfb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Ian66O5njyvWhhrUltFZm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FgGAUeqQtTlxL266ATrQ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uQeb8ZT2SOzFVVhHkDcrD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5RmbKBrjAbPSv6qvTRXt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AKvoOfTMxwLrbOeJtOp9i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ISxZF4ZATB9shCFlNbqND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64VCg9n84Ujq1CROzOMXC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hIxC371dJvwpMs43OPdLx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8QA3uYCC0GGWMd5E6f6Qb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UCQoJwZWKRC2zG10D3B6u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JPGRYaJXEG3jVXc5e6C4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jJDoC6C3f4k5T0ISxPdNc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ZgL4NyOvuqTUwXeAyDlB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kvrCHCptTTVfKNddo2IS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YQ4bnmyNQ9BnKnCxi3eJ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bYuLEXhArBu0hUZCarXHz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j8cQX0khmHo4E5HCIAwfH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TJ6HyGTNMTlrFmyN0gfa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CcgUUyJmaj2iftKfsEozV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Jdpl4Uzf0wL77TrDLk3qI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pm642LOBMFR7t3uzuOMVj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8mRNOS3vuMHN2eZSOqpK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fZpo9bPfDMHTPYIaX0II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lLfrlvVXuULrSmsoFHdg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AHWgjjLGqxEzwIKwhhCpV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0UdfgIRqG1WTED9HQkjFi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7n6mIyl1uTvlLke5ed64d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vZHOfXQTXbHcNP9UZj5F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ojRPsL55zeznS6FTinaB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EzwpVkdNYxdsAoXqv4NRB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CqW2f60IuV74Eii3PLRMf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9qwgVSS5N4HbW6sS57Mg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lwJF8re20PdBgwwYa7Qo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mtmbBXFKZZYQ50xgKqQL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XlPWm7WFpEbi9giWQhmfP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KFbtt6faJLkQVJGqi6Hcs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CpqwqUnpxlYuv0lFAyNkz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FNRhXNAzoO2JIpvPG2iZ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jEKhBbGOsvEiKCF9WzPYX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rMiV9LSL2zeQtcwGcpSA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5qFTaw6Ia7S9cYZF2VWGs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4T9tCgmq6mOTGSggBlFjp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YjZyGxnWEF40mMJHTQlJ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ljh7oLkA19FXUPt4zP39I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PGvtwUrPYF5sYGhz8BC3D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loRTdPgwGQNctABVfq9cb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bhvtRKrfbzUXg5QPFrf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rRNM0GsxFvTk7BCGBysZ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FMcGXdlcUrKmwp2q3gPdj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HAgtjCJxDJZCM4A52t6lK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9YAbAgyiCLVx5CqtUJsmN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eGN1QQYwHIdm40cYDnpiv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g0Lplsg1KcAHXAIr1UsIt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GAb5DR24Qun4pMgqvvgFY"/>
</p:tagLst>
</file>

<file path=ppt/theme/theme1.xml><?xml version="1.0" encoding="utf-8"?>
<a:theme xmlns:a="http://schemas.openxmlformats.org/drawingml/2006/main" name="Tema de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Violeta rojo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Tema de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Tema de Office">
  <a:themeElements>
    <a:clrScheme name="Amaril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4994</TotalTime>
  <Words>2544</Words>
  <Application>Microsoft Office PowerPoint</Application>
  <PresentationFormat>Presentación en pantalla (4:3)</PresentationFormat>
  <Paragraphs>142</Paragraphs>
  <Slides>27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27</vt:i4>
      </vt:variant>
    </vt:vector>
  </HeadingPairs>
  <TitlesOfParts>
    <vt:vector size="40" baseType="lpstr">
      <vt:lpstr>Aharoni</vt:lpstr>
      <vt:lpstr>Arial</vt:lpstr>
      <vt:lpstr>Arial Black</vt:lpstr>
      <vt:lpstr>Arial Narrow</vt:lpstr>
      <vt:lpstr>Calibri</vt:lpstr>
      <vt:lpstr>Calibri Light</vt:lpstr>
      <vt:lpstr>Times New Roman</vt:lpstr>
      <vt:lpstr>Tema de Office</vt:lpstr>
      <vt:lpstr>1_Tema de Office</vt:lpstr>
      <vt:lpstr>2_Tema de Office</vt:lpstr>
      <vt:lpstr>3_Tema de Office</vt:lpstr>
      <vt:lpstr>5_Tema de Office</vt:lpstr>
      <vt:lpstr>6_Tema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¿A dónde  y a quiénes</dc:title>
  <dc:creator>Luffi</dc:creator>
  <cp:lastModifiedBy>USUARIO</cp:lastModifiedBy>
  <cp:revision>1076</cp:revision>
  <dcterms:created xsi:type="dcterms:W3CDTF">2013-04-13T02:54:06Z</dcterms:created>
  <dcterms:modified xsi:type="dcterms:W3CDTF">2022-10-01T01:46:52Z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1h8z9fuht130Tn_l_r8N6AuVsJWcqB8E0DLN1OMvfTH4</vt:lpwstr>
  </property>
  <property fmtid="{D5CDD505-2E9C-101B-9397-08002B2CF9AE}" pid="4" name="Google.Documents.RevisionId">
    <vt:lpwstr>10253079382142271501</vt:lpwstr>
  </property>
  <property fmtid="{D5CDD505-2E9C-101B-9397-08002B2CF9AE}" pid="5" name="Google.Documents.PreviousRevisionId">
    <vt:lpwstr>17336298699588335290</vt:lpwstr>
  </property>
  <property fmtid="{D5CDD505-2E9C-101B-9397-08002B2CF9AE}" pid="6" name="Google.Documents.PluginVersion">
    <vt:lpwstr>2.0.2662.553</vt:lpwstr>
  </property>
  <property fmtid="{D5CDD505-2E9C-101B-9397-08002B2CF9AE}" pid="7" name="Google.Documents.MergeIncapabilityFlags">
    <vt:i4>0</vt:i4>
  </property>
</Properties>
</file>