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9" r:id="rId1"/>
  </p:sldMasterIdLst>
  <p:notesMasterIdLst>
    <p:notesMasterId r:id="rId22"/>
  </p:notesMasterIdLst>
  <p:sldIdLst>
    <p:sldId id="319" r:id="rId2"/>
    <p:sldId id="280" r:id="rId3"/>
    <p:sldId id="281" r:id="rId4"/>
    <p:sldId id="309" r:id="rId5"/>
    <p:sldId id="284" r:id="rId6"/>
    <p:sldId id="296" r:id="rId7"/>
    <p:sldId id="287" r:id="rId8"/>
    <p:sldId id="292" r:id="rId9"/>
    <p:sldId id="310" r:id="rId10"/>
    <p:sldId id="311" r:id="rId11"/>
    <p:sldId id="291" r:id="rId12"/>
    <p:sldId id="312" r:id="rId13"/>
    <p:sldId id="313" r:id="rId14"/>
    <p:sldId id="304" r:id="rId15"/>
    <p:sldId id="315" r:id="rId16"/>
    <p:sldId id="314" r:id="rId17"/>
    <p:sldId id="316" r:id="rId18"/>
    <p:sldId id="306" r:id="rId19"/>
    <p:sldId id="317" r:id="rId20"/>
    <p:sldId id="318" r:id="rId21"/>
  </p:sldIdLst>
  <p:sldSz cx="9144000" cy="6858000" type="screen4x3"/>
  <p:notesSz cx="6858000" cy="9144000"/>
  <p:embeddedFontLst>
    <p:embeddedFont>
      <p:font typeface="Georgia" panose="02040502050405020303"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Arial Narrow" panose="020B0606020202030204" pitchFamily="34" charset="0"/>
      <p:regular r:id="rId31"/>
      <p:bold r:id="rId32"/>
      <p:italic r:id="rId33"/>
      <p:boldItalic r:id="rId34"/>
    </p:embeddedFont>
    <p:embeddedFont>
      <p:font typeface="Gill Sans Ultra Bold" panose="020B0A02020104020203" pitchFamily="34" charset="0"/>
      <p:regular r:id="rId35"/>
    </p:embeddedFont>
    <p:embeddedFont>
      <p:font typeface="Trebuchet MS" panose="020B060302020202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99"/>
    <a:srgbClr val="001E00"/>
    <a:srgbClr val="003300"/>
    <a:srgbClr val="8BFFFF"/>
    <a:srgbClr val="FFFF66"/>
    <a:srgbClr val="FEBAF9"/>
    <a:srgbClr val="FF99CC"/>
    <a:srgbClr val="8CF0FE"/>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09" autoAdjust="0"/>
    <p:restoredTop sz="94660"/>
  </p:normalViewPr>
  <p:slideViewPr>
    <p:cSldViewPr>
      <p:cViewPr varScale="1">
        <p:scale>
          <a:sx n="68" d="100"/>
          <a:sy n="68" d="100"/>
        </p:scale>
        <p:origin x="8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AE6EA-639D-47F7-99B3-48D487D49EB6}" type="datetimeFigureOut">
              <a:rPr lang="es-CO" smtClean="0"/>
              <a:t>21/10/2016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EB0A9-B9B2-41AE-BB20-A70B63DEFC38}" type="slidenum">
              <a:rPr lang="es-CO" smtClean="0"/>
              <a:t>‹Nº›</a:t>
            </a:fld>
            <a:endParaRPr lang="es-CO"/>
          </a:p>
        </p:txBody>
      </p:sp>
    </p:spTree>
    <p:extLst>
      <p:ext uri="{BB962C8B-B14F-4D97-AF65-F5344CB8AC3E}">
        <p14:creationId xmlns:p14="http://schemas.microsoft.com/office/powerpoint/2010/main" val="371208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2AB24506-D6EE-43FF-8ED8-DC74C2F9A58F}" type="datetime1">
              <a:rPr lang="es-ES" smtClean="0">
                <a:solidFill>
                  <a:prstClr val="black">
                    <a:tint val="75000"/>
                  </a:prstClr>
                </a:solidFill>
              </a:rPr>
              <a:t>21/10/2016</a:t>
            </a:fld>
            <a:endParaRPr lang="es-ES">
              <a:solidFill>
                <a:prstClr val="black">
                  <a:tint val="75000"/>
                </a:prstClr>
              </a:solidFill>
            </a:endParaRPr>
          </a:p>
        </p:txBody>
      </p:sp>
      <p:sp>
        <p:nvSpPr>
          <p:cNvPr id="5" name="Footer Placeholder 4"/>
          <p:cNvSpPr>
            <a:spLocks noGrp="1"/>
          </p:cNvSpPr>
          <p:nvPr>
            <p:ph type="ftr" sz="quarter" idx="11"/>
          </p:nvPr>
        </p:nvSpPr>
        <p:spPr>
          <a:xfrm>
            <a:off x="533401" y="5936189"/>
            <a:ext cx="4021666" cy="365125"/>
          </a:xfrm>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7010399" y="2750337"/>
            <a:ext cx="1370293" cy="1356442"/>
          </a:xfrm>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321742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B6115E-1C1A-4C7A-9794-3FB8892D1FA2}" type="datetime1">
              <a:rPr lang="es-ES" smtClean="0">
                <a:solidFill>
                  <a:prstClr val="black">
                    <a:tint val="75000"/>
                  </a:prstClr>
                </a:solidFill>
              </a:rPr>
              <a:t>21/10/2016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a:xfrm>
            <a:off x="7856438" y="4711310"/>
            <a:ext cx="1149836" cy="1090789"/>
          </a:xfrm>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884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31D559C-A4F1-4898-ACBC-274B300F0836}" type="datetime1">
              <a:rPr lang="es-ES" smtClean="0">
                <a:solidFill>
                  <a:prstClr val="black">
                    <a:tint val="75000"/>
                  </a:prstClr>
                </a:solidFill>
              </a:rPr>
              <a:t>21/10/2016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a:xfrm>
            <a:off x="7856438" y="4711616"/>
            <a:ext cx="1149836" cy="1090789"/>
          </a:xfrm>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927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F7B54BE-6916-4CC8-ACA5-009AB6B4C361}" type="datetime1">
              <a:rPr lang="es-ES" smtClean="0">
                <a:solidFill>
                  <a:prstClr val="black">
                    <a:tint val="75000"/>
                  </a:prstClr>
                </a:solidFill>
              </a:rPr>
              <a:t>21/10/2016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47315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1BA4C94-CD93-4091-9B19-A935B718C814}" type="datetime1">
              <a:rPr lang="es-ES" smtClean="0">
                <a:solidFill>
                  <a:prstClr val="black">
                    <a:tint val="75000"/>
                  </a:prstClr>
                </a:solidFill>
              </a:rPr>
              <a:t>21/10/2016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0836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EBA539F-4B03-47A2-A278-DC6BC4472D6A}" type="datetime1">
              <a:rPr lang="es-ES" smtClean="0">
                <a:solidFill>
                  <a:prstClr val="black">
                    <a:tint val="75000"/>
                  </a:prstClr>
                </a:solidFill>
              </a:rPr>
              <a:t>21/10/2016</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42434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60EF92F6-97CC-455F-AD04-DFC63E340BC9}" type="datetime1">
              <a:rPr lang="es-ES" smtClean="0">
                <a:solidFill>
                  <a:prstClr val="black">
                    <a:tint val="75000"/>
                  </a:prstClr>
                </a:solidFill>
              </a:rPr>
              <a:t>21/10/2016</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6869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51FD32-F8E5-4E7E-A6E7-5FBA5D185129}" type="datetime1">
              <a:rPr lang="es-ES" smtClean="0">
                <a:solidFill>
                  <a:prstClr val="black">
                    <a:tint val="75000"/>
                  </a:prstClr>
                </a:solidFill>
              </a:rPr>
              <a:t>21/10/2016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161622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2B30C36C-B8BB-48C7-BAF2-3CA3D45B226F}" type="datetime1">
              <a:rPr lang="es-ES" smtClean="0">
                <a:solidFill>
                  <a:prstClr val="black">
                    <a:tint val="75000"/>
                  </a:prstClr>
                </a:solidFill>
              </a:rPr>
              <a:t>21/10/2016</a:t>
            </a:fld>
            <a:endParaRPr lang="es-ES">
              <a:solidFill>
                <a:prstClr val="black">
                  <a:tint val="75000"/>
                </a:prstClr>
              </a:solidFill>
            </a:endParaRPr>
          </a:p>
        </p:txBody>
      </p:sp>
      <p:sp>
        <p:nvSpPr>
          <p:cNvPr id="5" name="Footer Placeholder 4"/>
          <p:cNvSpPr>
            <a:spLocks noGrp="1"/>
          </p:cNvSpPr>
          <p:nvPr>
            <p:ph type="ftr" sz="quarter" idx="11"/>
          </p:nvPr>
        </p:nvSpPr>
        <p:spPr>
          <a:xfrm>
            <a:off x="510241" y="5936189"/>
            <a:ext cx="4518959" cy="365125"/>
          </a:xfrm>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01190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E5ED28-2DE6-4AC0-9057-C2639A0F25D6}" type="datetime1">
              <a:rPr lang="es-ES" smtClean="0">
                <a:solidFill>
                  <a:prstClr val="black">
                    <a:tint val="75000"/>
                  </a:prstClr>
                </a:solidFill>
              </a:rPr>
              <a:t>21/10/2016</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023977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5365810" y="5936188"/>
            <a:ext cx="2057400" cy="365125"/>
          </a:xfrm>
        </p:spPr>
        <p:txBody>
          <a:bodyPr/>
          <a:lstStyle/>
          <a:p>
            <a:fld id="{4AC81E37-E37C-4519-81A1-84F54C3C8895}" type="datetime1">
              <a:rPr lang="es-ES" smtClean="0">
                <a:solidFill>
                  <a:prstClr val="black">
                    <a:tint val="75000"/>
                  </a:prstClr>
                </a:solidFill>
              </a:rPr>
              <a:t>21/10/2016</a:t>
            </a:fld>
            <a:endParaRPr lang="es-ES">
              <a:solidFill>
                <a:prstClr val="black">
                  <a:tint val="75000"/>
                </a:prstClr>
              </a:solidFill>
            </a:endParaRPr>
          </a:p>
        </p:txBody>
      </p:sp>
      <p:sp>
        <p:nvSpPr>
          <p:cNvPr id="5" name="Footer Placeholder 4"/>
          <p:cNvSpPr>
            <a:spLocks noGrp="1"/>
          </p:cNvSpPr>
          <p:nvPr>
            <p:ph type="ftr" sz="quarter" idx="11"/>
          </p:nvPr>
        </p:nvSpPr>
        <p:spPr>
          <a:xfrm>
            <a:off x="533400" y="5936189"/>
            <a:ext cx="4834673" cy="365125"/>
          </a:xfrm>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a:xfrm>
            <a:off x="7856438" y="2869896"/>
            <a:ext cx="1149836" cy="1090789"/>
          </a:xfrm>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886015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B7DC30C-2DBF-4E72-84A1-9CF484915AA5}" type="datetime1">
              <a:rPr lang="es-ES" smtClean="0">
                <a:solidFill>
                  <a:prstClr val="black">
                    <a:tint val="75000"/>
                  </a:prstClr>
                </a:solidFill>
              </a:rPr>
              <a:t>21/10/2016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600165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31638" y="3030009"/>
            <a:ext cx="3367045"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061129" y="3030009"/>
            <a:ext cx="3367044"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3557B24-DA71-4644-B1E2-D4C9AC82DC9A}" type="datetime1">
              <a:rPr lang="es-ES" smtClean="0">
                <a:solidFill>
                  <a:prstClr val="black">
                    <a:tint val="75000"/>
                  </a:prstClr>
                </a:solidFill>
              </a:rPr>
              <a:t>21/10/2016</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547215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DB0217-F8FA-4B32-8841-BA766E8447C7}" type="datetime1">
              <a:rPr lang="es-ES" smtClean="0">
                <a:solidFill>
                  <a:prstClr val="black">
                    <a:tint val="75000"/>
                  </a:prstClr>
                </a:solidFill>
              </a:rPr>
              <a:t>21/10/2016</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4508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7801997-561A-4E63-A32B-6C13837E4B39}" type="datetime1">
              <a:rPr lang="es-ES" smtClean="0">
                <a:solidFill>
                  <a:prstClr val="black">
                    <a:tint val="75000"/>
                  </a:prstClr>
                </a:solidFill>
              </a:rPr>
              <a:t>21/10/2016</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115467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23AC920-1F90-49EC-8073-435AB68595FD}" type="datetime1">
              <a:rPr lang="es-ES" smtClean="0">
                <a:solidFill>
                  <a:prstClr val="black">
                    <a:tint val="75000"/>
                  </a:prstClr>
                </a:solidFill>
              </a:rPr>
              <a:t>21/10/2016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05342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777F240-AC24-46D4-803A-E6E68070F4D8}" type="datetime1">
              <a:rPr lang="es-ES" smtClean="0">
                <a:solidFill>
                  <a:prstClr val="black">
                    <a:tint val="75000"/>
                  </a:prstClr>
                </a:solidFill>
              </a:rPr>
              <a:t>21/10/2016</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35385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8B2C3F-98BC-4A58-A370-B112DEE07691}" type="datetime1">
              <a:rPr lang="es-ES" smtClean="0">
                <a:solidFill>
                  <a:prstClr val="black">
                    <a:tint val="75000"/>
                  </a:prstClr>
                </a:solidFill>
              </a:rPr>
              <a:t>21/10/2016</a:t>
            </a:fld>
            <a:endParaRPr lang="es-ES">
              <a:solidFill>
                <a:prstClr val="black">
                  <a:tint val="75000"/>
                </a:prstClr>
              </a:solidFill>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9EFBBB6-ED6E-405D-BEDC-3DDBA655429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67288065"/>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ransition>
    <p:fade/>
  </p:transition>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FF00"/>
            </a:gs>
            <a:gs pos="50000">
              <a:srgbClr val="0000FF"/>
            </a:gs>
            <a:gs pos="100000">
              <a:schemeClr val="tx1"/>
            </a:gs>
          </a:gsLst>
          <a:lin ang="2520000" scaled="0"/>
        </a:gradFill>
        <a:effectLst/>
      </p:bgPr>
    </p:bg>
    <p:spTree>
      <p:nvGrpSpPr>
        <p:cNvPr id="1" name=""/>
        <p:cNvGrpSpPr/>
        <p:nvPr/>
      </p:nvGrpSpPr>
      <p:grpSpPr>
        <a:xfrm>
          <a:off x="0" y="0"/>
          <a:ext cx="0" cy="0"/>
          <a:chOff x="0" y="0"/>
          <a:chExt cx="0" cy="0"/>
        </a:xfrm>
      </p:grpSpPr>
      <p:sp>
        <p:nvSpPr>
          <p:cNvPr id="7" name="Rectángulo 6"/>
          <p:cNvSpPr/>
          <p:nvPr/>
        </p:nvSpPr>
        <p:spPr>
          <a:xfrm>
            <a:off x="1817948" y="260648"/>
            <a:ext cx="5508104" cy="1938992"/>
          </a:xfrm>
          <a:prstGeom prst="rect">
            <a:avLst/>
          </a:prstGeom>
          <a:no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4000" b="0" i="0" u="none" strike="noStrike" kern="0" cap="none" spc="0" normalizeH="0" baseline="0" noProof="0" dirty="0">
                <a:ln>
                  <a:solidFill>
                    <a:schemeClr val="tx1"/>
                  </a:solidFill>
                </a:ln>
                <a:effectLst/>
                <a:uLnTx/>
                <a:uFillTx/>
                <a:latin typeface="Gill Sans Ultra Bold" panose="020B0A02020104020203" pitchFamily="34" charset="0"/>
                <a:ea typeface="Times New Roman" panose="02020603050405020304" pitchFamily="18" charset="0"/>
                <a:cs typeface="Times New Roman" panose="02020603050405020304" pitchFamily="18" charset="0"/>
              </a:rPr>
              <a:t>Las fiestas proféticas de Israel.</a:t>
            </a:r>
            <a:endParaRPr kumimoji="0" lang="es-CO" sz="4000" b="0" i="0" u="none" strike="noStrike" kern="0" cap="none" spc="0" normalizeH="0" baseline="0" noProof="0" dirty="0">
              <a:ln>
                <a:solidFill>
                  <a:schemeClr val="tx1"/>
                </a:solidFill>
              </a:ln>
              <a:effectLst/>
              <a:uLnTx/>
              <a:uFillTx/>
              <a:latin typeface="Gill Sans Ultra Bold" panose="020B0A02020104020203"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950" y="2708920"/>
            <a:ext cx="4356099" cy="3267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7734138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ángulo 5"/>
          <p:cNvSpPr/>
          <p:nvPr/>
        </p:nvSpPr>
        <p:spPr>
          <a:xfrm>
            <a:off x="1655676" y="2279484"/>
            <a:ext cx="5832648" cy="1815882"/>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(1) </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La pascua halló su cumplimiento en Cristo cuando nuestro Señor fue crucificado el 14 de Nisán.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Cristo estaba representado en el cordero pascual.</a:t>
            </a:r>
          </a:p>
        </p:txBody>
      </p:sp>
      <p:sp>
        <p:nvSpPr>
          <p:cNvPr id="7" name="Rectángulo 6"/>
          <p:cNvSpPr/>
          <p:nvPr/>
        </p:nvSpPr>
        <p:spPr>
          <a:xfrm>
            <a:off x="1924359" y="911622"/>
            <a:ext cx="5295282" cy="1015663"/>
          </a:xfrm>
          <a:prstGeom prst="rect">
            <a:avLst/>
          </a:prstGeom>
          <a:solidFill>
            <a:srgbClr val="C00000"/>
          </a:solidFill>
          <a:ln w="25400" cap="flat" cmpd="sng" algn="ctr">
            <a:noFill/>
            <a:prstDash val="solid"/>
          </a:ln>
          <a:effectLst/>
        </p:spPr>
        <p:txBody>
          <a:bodyPr wrap="square">
            <a:spAutoFit/>
          </a:bodyPr>
          <a:lstStyle/>
          <a:p>
            <a:pPr lvl="0" algn="ctr" defTabSz="914400">
              <a:defRPr/>
            </a:pPr>
            <a:r>
              <a:rPr lang="es-CO" sz="3000" b="1" kern="0" dirty="0">
                <a:ln>
                  <a:solidFill>
                    <a:srgbClr val="FFFF00"/>
                  </a:solidFill>
                </a:ln>
                <a:solidFill>
                  <a:srgbClr val="FFFF00"/>
                </a:solidFill>
                <a:latin typeface="Arial Narrow" panose="020B0606020202030204" pitchFamily="34" charset="0"/>
                <a:cs typeface="Times New Roman" panose="02020603050405020304" pitchFamily="18" charset="0"/>
              </a:rPr>
              <a:t>PERO ESTAS FIESTAS TIENEN UNA DIMENSIÓN PROFÉTICA.</a:t>
            </a:r>
          </a:p>
        </p:txBody>
      </p:sp>
      <p:sp>
        <p:nvSpPr>
          <p:cNvPr id="9" name="Rectángulo 8"/>
          <p:cNvSpPr/>
          <p:nvPr/>
        </p:nvSpPr>
        <p:spPr>
          <a:xfrm>
            <a:off x="1442215" y="4509120"/>
            <a:ext cx="6259571" cy="1815882"/>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2800" i="1" kern="0" dirty="0">
                <a:ln w="19050">
                  <a:solidFill>
                    <a:schemeClr val="bg1"/>
                  </a:solidFill>
                </a:ln>
                <a:solidFill>
                  <a:schemeClr val="bg1"/>
                </a:solidFill>
                <a:latin typeface="Arial Narrow" panose="020B0606020202030204" pitchFamily="34" charset="0"/>
                <a:cs typeface="Times New Roman" panose="02020603050405020304" pitchFamily="18" charset="0"/>
              </a:rPr>
              <a:t>“Limpiaos, pues, de la vieja levadura, para que seáis nueva masa, sin levadura como sois; porque </a:t>
            </a:r>
            <a:r>
              <a:rPr lang="es-CO" sz="2800" i="1" kern="0" dirty="0">
                <a:ln w="19050">
                  <a:solidFill>
                    <a:srgbClr val="0000FF"/>
                  </a:solidFill>
                </a:ln>
                <a:solidFill>
                  <a:srgbClr val="0000FF"/>
                </a:solidFill>
                <a:latin typeface="Arial Narrow" panose="020B0606020202030204" pitchFamily="34" charset="0"/>
                <a:cs typeface="Times New Roman" panose="02020603050405020304" pitchFamily="18" charset="0"/>
              </a:rPr>
              <a:t>nuestra pascua, que es Cristo, </a:t>
            </a:r>
            <a:r>
              <a:rPr lang="es-CO" sz="2800" i="1" kern="0" dirty="0">
                <a:ln w="19050">
                  <a:solidFill>
                    <a:schemeClr val="bg1"/>
                  </a:solidFill>
                </a:ln>
                <a:solidFill>
                  <a:schemeClr val="bg1"/>
                </a:solidFill>
                <a:latin typeface="Arial Narrow" panose="020B0606020202030204" pitchFamily="34" charset="0"/>
                <a:cs typeface="Times New Roman" panose="02020603050405020304" pitchFamily="18" charset="0"/>
              </a:rPr>
              <a:t>ya fue sacrificada por nosotros”.</a:t>
            </a: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1Corintios 5:7. </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10</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245882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75000"/>
              <a:lumOff val="25000"/>
            </a:schemeClr>
          </a:fgClr>
          <a:bgClr>
            <a:srgbClr val="000032"/>
          </a:bgClr>
        </a:pattFill>
        <a:effectLst/>
      </p:bgPr>
    </p:bg>
    <p:spTree>
      <p:nvGrpSpPr>
        <p:cNvPr id="1" name=""/>
        <p:cNvGrpSpPr/>
        <p:nvPr/>
      </p:nvGrpSpPr>
      <p:grpSpPr>
        <a:xfrm>
          <a:off x="0" y="0"/>
          <a:ext cx="0" cy="0"/>
          <a:chOff x="0" y="0"/>
          <a:chExt cx="0" cy="0"/>
        </a:xfrm>
      </p:grpSpPr>
      <p:sp>
        <p:nvSpPr>
          <p:cNvPr id="7" name="Rectángulo 6"/>
          <p:cNvSpPr/>
          <p:nvPr/>
        </p:nvSpPr>
        <p:spPr>
          <a:xfrm>
            <a:off x="1403766" y="1109062"/>
            <a:ext cx="6336468" cy="1815882"/>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(2) </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Los panes sin levadura hallaron su cumplimiento cuando nuestro Señor estuvo sepultado el 15 de Nisán.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Cristo estaba representado en los panes sin levadura. </a:t>
            </a:r>
          </a:p>
        </p:txBody>
      </p:sp>
      <p:sp>
        <p:nvSpPr>
          <p:cNvPr id="8" name="Rectángulo 7"/>
          <p:cNvSpPr/>
          <p:nvPr/>
        </p:nvSpPr>
        <p:spPr>
          <a:xfrm>
            <a:off x="1012556" y="3630503"/>
            <a:ext cx="7118889" cy="2246769"/>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defTabSz="914400">
              <a:defRPr/>
            </a:pP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La levadura representa el pecado.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1 Corintios 5:8. </a:t>
            </a:r>
          </a:p>
          <a:p>
            <a:pPr lvl="0" defTabSz="914400">
              <a:defRPr/>
            </a:pP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El pan sin levadura representa el cuerpo de Cristo sin pecado.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Juan 6:51. </a:t>
            </a:r>
          </a:p>
          <a:p>
            <a:pPr lvl="0" defTabSz="914400">
              <a:defRPr/>
            </a:pP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El cuerpo de Cristo en la tumba no vio </a:t>
            </a:r>
            <a:r>
              <a:rPr lang="es-CO" sz="2800" b="1" kern="0" dirty="0">
                <a:ln>
                  <a:solidFill>
                    <a:srgbClr val="000032"/>
                  </a:solidFill>
                </a:ln>
                <a:solidFill>
                  <a:schemeClr val="bg1"/>
                </a:solidFill>
                <a:latin typeface="Arial Narrow" panose="020B0606020202030204" pitchFamily="34" charset="0"/>
                <a:cs typeface="Times New Roman" panose="02020603050405020304" pitchFamily="18" charset="0"/>
              </a:rPr>
              <a:t>corrupción.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Hechos 2:27,31; 13:35,37.</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11</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3109667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45000">
              <a:srgbClr val="FFFF00"/>
            </a:gs>
            <a:gs pos="16000">
              <a:schemeClr val="bg1"/>
            </a:gs>
            <a:gs pos="76000">
              <a:srgbClr val="003A00"/>
            </a:gs>
          </a:gsLst>
          <a:lin ang="2520000" scaled="0"/>
        </a:gradFill>
        <a:effectLst/>
      </p:bgPr>
    </p:bg>
    <p:spTree>
      <p:nvGrpSpPr>
        <p:cNvPr id="1" name=""/>
        <p:cNvGrpSpPr/>
        <p:nvPr/>
      </p:nvGrpSpPr>
      <p:grpSpPr>
        <a:xfrm>
          <a:off x="0" y="0"/>
          <a:ext cx="0" cy="0"/>
          <a:chOff x="0" y="0"/>
          <a:chExt cx="0" cy="0"/>
        </a:xfrm>
      </p:grpSpPr>
      <p:sp>
        <p:nvSpPr>
          <p:cNvPr id="7" name="Rectángulo 6"/>
          <p:cNvSpPr/>
          <p:nvPr/>
        </p:nvSpPr>
        <p:spPr>
          <a:xfrm>
            <a:off x="1619672" y="1110223"/>
            <a:ext cx="5904656" cy="2246769"/>
          </a:xfrm>
          <a:prstGeom prst="rect">
            <a:avLst/>
          </a:prstGeom>
          <a:solidFill>
            <a:schemeClr val="accent5">
              <a:lumMod val="20000"/>
              <a:lumOff val="80000"/>
            </a:schemeClr>
          </a:solidFill>
          <a:ln w="25400" cap="flat" cmpd="sng" algn="ctr">
            <a:noFill/>
            <a:prstDash val="solid"/>
          </a:ln>
          <a:effectLst/>
        </p:spPr>
        <p:txBody>
          <a:bodyPr wrap="square">
            <a:spAutoFit/>
          </a:bodyPr>
          <a:lstStyle/>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(3) </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La gavilla mecida “las primicias” halló su cumplimiento cuando nuestro Señor resucitó el 16 de Nisán. </a:t>
            </a:r>
          </a:p>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Cristo estaba representado en la gavilla mecida, primicia de la cosecha.</a:t>
            </a:r>
          </a:p>
        </p:txBody>
      </p:sp>
      <p:sp>
        <p:nvSpPr>
          <p:cNvPr id="8" name="Rectángulo 7"/>
          <p:cNvSpPr/>
          <p:nvPr/>
        </p:nvSpPr>
        <p:spPr>
          <a:xfrm>
            <a:off x="1619672" y="3933056"/>
            <a:ext cx="5904656" cy="2246769"/>
          </a:xfrm>
          <a:prstGeom prst="rect">
            <a:avLst/>
          </a:prstGeom>
          <a:gradFill>
            <a:gsLst>
              <a:gs pos="45000">
                <a:schemeClr val="tx1"/>
              </a:gs>
              <a:gs pos="16000">
                <a:schemeClr val="accent6">
                  <a:lumMod val="20000"/>
                  <a:lumOff val="80000"/>
                </a:schemeClr>
              </a:gs>
              <a:gs pos="76000">
                <a:schemeClr val="accent2">
                  <a:lumMod val="40000"/>
                  <a:lumOff val="60000"/>
                </a:schemeClr>
              </a:gs>
            </a:gsLst>
            <a:lin ang="2520000" scaled="0"/>
          </a:gradFill>
          <a:ln w="25400" cap="flat" cmpd="sng" algn="ctr">
            <a:noFill/>
            <a:prstDash val="solid"/>
          </a:ln>
          <a:effectLst/>
        </p:spPr>
        <p:txBody>
          <a:bodyPr wrap="square">
            <a:spAutoFit/>
          </a:bodyPr>
          <a:lstStyle/>
          <a:p>
            <a:pPr lvl="0" algn="ctr" defTabSz="914400">
              <a:defRPr/>
            </a:pP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“Mas ahora Cristo ha resucitado de los muertos; primicias de los que durmieron es hecho”.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1Corintios 15:20,23. </a:t>
            </a:r>
          </a:p>
          <a:p>
            <a:pPr lvl="0" algn="ctr" defTabSz="914400">
              <a:defRPr/>
            </a:pP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“El primogénito de los muertos”</a:t>
            </a:r>
          </a:p>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Colosenses 1:18. </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12</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3194966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6000">
              <a:schemeClr val="bg1"/>
            </a:gs>
            <a:gs pos="50000">
              <a:schemeClr val="accent1">
                <a:lumMod val="75000"/>
              </a:schemeClr>
            </a:gs>
            <a:gs pos="90000">
              <a:schemeClr val="bg1"/>
            </a:gs>
          </a:gsLst>
          <a:lin ang="2520000" scaled="0"/>
        </a:gradFill>
        <a:effectLst/>
      </p:bgPr>
    </p:bg>
    <p:spTree>
      <p:nvGrpSpPr>
        <p:cNvPr id="1" name=""/>
        <p:cNvGrpSpPr/>
        <p:nvPr/>
      </p:nvGrpSpPr>
      <p:grpSpPr>
        <a:xfrm>
          <a:off x="0" y="0"/>
          <a:ext cx="0" cy="0"/>
          <a:chOff x="0" y="0"/>
          <a:chExt cx="0" cy="0"/>
        </a:xfrm>
      </p:grpSpPr>
      <p:sp>
        <p:nvSpPr>
          <p:cNvPr id="5" name="Rectángulo 4"/>
          <p:cNvSpPr/>
          <p:nvPr/>
        </p:nvSpPr>
        <p:spPr>
          <a:xfrm>
            <a:off x="944597" y="1110223"/>
            <a:ext cx="7254806" cy="2677656"/>
          </a:xfrm>
          <a:prstGeom prst="rect">
            <a:avLst/>
          </a:prstGeom>
          <a:solidFill>
            <a:sysClr val="window" lastClr="FFFFFF"/>
          </a:solidFill>
          <a:ln w="25400" cap="flat" cmpd="sng" algn="ctr">
            <a:noFill/>
            <a:prstDash val="solid"/>
          </a:ln>
          <a:effectLst/>
        </p:spPr>
        <p:txBody>
          <a:bodyPr wrap="square">
            <a:spAutoFit/>
          </a:bodyPr>
          <a:lstStyle/>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(4) </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La fiesta de las semanas halló su cumplimiento cuando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el Espíritu Santo </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descendió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como fuego</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 </a:t>
            </a:r>
          </a:p>
          <a:p>
            <a:pPr lvl="0" algn="ctr" defTabSz="914400">
              <a:defRPr/>
            </a:pP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el día de Pentecostés (6 de Siván), la misma fecha en que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Dios</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 descendió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en fuego</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 sobre el Sinaí para la promulgación de la Ley.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Jesús cumplió su promesa al enviar al Espíritu Santo.</a:t>
            </a:r>
          </a:p>
        </p:txBody>
      </p:sp>
      <p:sp>
        <p:nvSpPr>
          <p:cNvPr id="6" name="Rectángulo 5"/>
          <p:cNvSpPr/>
          <p:nvPr/>
        </p:nvSpPr>
        <p:spPr>
          <a:xfrm>
            <a:off x="1151620" y="4134559"/>
            <a:ext cx="6840760" cy="2246769"/>
          </a:xfrm>
          <a:prstGeom prst="rect">
            <a:avLst/>
          </a:prstGeom>
          <a:gradFill>
            <a:gsLst>
              <a:gs pos="16000">
                <a:srgbClr val="99FF99"/>
              </a:gs>
              <a:gs pos="50000">
                <a:srgbClr val="8CF0FE"/>
              </a:gs>
              <a:gs pos="90000">
                <a:srgbClr val="FFA3FF"/>
              </a:gs>
            </a:gsLst>
            <a:lin ang="2520000" scaled="0"/>
          </a:gradFill>
          <a:ln w="25400" cap="flat" cmpd="sng" algn="ctr">
            <a:noFill/>
            <a:prstDash val="solid"/>
          </a:ln>
          <a:effectLst/>
        </p:spPr>
        <p:txBody>
          <a:bodyPr wrap="square">
            <a:spAutoFit/>
          </a:bodyPr>
          <a:lstStyle/>
          <a:p>
            <a:pPr lvl="0" algn="ctr" defTabSz="914400">
              <a:defRPr/>
            </a:pP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“El día de Pentecostés, estaban todos unánimes juntos… y se les aparecieron lenguas repartidas,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como de fuego</a:t>
            </a: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 asentándose sobre cada uno de ellos. Y fueron todos llenos del Espíritu Santo…”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Hechos 2:1-4.  </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13</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1970873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373600"/>
          </a:fgClr>
          <a:bgClr>
            <a:srgbClr val="00FF00"/>
          </a:bgClr>
        </a:pattFill>
        <a:effectLst/>
      </p:bgPr>
    </p:bg>
    <p:spTree>
      <p:nvGrpSpPr>
        <p:cNvPr id="1" name=""/>
        <p:cNvGrpSpPr/>
        <p:nvPr/>
      </p:nvGrpSpPr>
      <p:grpSpPr>
        <a:xfrm>
          <a:off x="0" y="0"/>
          <a:ext cx="0" cy="0"/>
          <a:chOff x="0" y="0"/>
          <a:chExt cx="0" cy="0"/>
        </a:xfrm>
      </p:grpSpPr>
      <p:sp>
        <p:nvSpPr>
          <p:cNvPr id="6" name="Rectángulo 5"/>
          <p:cNvSpPr/>
          <p:nvPr/>
        </p:nvSpPr>
        <p:spPr>
          <a:xfrm>
            <a:off x="1475656" y="1124744"/>
            <a:ext cx="6192688" cy="2677656"/>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(5) </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La fiesta de las trompetas halló su cumplimiento en la primera mitad del siglo XIX cuando el mensaje de la Segunda Venida fue predicado en varias partes del mundo como resultado del estudio de las profecías de Daniel y Apocalipsis. </a:t>
            </a:r>
          </a:p>
        </p:txBody>
      </p:sp>
      <p:sp>
        <p:nvSpPr>
          <p:cNvPr id="2" name="Rectángulo 1"/>
          <p:cNvSpPr/>
          <p:nvPr/>
        </p:nvSpPr>
        <p:spPr>
          <a:xfrm>
            <a:off x="1475656" y="4134559"/>
            <a:ext cx="6192688" cy="2246769"/>
          </a:xfrm>
          <a:prstGeom prst="rect">
            <a:avLst/>
          </a:prstGeom>
          <a:solidFill>
            <a:srgbClr val="8BFFFF"/>
          </a:solidFill>
        </p:spPr>
        <p:txBody>
          <a:bodyPr wrap="square">
            <a:spAutoFit/>
          </a:bodyPr>
          <a:lstStyle/>
          <a:p>
            <a:pPr algn="ctr"/>
            <a:r>
              <a:rPr lang="es-CO" sz="2800" b="1" kern="0" dirty="0">
                <a:ln>
                  <a:solidFill>
                    <a:sysClr val="windowText" lastClr="000000"/>
                  </a:solidFill>
                </a:ln>
                <a:solidFill>
                  <a:sysClr val="windowText" lastClr="000000"/>
                </a:solidFill>
                <a:latin typeface="Arial Narrow" panose="020B0606020202030204" pitchFamily="34" charset="0"/>
                <a:cs typeface="Times New Roman" panose="02020603050405020304" pitchFamily="18" charset="0"/>
              </a:rPr>
              <a:t>Las trompetas anunciaban juicios. </a:t>
            </a:r>
            <a:r>
              <a:rPr lang="es-CO" sz="2800" b="1" i="1" kern="0" dirty="0">
                <a:ln>
                  <a:solidFill>
                    <a:srgbClr val="0000FF"/>
                  </a:solidFill>
                </a:ln>
                <a:solidFill>
                  <a:srgbClr val="0000FF"/>
                </a:solidFill>
                <a:latin typeface="Arial Narrow" panose="020B0606020202030204" pitchFamily="34" charset="0"/>
                <a:cs typeface="Times New Roman" panose="02020603050405020304" pitchFamily="18" charset="0"/>
              </a:rPr>
              <a:t>Joel 2:1,2. </a:t>
            </a:r>
            <a:r>
              <a:rPr lang="es-CO" sz="2800" b="1" kern="0" dirty="0">
                <a:ln>
                  <a:solidFill>
                    <a:sysClr val="windowText" lastClr="000000"/>
                  </a:solidFill>
                </a:ln>
                <a:solidFill>
                  <a:sysClr val="windowText" lastClr="000000"/>
                </a:solidFill>
                <a:latin typeface="Arial Narrow" panose="020B0606020202030204" pitchFamily="34" charset="0"/>
                <a:cs typeface="Times New Roman" panose="02020603050405020304" pitchFamily="18" charset="0"/>
              </a:rPr>
              <a:t>Invitaban al pueblo a humillarse delante de Dios. </a:t>
            </a:r>
            <a:r>
              <a:rPr lang="es-CO" sz="2800" b="1" i="1" kern="0" dirty="0">
                <a:ln>
                  <a:solidFill>
                    <a:srgbClr val="0000FF"/>
                  </a:solidFill>
                </a:ln>
                <a:solidFill>
                  <a:srgbClr val="0000FF"/>
                </a:solidFill>
                <a:latin typeface="Arial Narrow" panose="020B0606020202030204" pitchFamily="34" charset="0"/>
                <a:cs typeface="Times New Roman" panose="02020603050405020304" pitchFamily="18" charset="0"/>
              </a:rPr>
              <a:t>Éxo. 19:12, Joel 2:15-17.</a:t>
            </a:r>
            <a:r>
              <a:rPr lang="es-CO" sz="2800" b="1" i="1" kern="0" dirty="0">
                <a:ln>
                  <a:solidFill>
                    <a:srgbClr val="FF0000"/>
                  </a:solidFill>
                </a:ln>
                <a:solidFill>
                  <a:srgbClr val="FF0000"/>
                </a:solidFill>
                <a:latin typeface="Arial Narrow" panose="020B0606020202030204" pitchFamily="34" charset="0"/>
                <a:cs typeface="Times New Roman" panose="02020603050405020304" pitchFamily="18" charset="0"/>
              </a:rPr>
              <a:t>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La predicación del advenimiento está representada en el toque de las trompetas.</a:t>
            </a:r>
            <a:endParaRPr lang="es-CO" dirty="0"/>
          </a:p>
        </p:txBody>
      </p:sp>
      <p:sp>
        <p:nvSpPr>
          <p:cNvPr id="4" name="Marcador de número de diapositiva 3"/>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14</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2639290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2432118" y="2224318"/>
            <a:ext cx="4279763" cy="381033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1457654" y="620688"/>
            <a:ext cx="6228692" cy="1384995"/>
          </a:xfrm>
          <a:prstGeom prst="rect">
            <a:avLst/>
          </a:prstGeom>
          <a:solidFill>
            <a:srgbClr val="FFFF66"/>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lvl="0"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El primer ángel de Apocalipsis 14 al igual que las trompetas, invita al mundo a adorar a Dios y anuncia la hora del juicio.</a:t>
            </a:r>
          </a:p>
        </p:txBody>
      </p:sp>
      <p:sp>
        <p:nvSpPr>
          <p:cNvPr id="8" name="Rectángulo 7"/>
          <p:cNvSpPr/>
          <p:nvPr/>
        </p:nvSpPr>
        <p:spPr>
          <a:xfrm>
            <a:off x="863588" y="3919696"/>
            <a:ext cx="7416824" cy="2677656"/>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defTabSz="914400">
              <a:defRPr/>
            </a:pP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En el libro de Nehemías, el primer día del séptimo mes (</a:t>
            </a:r>
            <a:r>
              <a:rPr lang="es-CO" sz="2800" b="1" i="1" kern="0" dirty="0">
                <a:ln>
                  <a:solidFill>
                    <a:schemeClr val="bg1"/>
                  </a:solidFill>
                </a:ln>
                <a:solidFill>
                  <a:schemeClr val="bg1"/>
                </a:solidFill>
                <a:latin typeface="Arial Narrow" panose="020B0606020202030204" pitchFamily="34" charset="0"/>
                <a:cs typeface="Times New Roman" panose="02020603050405020304" pitchFamily="18" charset="0"/>
              </a:rPr>
              <a:t>éste era el día que se celebraba la fiesta de las trompetas</a:t>
            </a: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 hubo un gran reavivamiento basado en el estudio de la Palabra de Dios. </a:t>
            </a:r>
            <a:r>
              <a:rPr lang="es-CO" sz="2800" b="1" i="1" kern="0" dirty="0">
                <a:ln>
                  <a:solidFill>
                    <a:srgbClr val="0000FF"/>
                  </a:solidFill>
                </a:ln>
                <a:solidFill>
                  <a:srgbClr val="0000FF"/>
                </a:solidFill>
                <a:latin typeface="Arial Narrow" panose="020B0606020202030204" pitchFamily="34" charset="0"/>
                <a:cs typeface="Times New Roman" panose="02020603050405020304" pitchFamily="18" charset="0"/>
              </a:rPr>
              <a:t>Nehemías 8:1,2.</a:t>
            </a:r>
          </a:p>
          <a:p>
            <a:pPr lvl="0"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También hubo un reavivamiento en la primera mitad del siglo XIX en cumplimiento de </a:t>
            </a:r>
            <a:r>
              <a:rPr lang="es-CO" sz="2800" b="1" i="1" kern="0" dirty="0">
                <a:ln>
                  <a:solidFill>
                    <a:srgbClr val="0000FF"/>
                  </a:solidFill>
                </a:ln>
                <a:solidFill>
                  <a:srgbClr val="0000FF"/>
                </a:solidFill>
                <a:latin typeface="Arial Narrow" panose="020B0606020202030204" pitchFamily="34" charset="0"/>
                <a:cs typeface="Times New Roman" panose="02020603050405020304" pitchFamily="18" charset="0"/>
              </a:rPr>
              <a:t>Daniel 12:4.</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15</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751601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55000">
              <a:srgbClr val="00A800"/>
            </a:gs>
            <a:gs pos="23000">
              <a:srgbClr val="0000FF"/>
            </a:gs>
            <a:gs pos="100000">
              <a:schemeClr val="tx1"/>
            </a:gs>
          </a:gsLst>
          <a:lin ang="2520000" scaled="0"/>
        </a:gradFill>
        <a:effectLst/>
      </p:bgPr>
    </p:bg>
    <p:spTree>
      <p:nvGrpSpPr>
        <p:cNvPr id="1" name=""/>
        <p:cNvGrpSpPr/>
        <p:nvPr/>
      </p:nvGrpSpPr>
      <p:grpSpPr>
        <a:xfrm>
          <a:off x="0" y="0"/>
          <a:ext cx="0" cy="0"/>
          <a:chOff x="0" y="0"/>
          <a:chExt cx="0" cy="0"/>
        </a:xfrm>
      </p:grpSpPr>
      <p:sp>
        <p:nvSpPr>
          <p:cNvPr id="7" name="Rectángulo 6"/>
          <p:cNvSpPr/>
          <p:nvPr/>
        </p:nvSpPr>
        <p:spPr>
          <a:xfrm>
            <a:off x="3023828" y="3356992"/>
            <a:ext cx="3096344" cy="3096344"/>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1133618" y="620688"/>
            <a:ext cx="6876764" cy="2400657"/>
          </a:xfrm>
          <a:prstGeom prst="rect">
            <a:avLst/>
          </a:prstGeom>
          <a:gradFill>
            <a:gsLst>
              <a:gs pos="46000">
                <a:srgbClr val="8BFFFF"/>
              </a:gs>
              <a:gs pos="13000">
                <a:schemeClr val="tx1"/>
              </a:gs>
              <a:gs pos="82000">
                <a:srgbClr val="99FF99"/>
              </a:gs>
            </a:gsLst>
            <a:lin ang="13800000" scaled="0"/>
          </a:gradFill>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r>
              <a:rPr lang="es-CO" sz="30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(6) </a:t>
            </a:r>
            <a:r>
              <a:rPr lang="es-CO" sz="3000" b="1" kern="0"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El día de la expiación halla su cumplimiento desde cuando Jesús inició la purificación del Santuario Celestial conforme a la profecía de </a:t>
            </a:r>
            <a:r>
              <a:rPr lang="es-CO" sz="30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Daniel 8:14</a:t>
            </a:r>
            <a:r>
              <a:rPr lang="es-CO" sz="3000" b="1" kern="0"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p>
          <a:p>
            <a:pPr lvl="0" algn="ctr" defTabSz="914400"/>
            <a:r>
              <a:rPr lang="es-CO" sz="3000" b="1" kern="0"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a partir del 22 de octubre de </a:t>
            </a:r>
            <a:r>
              <a:rPr lang="es-CO" sz="30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1844</a:t>
            </a:r>
            <a:r>
              <a:rPr lang="es-CO" sz="3000" b="1" kern="0"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hasta hoy.</a:t>
            </a:r>
            <a:r>
              <a:rPr lang="es-CO" sz="3000" b="1" kern="0"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p>
        </p:txBody>
      </p:sp>
      <p:sp>
        <p:nvSpPr>
          <p:cNvPr id="4" name="Rectángulo 3"/>
          <p:cNvSpPr/>
          <p:nvPr/>
        </p:nvSpPr>
        <p:spPr>
          <a:xfrm>
            <a:off x="1403648" y="3247816"/>
            <a:ext cx="633670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defTabSz="914400"/>
            <a:r>
              <a:rPr lang="es-CO" sz="3000" b="1" kern="0"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Jesús inició el juicio pre advenimiento profetizado en </a:t>
            </a:r>
            <a:r>
              <a:rPr lang="es-CO" sz="30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Daniel 7:9,10</a:t>
            </a:r>
            <a:r>
              <a:rPr lang="es-CO" sz="3000" b="1" kern="0"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y anunciado por el primer ángel de </a:t>
            </a:r>
            <a:r>
              <a:rPr lang="es-CO" sz="30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Apocalipsis 14</a:t>
            </a:r>
            <a:r>
              <a:rPr lang="es-CO" sz="3000" b="1" kern="0"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a:t>
            </a:r>
          </a:p>
        </p:txBody>
      </p:sp>
      <p:sp>
        <p:nvSpPr>
          <p:cNvPr id="6" name="Rectángulo 5"/>
          <p:cNvSpPr/>
          <p:nvPr/>
        </p:nvSpPr>
        <p:spPr>
          <a:xfrm>
            <a:off x="1403648" y="4976008"/>
            <a:ext cx="6336704" cy="1569660"/>
          </a:xfrm>
          <a:prstGeom prst="rect">
            <a:avLst/>
          </a:prstGeom>
          <a:solidFill>
            <a:srgbClr val="FFFF66"/>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defTabSz="914400"/>
            <a:r>
              <a:rPr lang="es-CO" sz="32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Actualmente estamos viviendo en el día de la expiación celestial. </a:t>
            </a:r>
          </a:p>
          <a:p>
            <a:pPr lvl="0" algn="ctr" defTabSz="914400"/>
            <a:r>
              <a:rPr lang="es-CO" sz="32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Éste es el tiempo de la sexta fiesta.</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16</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632710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ivot">
          <a:fgClr>
            <a:schemeClr val="bg1">
              <a:lumMod val="75000"/>
              <a:lumOff val="25000"/>
            </a:schemeClr>
          </a:fgClr>
          <a:bgClr>
            <a:srgbClr val="001E00"/>
          </a:bgClr>
        </a:patt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737" y="4179614"/>
            <a:ext cx="3127639" cy="2345729"/>
          </a:xfrm>
          <a:prstGeom prst="rect">
            <a:avLst/>
          </a:prstGeom>
        </p:spPr>
      </p:pic>
      <p:sp>
        <p:nvSpPr>
          <p:cNvPr id="7" name="Rectángulo 6"/>
          <p:cNvSpPr/>
          <p:nvPr/>
        </p:nvSpPr>
        <p:spPr>
          <a:xfrm>
            <a:off x="1521929" y="1327408"/>
            <a:ext cx="6100143" cy="2677656"/>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kumimoji="0" lang="es-CO" sz="2800" b="1" i="0" u="none" strike="noStrike" kern="0" cap="none" spc="0" normalizeH="0" baseline="0" noProof="0" dirty="0">
                <a:ln>
                  <a:solidFill>
                    <a:sysClr val="windowText" lastClr="000000"/>
                  </a:solidFill>
                </a:ln>
                <a:solidFill>
                  <a:sysClr val="windowText" lastClr="000000"/>
                </a:solidFill>
                <a:effectLst/>
                <a:uLnTx/>
                <a:uFillTx/>
                <a:latin typeface="Arial Narrow" panose="020B0606020202030204" pitchFamily="34" charset="0"/>
                <a:cs typeface="Times New Roman" panose="02020603050405020304" pitchFamily="18" charset="0"/>
              </a:rPr>
              <a:t>Cuando termine el juicio pre advenimiento, </a:t>
            </a:r>
            <a:r>
              <a:rPr lang="es-CO" sz="2800" b="1" kern="0" noProof="0" dirty="0">
                <a:ln>
                  <a:solidFill>
                    <a:sysClr val="windowText" lastClr="000000"/>
                  </a:solidFill>
                </a:ln>
                <a:solidFill>
                  <a:sysClr val="windowText" lastClr="000000"/>
                </a:solidFill>
                <a:latin typeface="Arial Narrow" panose="020B0606020202030204" pitchFamily="34" charset="0"/>
                <a:cs typeface="Times New Roman" panose="02020603050405020304" pitchFamily="18" charset="0"/>
              </a:rPr>
              <a:t>al fin del </a:t>
            </a:r>
            <a:r>
              <a:rPr kumimoji="0" lang="es-CO" sz="2800" b="1" i="0" u="none" strike="noStrike" kern="0" cap="none" spc="0" normalizeH="0" baseline="0" noProof="0" dirty="0">
                <a:ln>
                  <a:solidFill>
                    <a:sysClr val="windowText" lastClr="000000"/>
                  </a:solidFill>
                </a:ln>
                <a:solidFill>
                  <a:sysClr val="windowText" lastClr="000000"/>
                </a:solidFill>
                <a:effectLst/>
                <a:uLnTx/>
                <a:uFillTx/>
                <a:latin typeface="Arial Narrow" panose="020B0606020202030204" pitchFamily="34" charset="0"/>
                <a:cs typeface="Times New Roman" panose="02020603050405020304" pitchFamily="18" charset="0"/>
              </a:rPr>
              <a:t>día de la expiación celestial, Satanás prefigurado por el macho cabrío vivo de Levítico 16, </a:t>
            </a:r>
            <a:r>
              <a:rPr lang="es-CO" sz="2800" b="1" kern="0" dirty="0">
                <a:ln>
                  <a:solidFill>
                    <a:sysClr val="windowText" lastClr="000000"/>
                  </a:solidFill>
                </a:ln>
                <a:solidFill>
                  <a:sysClr val="windowText" lastClr="000000"/>
                </a:solidFill>
                <a:latin typeface="Arial Narrow" panose="020B0606020202030204" pitchFamily="34" charset="0"/>
                <a:cs typeface="Times New Roman" panose="02020603050405020304" pitchFamily="18" charset="0"/>
              </a:rPr>
              <a:t>habitará en esta tierra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desordenada y vacía</a:t>
            </a:r>
            <a:r>
              <a:rPr lang="es-CO" sz="2800" b="1" kern="0" dirty="0">
                <a:ln>
                  <a:solidFill>
                    <a:sysClr val="windowText" lastClr="000000"/>
                  </a:solidFill>
                </a:ln>
                <a:solidFill>
                  <a:sysClr val="windowText" lastClr="000000"/>
                </a:solidFill>
                <a:latin typeface="Arial Narrow" panose="020B0606020202030204" pitchFamily="34" charset="0"/>
                <a:cs typeface="Times New Roman" panose="02020603050405020304" pitchFamily="18" charset="0"/>
              </a:rPr>
              <a:t>” por mil años.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Génesis 1:2; Jeremías 4:23.</a:t>
            </a:r>
            <a:endParaRPr kumimoji="0" lang="es-CO" sz="28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cs typeface="Times New Roman" panose="02020603050405020304" pitchFamily="18" charset="0"/>
            </a:endParaRPr>
          </a:p>
        </p:txBody>
      </p:sp>
      <p:sp>
        <p:nvSpPr>
          <p:cNvPr id="8" name="Rectángulo 7"/>
          <p:cNvSpPr/>
          <p:nvPr/>
        </p:nvSpPr>
        <p:spPr>
          <a:xfrm>
            <a:off x="1187624" y="4179614"/>
            <a:ext cx="3518123" cy="2246769"/>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Será arrojado al abismo (</a:t>
            </a: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esta tierra</a:t>
            </a:r>
            <a:r>
              <a:rPr lang="es-CO" sz="2800" b="1" kern="0" dirty="0">
                <a:ln>
                  <a:solidFill>
                    <a:srgbClr val="0000FF"/>
                  </a:solidFill>
                </a:ln>
                <a:solidFill>
                  <a:srgbClr val="0000FF"/>
                </a:solidFill>
                <a:latin typeface="Arial Narrow" panose="020B0606020202030204" pitchFamily="34" charset="0"/>
                <a:cs typeface="Times New Roman" panose="02020603050405020304" pitchFamily="18" charset="0"/>
              </a:rPr>
              <a:t>) por mil años en cumplimiento de la profecía de Apocalipsis 20:3.</a:t>
            </a:r>
            <a:endParaRPr kumimoji="0" lang="es-CO" sz="28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pPr lvl="0"/>
            <a:r>
              <a:rPr lang="es-ES" sz="4400" b="1" dirty="0">
                <a:ln>
                  <a:solidFill>
                    <a:srgbClr val="FFFF00"/>
                  </a:solidFill>
                </a:ln>
                <a:solidFill>
                  <a:srgbClr val="FFFF00"/>
                </a:solidFill>
              </a:rPr>
              <a:t> </a:t>
            </a: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17</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239434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gConfetti">
          <a:fgClr>
            <a:schemeClr val="bg1">
              <a:lumMod val="95000"/>
              <a:lumOff val="5000"/>
            </a:schemeClr>
          </a:fgClr>
          <a:bgClr>
            <a:schemeClr val="bg1">
              <a:lumMod val="85000"/>
              <a:lumOff val="15000"/>
            </a:schemeClr>
          </a:bgClr>
        </a:pattFill>
        <a:effectLst/>
      </p:bgPr>
    </p:bg>
    <p:spTree>
      <p:nvGrpSpPr>
        <p:cNvPr id="1" name=""/>
        <p:cNvGrpSpPr/>
        <p:nvPr/>
      </p:nvGrpSpPr>
      <p:grpSpPr>
        <a:xfrm>
          <a:off x="0" y="0"/>
          <a:ext cx="0" cy="0"/>
          <a:chOff x="0" y="0"/>
          <a:chExt cx="0" cy="0"/>
        </a:xfrm>
      </p:grpSpPr>
      <p:sp>
        <p:nvSpPr>
          <p:cNvPr id="6" name="Rectángulo 5"/>
          <p:cNvSpPr/>
          <p:nvPr/>
        </p:nvSpPr>
        <p:spPr>
          <a:xfrm>
            <a:off x="1745686" y="1052736"/>
            <a:ext cx="5652628" cy="1815882"/>
          </a:xfrm>
          <a:prstGeom prst="rect">
            <a:avLst/>
          </a:prstGeom>
          <a:solidFill>
            <a:schemeClr val="accent5">
              <a:lumMod val="20000"/>
              <a:lumOff val="80000"/>
            </a:schemeClr>
          </a:solidFill>
          <a:ln w="25400" cap="flat" cmpd="sng" algn="ctr">
            <a:noFill/>
            <a:prstDash val="solid"/>
          </a:ln>
          <a:effectLst/>
        </p:spPr>
        <p:txBody>
          <a:bodyPr wrap="square">
            <a:spAutoFit/>
          </a:bodyPr>
          <a:lstStyle/>
          <a:p>
            <a:pPr lvl="0" algn="ctr" defTabSz="914400">
              <a:defRPr/>
            </a:pP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(7) </a:t>
            </a: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La fiesta de los </a:t>
            </a:r>
            <a:r>
              <a:rPr lang="es-CO" sz="2800" b="1" kern="0" dirty="0">
                <a:ln>
                  <a:solidFill>
                    <a:srgbClr val="FF0000"/>
                  </a:solidFill>
                </a:ln>
                <a:solidFill>
                  <a:srgbClr val="FF0000"/>
                </a:solidFill>
                <a:latin typeface="Arial Narrow" panose="020B0606020202030204" pitchFamily="34" charset="0"/>
                <a:cs typeface="Times New Roman" panose="02020603050405020304" pitchFamily="18" charset="0"/>
              </a:rPr>
              <a:t>tabernáculos</a:t>
            </a:r>
            <a:r>
              <a:rPr lang="es-CO" sz="2800" b="1" kern="0" dirty="0">
                <a:ln>
                  <a:solidFill>
                    <a:schemeClr val="bg1"/>
                  </a:solidFill>
                </a:ln>
                <a:solidFill>
                  <a:schemeClr val="bg1"/>
                </a:solidFill>
                <a:latin typeface="Arial Narrow" panose="020B0606020202030204" pitchFamily="34" charset="0"/>
                <a:cs typeface="Times New Roman" panose="02020603050405020304" pitchFamily="18" charset="0"/>
              </a:rPr>
              <a:t> hallará su cumplimiento cuando concluya el drama del pecado, después de los mil años de Apocalipsis 20. </a:t>
            </a:r>
          </a:p>
        </p:txBody>
      </p:sp>
      <p:sp>
        <p:nvSpPr>
          <p:cNvPr id="7" name="Rectángulo 6"/>
          <p:cNvSpPr/>
          <p:nvPr/>
        </p:nvSpPr>
        <p:spPr>
          <a:xfrm>
            <a:off x="845468" y="4725144"/>
            <a:ext cx="7453064" cy="1815882"/>
          </a:xfrm>
          <a:prstGeom prst="rect">
            <a:avLst/>
          </a:prstGeom>
          <a:gradFill>
            <a:gsLst>
              <a:gs pos="45000">
                <a:schemeClr val="tx1"/>
              </a:gs>
              <a:gs pos="16000">
                <a:schemeClr val="accent6">
                  <a:lumMod val="20000"/>
                  <a:lumOff val="80000"/>
                </a:schemeClr>
              </a:gs>
              <a:gs pos="76000">
                <a:schemeClr val="accent2">
                  <a:lumMod val="40000"/>
                  <a:lumOff val="60000"/>
                </a:schemeClr>
              </a:gs>
            </a:gsLst>
            <a:lin ang="2520000" scaled="0"/>
          </a:gradFill>
          <a:ln w="25400" cap="flat" cmpd="sng" algn="ctr">
            <a:noFill/>
            <a:prstDash val="solid"/>
          </a:ln>
          <a:effectLst/>
        </p:spPr>
        <p:txBody>
          <a:bodyPr wrap="square">
            <a:spAutoFit/>
          </a:bodyPr>
          <a:lstStyle/>
          <a:p>
            <a:pPr lvl="0" algn="ctr" defTabSz="914400">
              <a:defRPr/>
            </a:pPr>
            <a:r>
              <a:rPr lang="es-CO" sz="2800" b="1" i="1" kern="0" dirty="0">
                <a:ln>
                  <a:solidFill>
                    <a:srgbClr val="0000FF"/>
                  </a:solidFill>
                </a:ln>
                <a:solidFill>
                  <a:srgbClr val="0000FF"/>
                </a:solidFill>
                <a:latin typeface="Arial Narrow" panose="020B0606020202030204" pitchFamily="34" charset="0"/>
                <a:cs typeface="Times New Roman" panose="02020603050405020304" pitchFamily="18" charset="0"/>
              </a:rPr>
              <a:t>“Y oí una gran voz del cielo que decía: He aquí </a:t>
            </a:r>
          </a:p>
          <a:p>
            <a:pPr lvl="0" algn="ctr" defTabSz="914400">
              <a:defRPr/>
            </a:pPr>
            <a:r>
              <a:rPr lang="es-CO" sz="2800" b="1" i="1" kern="0" dirty="0">
                <a:ln>
                  <a:solidFill>
                    <a:srgbClr val="FF0000"/>
                  </a:solidFill>
                </a:ln>
                <a:solidFill>
                  <a:srgbClr val="FF0000"/>
                </a:solidFill>
                <a:latin typeface="Arial Narrow" panose="020B0606020202030204" pitchFamily="34" charset="0"/>
                <a:cs typeface="Times New Roman" panose="02020603050405020304" pitchFamily="18" charset="0"/>
              </a:rPr>
              <a:t>el tabernáculo de Dios con los hombres</a:t>
            </a:r>
            <a:r>
              <a:rPr lang="es-CO" sz="2800" b="1" i="1" kern="0" dirty="0">
                <a:ln>
                  <a:solidFill>
                    <a:srgbClr val="0000FF"/>
                  </a:solidFill>
                </a:ln>
                <a:solidFill>
                  <a:srgbClr val="0000FF"/>
                </a:solidFill>
                <a:latin typeface="Arial Narrow" panose="020B0606020202030204" pitchFamily="34" charset="0"/>
                <a:cs typeface="Times New Roman" panose="02020603050405020304" pitchFamily="18" charset="0"/>
              </a:rPr>
              <a:t>, y él morará con ellos; y ellos serán su pueblo, y Dios mismo estará con ellos como su Dios”. </a:t>
            </a:r>
            <a:r>
              <a:rPr lang="es-CO" sz="2800" b="1" i="1" kern="0" dirty="0">
                <a:ln>
                  <a:solidFill>
                    <a:srgbClr val="FF0000"/>
                  </a:solidFill>
                </a:ln>
                <a:solidFill>
                  <a:srgbClr val="FF0000"/>
                </a:solidFill>
                <a:latin typeface="Arial Narrow" panose="020B0606020202030204" pitchFamily="34" charset="0"/>
                <a:cs typeface="Times New Roman" panose="02020603050405020304" pitchFamily="18" charset="0"/>
              </a:rPr>
              <a:t>Apocalipsis 21:3. </a:t>
            </a:r>
          </a:p>
        </p:txBody>
      </p:sp>
      <p:sp>
        <p:nvSpPr>
          <p:cNvPr id="5" name="Rectángulo 4"/>
          <p:cNvSpPr/>
          <p:nvPr/>
        </p:nvSpPr>
        <p:spPr>
          <a:xfrm>
            <a:off x="1039956" y="3283100"/>
            <a:ext cx="7064089" cy="1077218"/>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defTabSz="914400">
              <a:defRPr/>
            </a:pPr>
            <a:r>
              <a:rPr lang="es-CO" sz="3200" b="1" kern="0" dirty="0">
                <a:ln>
                  <a:solidFill>
                    <a:srgbClr val="FF0000"/>
                  </a:solidFill>
                </a:ln>
                <a:solidFill>
                  <a:srgbClr val="FF0000"/>
                </a:solidFill>
                <a:latin typeface="Arial Narrow" panose="020B0606020202030204" pitchFamily="34" charset="0"/>
                <a:cs typeface="Times New Roman" panose="02020603050405020304" pitchFamily="18" charset="0"/>
              </a:rPr>
              <a:t>Dios plantará su tabernáculo en esta tierra y vivirá con nosotros por toda la eternidad.</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18</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303248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25000">
              <a:srgbClr val="820000"/>
            </a:gs>
            <a:gs pos="50000">
              <a:srgbClr val="FFC000"/>
            </a:gs>
            <a:gs pos="81000">
              <a:srgbClr val="800000"/>
            </a:gs>
          </a:gsLst>
          <a:lin ang="2520000" scaled="0"/>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141" y="1988840"/>
            <a:ext cx="2619719" cy="4231853"/>
          </a:xfrm>
          <a:prstGeom prst="rect">
            <a:avLst/>
          </a:prstGeom>
        </p:spPr>
      </p:pic>
      <p:sp>
        <p:nvSpPr>
          <p:cNvPr id="2" name="Rectángulo 1"/>
          <p:cNvSpPr/>
          <p:nvPr/>
        </p:nvSpPr>
        <p:spPr>
          <a:xfrm>
            <a:off x="1367644" y="908720"/>
            <a:ext cx="6408712" cy="584775"/>
          </a:xfrm>
          <a:prstGeom prst="rect">
            <a:avLst/>
          </a:prstGeom>
          <a:solidFill>
            <a:schemeClr val="accent5">
              <a:lumMod val="40000"/>
              <a:lumOff val="60000"/>
            </a:schemeClr>
          </a:solid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Las siete fiestas se cumplen en Jesús.</a:t>
            </a:r>
            <a:endParaRPr kumimoji="0" lang="es-CO"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cs typeface="Times New Roman" panose="02020603050405020304" pitchFamily="18" charset="0"/>
            </a:endParaRPr>
          </a:p>
        </p:txBody>
      </p:sp>
      <p:sp>
        <p:nvSpPr>
          <p:cNvPr id="4" name="Rectángulo 3"/>
          <p:cNvSpPr/>
          <p:nvPr/>
        </p:nvSpPr>
        <p:spPr>
          <a:xfrm>
            <a:off x="1439652" y="1988840"/>
            <a:ext cx="6264696" cy="424731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murió en la Cruz del Calvario.       </a:t>
            </a:r>
          </a:p>
          <a:p>
            <a:pPr marR="0" lvl="0" defTabSz="914400" eaLnBrk="1" fontAlgn="auto" latinLnBrk="0" hangingPunct="1">
              <a:lnSpc>
                <a:spcPct val="100000"/>
              </a:lnSpc>
              <a:spcBef>
                <a:spcPts val="0"/>
              </a:spcBef>
              <a:spcAft>
                <a:spcPts val="0"/>
              </a:spcAft>
              <a:buClrTx/>
              <a:buSzTx/>
              <a:tabLst/>
              <a:defRPr/>
            </a:pPr>
            <a:r>
              <a:rPr lang="es-CO" sz="30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(2)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fue sepultado, y su cuerpo </a:t>
            </a:r>
          </a:p>
          <a:p>
            <a:pPr marR="0" lvl="0" defTabSz="914400" eaLnBrk="1" fontAlgn="auto" latinLnBrk="0" hangingPunct="1">
              <a:lnSpc>
                <a:spcPct val="100000"/>
              </a:lnSpc>
              <a:spcBef>
                <a:spcPts val="0"/>
              </a:spcBef>
              <a:spcAft>
                <a:spcPts val="0"/>
              </a:spcAft>
              <a:buClrTx/>
              <a:buSzTx/>
              <a:tabLst/>
              <a:defRPr/>
            </a:pPr>
            <a:r>
              <a:rPr lang="es-CO" sz="3000" b="1" kern="0"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no vio</a:t>
            </a:r>
            <a:r>
              <a:rPr kumimoji="0" lang="es-CO" sz="3000" b="1" i="0" u="none" strike="noStrike" kern="0" cap="none" spc="0" normalizeH="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corrupción.</a:t>
            </a:r>
            <a:endPar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(3)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resucitó al tercer día.              </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(4)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envió al Espíritu Santo.  </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(5)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anuncia</a:t>
            </a:r>
            <a:r>
              <a:rPr kumimoji="0" lang="es-CO" sz="3000" b="1" i="0" u="none" strike="noStrike" kern="0" cap="none" spc="0" normalizeH="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la hora del juicio.</a:t>
            </a:r>
            <a:endPar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(6)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realiza la obra del juicio.</a:t>
            </a:r>
          </a:p>
          <a:p>
            <a:pPr marR="0" lvl="0" defTabSz="914400" eaLnBrk="1" fontAlgn="auto" latinLnBrk="0" hangingPunct="1">
              <a:lnSpc>
                <a:spcPct val="100000"/>
              </a:lnSpc>
              <a:spcBef>
                <a:spcPts val="0"/>
              </a:spcBef>
              <a:spcAft>
                <a:spcPts val="0"/>
              </a:spcAft>
              <a:buClrTx/>
              <a:buSzTx/>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(7)  </a:t>
            </a: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Jesús vendrá a vivir con su pueblo </a:t>
            </a:r>
          </a:p>
          <a:p>
            <a:pPr marR="0" lvl="0" defTabSz="914400" eaLnBrk="1" fontAlgn="auto" latinLnBrk="0" hangingPunct="1">
              <a:lnSpc>
                <a:spcPct val="100000"/>
              </a:lnSpc>
              <a:spcBef>
                <a:spcPts val="0"/>
              </a:spcBef>
              <a:spcAft>
                <a:spcPts val="0"/>
              </a:spcAft>
              <a:buClrTx/>
              <a:buSzTx/>
              <a:tabLst/>
              <a:defRPr/>
            </a:pPr>
            <a:r>
              <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para siempre.</a:t>
            </a:r>
          </a:p>
        </p:txBody>
      </p:sp>
      <p:sp>
        <p:nvSpPr>
          <p:cNvPr id="6" name="Marcador de número de diapositiva 5"/>
          <p:cNvSpPr>
            <a:spLocks noGrp="1"/>
          </p:cNvSpPr>
          <p:nvPr>
            <p:ph type="sldNum" sz="quarter" idx="12"/>
          </p:nvPr>
        </p:nvSpPr>
        <p:spPr/>
        <p:txBody>
          <a:bodyPr/>
          <a:lstStyle/>
          <a:p>
            <a:pPr lvl="0"/>
            <a:endParaRPr lang="es-ES" sz="4400" b="1" dirty="0">
              <a:ln>
                <a:solidFill>
                  <a:srgbClr val="FFFF00"/>
                </a:solidFill>
              </a:ln>
              <a:solidFill>
                <a:srgbClr val="FFFF00"/>
              </a:solidFill>
            </a:endParaRP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19</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3155902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b="7936"/>
          <a:stretch/>
        </p:blipFill>
        <p:spPr>
          <a:xfrm>
            <a:off x="5874206" y="4779983"/>
            <a:ext cx="1764432" cy="1431200"/>
          </a:xfrm>
          <a:prstGeom prst="rect">
            <a:avLst/>
          </a:prstGeom>
        </p:spPr>
      </p:pic>
      <p:sp>
        <p:nvSpPr>
          <p:cNvPr id="2" name="Rectángulo 1"/>
          <p:cNvSpPr/>
          <p:nvPr/>
        </p:nvSpPr>
        <p:spPr>
          <a:xfrm>
            <a:off x="2278526" y="908720"/>
            <a:ext cx="4586947" cy="107721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normalizeH="0" baseline="0" noProof="0" dirty="0">
                <a:ln w="3175">
                  <a:solidFill>
                    <a:srgbClr val="FF0000"/>
                  </a:solidFill>
                  <a:prstDash val="solid"/>
                </a:ln>
                <a:solidFill>
                  <a:srgbClr val="FF0000"/>
                </a:solidFill>
                <a:effectLst>
                  <a:glow>
                    <a:srgbClr val="FFFF00"/>
                  </a:glow>
                </a:effectLst>
                <a:uLnTx/>
                <a:uFillTx/>
                <a:latin typeface="Times New Roman" panose="02020603050405020304" pitchFamily="18" charset="0"/>
                <a:ea typeface="Times New Roman" panose="02020603050405020304" pitchFamily="18" charset="0"/>
                <a:cs typeface="Times New Roman" panose="02020603050405020304" pitchFamily="18" charset="0"/>
              </a:rPr>
              <a:t>Las fiestas proféticas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b="1" i="0" u="none" strike="noStrike" kern="0" normalizeH="0" baseline="0" noProof="0" dirty="0">
                <a:ln w="3175">
                  <a:solidFill>
                    <a:srgbClr val="FF0000"/>
                  </a:solidFill>
                  <a:prstDash val="solid"/>
                </a:ln>
                <a:solidFill>
                  <a:srgbClr val="FF0000"/>
                </a:solidFill>
                <a:effectLst>
                  <a:glow>
                    <a:srgbClr val="FFFF00"/>
                  </a:glow>
                </a:effectLst>
                <a:uLnTx/>
                <a:uFillTx/>
                <a:latin typeface="Times New Roman" panose="02020603050405020304" pitchFamily="18" charset="0"/>
                <a:ea typeface="Times New Roman" panose="02020603050405020304" pitchFamily="18" charset="0"/>
                <a:cs typeface="Times New Roman" panose="02020603050405020304" pitchFamily="18" charset="0"/>
              </a:rPr>
              <a:t>de Israel.</a:t>
            </a:r>
            <a:endParaRPr kumimoji="0" lang="es-CO" sz="3200" b="1" i="0" u="none" strike="noStrike" kern="0" normalizeH="0" baseline="0" noProof="0" dirty="0">
              <a:ln w="3175">
                <a:solidFill>
                  <a:srgbClr val="FF0000"/>
                </a:solidFill>
                <a:prstDash val="solid"/>
              </a:ln>
              <a:solidFill>
                <a:srgbClr val="FF0000"/>
              </a:solidFill>
              <a:effectLst>
                <a:glow>
                  <a:srgbClr val="FFFF00"/>
                </a:glow>
              </a:effectLst>
              <a:uLnTx/>
              <a:uFillTx/>
              <a:latin typeface="Times New Roman" panose="02020603050405020304" pitchFamily="18" charset="0"/>
              <a:cs typeface="Times New Roman" panose="02020603050405020304" pitchFamily="18" charset="0"/>
            </a:endParaRPr>
          </a:p>
        </p:txBody>
      </p:sp>
      <p:sp>
        <p:nvSpPr>
          <p:cNvPr id="6" name="Rectángulo 5"/>
          <p:cNvSpPr/>
          <p:nvPr/>
        </p:nvSpPr>
        <p:spPr>
          <a:xfrm>
            <a:off x="2285746" y="2291388"/>
            <a:ext cx="4572508"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defTabSz="914400">
              <a:defRPr/>
            </a:pPr>
            <a:r>
              <a:rPr lang="es-CO" sz="3200" b="1" dirty="0">
                <a:ln w="6350">
                  <a:solidFill>
                    <a:sysClr val="windowText" lastClr="000000"/>
                  </a:solidFill>
                </a:ln>
                <a:solidFill>
                  <a:prstClr val="black"/>
                </a:solidFill>
                <a:latin typeface="Times New Roman" panose="02020603050405020304" pitchFamily="18" charset="0"/>
                <a:cs typeface="Times New Roman" panose="02020603050405020304" pitchFamily="18" charset="0"/>
              </a:rPr>
              <a:t>“Tres veces en el año me celebraréis fiesta”.</a:t>
            </a:r>
          </a:p>
          <a:p>
            <a:pPr lvl="0" algn="ctr" defTabSz="914400">
              <a:defRPr/>
            </a:pPr>
            <a:r>
              <a:rPr lang="es-CO" sz="3200" b="1" dirty="0">
                <a:ln w="6350">
                  <a:solidFill>
                    <a:sysClr val="windowText" lastClr="000000"/>
                  </a:solidFill>
                </a:ln>
                <a:solidFill>
                  <a:prstClr val="black"/>
                </a:solidFill>
                <a:latin typeface="Times New Roman" panose="02020603050405020304" pitchFamily="18" charset="0"/>
                <a:cs typeface="Times New Roman" panose="02020603050405020304" pitchFamily="18" charset="0"/>
              </a:rPr>
              <a:t> </a:t>
            </a:r>
            <a:r>
              <a:rPr lang="es-CO" sz="3200" b="1" dirty="0">
                <a:ln>
                  <a:solidFill>
                    <a:srgbClr val="FF0000"/>
                  </a:solidFill>
                </a:ln>
                <a:solidFill>
                  <a:srgbClr val="FF0000"/>
                </a:solidFill>
                <a:latin typeface="Times New Roman" panose="02020603050405020304" pitchFamily="18" charset="0"/>
                <a:cs typeface="Times New Roman" panose="02020603050405020304" pitchFamily="18" charset="0"/>
              </a:rPr>
              <a:t>Éxodo 23:14. </a:t>
            </a:r>
            <a:endParaRPr kumimoji="0" lang="es-CO" sz="3200" b="1" i="0" u="none" strike="noStrike" kern="0" normalizeH="0" baseline="0" noProof="0" dirty="0">
              <a:ln>
                <a:solidFill>
                  <a:srgbClr val="FF0000"/>
                </a:solidFill>
              </a:ln>
              <a:solidFill>
                <a:srgbClr val="FF0000"/>
              </a:solidFill>
              <a:effectLst>
                <a:glow>
                  <a:srgbClr val="FFFF00"/>
                </a:glow>
              </a:effectLst>
              <a:uLnTx/>
              <a:uFillTx/>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516" y="4437112"/>
            <a:ext cx="2256968" cy="1512168"/>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0450" r="1495"/>
          <a:stretch/>
        </p:blipFill>
        <p:spPr>
          <a:xfrm>
            <a:off x="1364096" y="4206606"/>
            <a:ext cx="1911760" cy="1454642"/>
          </a:xfrm>
          <a:prstGeom prst="rect">
            <a:avLst/>
          </a:prstGeom>
        </p:spPr>
      </p:pic>
      <p:sp>
        <p:nvSpPr>
          <p:cNvPr id="4" name="Rectángulo 3"/>
          <p:cNvSpPr/>
          <p:nvPr/>
        </p:nvSpPr>
        <p:spPr>
          <a:xfrm>
            <a:off x="1331640" y="4149080"/>
            <a:ext cx="6480720" cy="206210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514350" indent="-514350">
              <a:buFont typeface="+mj-lt"/>
              <a:buAutoNum type="arabicPeriod"/>
            </a:pPr>
            <a:r>
              <a:rPr lang="es-CO" sz="3200" dirty="0">
                <a:ln w="19050">
                  <a:solidFill>
                    <a:schemeClr val="bg1"/>
                  </a:solidFill>
                </a:ln>
                <a:solidFill>
                  <a:prstClr val="black"/>
                </a:solidFill>
                <a:latin typeface="Times New Roman" panose="02020603050405020304" pitchFamily="18" charset="0"/>
                <a:cs typeface="Times New Roman" panose="02020603050405020304" pitchFamily="18" charset="0"/>
              </a:rPr>
              <a:t>La fiesta de los panes sin levadura.</a:t>
            </a:r>
            <a:r>
              <a:rPr lang="es-CO" sz="3200" dirty="0">
                <a:ln w="19050">
                  <a:solidFill>
                    <a:schemeClr val="bg1"/>
                  </a:solidFill>
                </a:ln>
                <a:solidFill>
                  <a:srgbClr val="800000"/>
                </a:solidFill>
                <a:latin typeface="Times New Roman" panose="02020603050405020304" pitchFamily="18" charset="0"/>
                <a:cs typeface="Times New Roman" panose="02020603050405020304" pitchFamily="18" charset="0"/>
              </a:rPr>
              <a:t> </a:t>
            </a:r>
          </a:p>
          <a:p>
            <a:pPr marL="514350" indent="-514350">
              <a:buFont typeface="+mj-lt"/>
              <a:buAutoNum type="arabicPeriod"/>
            </a:pPr>
            <a:r>
              <a:rPr lang="es-CO" sz="3200" dirty="0">
                <a:ln w="19050">
                  <a:solidFill>
                    <a:schemeClr val="bg1"/>
                  </a:solidFill>
                </a:ln>
                <a:solidFill>
                  <a:prstClr val="black"/>
                </a:solidFill>
                <a:latin typeface="Times New Roman" panose="02020603050405020304" pitchFamily="18" charset="0"/>
                <a:cs typeface="Times New Roman" panose="02020603050405020304" pitchFamily="18" charset="0"/>
              </a:rPr>
              <a:t>La fiesta de las semanas. </a:t>
            </a:r>
          </a:p>
          <a:p>
            <a:pPr marL="514350" indent="-514350">
              <a:buFont typeface="+mj-lt"/>
              <a:buAutoNum type="arabicPeriod"/>
            </a:pPr>
            <a:r>
              <a:rPr lang="es-CO" sz="3200" dirty="0">
                <a:ln w="19050">
                  <a:solidFill>
                    <a:schemeClr val="bg1"/>
                  </a:solidFill>
                </a:ln>
                <a:solidFill>
                  <a:schemeClr val="bg1"/>
                </a:solidFill>
                <a:latin typeface="Times New Roman" panose="02020603050405020304" pitchFamily="18" charset="0"/>
                <a:cs typeface="Times New Roman" panose="02020603050405020304" pitchFamily="18" charset="0"/>
              </a:rPr>
              <a:t>La fiesta de las cabañas. </a:t>
            </a:r>
          </a:p>
          <a:p>
            <a:pPr algn="ctr"/>
            <a:r>
              <a:rPr lang="es-CO" sz="3200" dirty="0">
                <a:ln w="19050">
                  <a:solidFill>
                    <a:srgbClr val="FF0000"/>
                  </a:solidFill>
                </a:ln>
                <a:solidFill>
                  <a:srgbClr val="C00000"/>
                </a:solidFill>
                <a:latin typeface="Times New Roman" panose="02020603050405020304" pitchFamily="18" charset="0"/>
                <a:cs typeface="Times New Roman" panose="02020603050405020304" pitchFamily="18" charset="0"/>
              </a:rPr>
              <a:t>Éxodo 23:15,16. </a:t>
            </a:r>
          </a:p>
        </p:txBody>
      </p:sp>
      <p:sp>
        <p:nvSpPr>
          <p:cNvPr id="9" name="Marcador de número de diapositiva 8"/>
          <p:cNvSpPr>
            <a:spLocks noGrp="1"/>
          </p:cNvSpPr>
          <p:nvPr>
            <p:ph type="sldNum" sz="quarter" idx="12"/>
          </p:nvPr>
        </p:nvSpPr>
        <p:spPr/>
        <p:txBody>
          <a:bodyPr/>
          <a:lstStyle/>
          <a:p>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a:t>2</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3534218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gs>
            <a:gs pos="50000">
              <a:srgbClr val="0000FF"/>
            </a:gs>
            <a:gs pos="100000">
              <a:schemeClr val="tx1"/>
            </a:gs>
          </a:gsLst>
          <a:lin ang="2520000" scaled="0"/>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254" y="2761611"/>
            <a:ext cx="4437492" cy="2823858"/>
          </a:xfrm>
          <a:prstGeom prst="rect">
            <a:avLst/>
          </a:prstGeom>
        </p:spPr>
      </p:pic>
      <p:sp>
        <p:nvSpPr>
          <p:cNvPr id="4" name="Heptágono 3"/>
          <p:cNvSpPr/>
          <p:nvPr/>
        </p:nvSpPr>
        <p:spPr>
          <a:xfrm>
            <a:off x="2353254" y="4005064"/>
            <a:ext cx="4437492" cy="2448272"/>
          </a:xfrm>
          <a:prstGeom prst="heptagon">
            <a:avLst/>
          </a:prstGeom>
        </p:spPr>
        <p:style>
          <a:lnRef idx="2">
            <a:schemeClr val="dk1"/>
          </a:lnRef>
          <a:fillRef idx="1">
            <a:schemeClr val="lt1"/>
          </a:fillRef>
          <a:effectRef idx="0">
            <a:schemeClr val="dk1"/>
          </a:effectRef>
          <a:fontRef idx="minor">
            <a:schemeClr val="dk1"/>
          </a:fontRef>
        </p:style>
        <p:txBody>
          <a:bodyPr rtlCol="0" anchor="ctr"/>
          <a:lstStyle/>
          <a:p>
            <a:pPr lvl="0" algn="ctr" defTabSz="914400">
              <a:defRPr/>
            </a:pPr>
            <a:r>
              <a:rPr lang="es-CO" sz="4000" kern="0" dirty="0">
                <a:ln w="19050">
                  <a:solidFill>
                    <a:prstClr val="black"/>
                  </a:solidFill>
                </a:ln>
                <a:solidFill>
                  <a:srgbClr val="FF0000"/>
                </a:solidFill>
                <a:latin typeface="Gill Sans Ultra Bold" panose="020B0A02020104020203" pitchFamily="34" charset="0"/>
              </a:rPr>
              <a:t>Jesús te espera. </a:t>
            </a:r>
            <a:r>
              <a:rPr lang="es-CO" sz="4800" kern="0" dirty="0">
                <a:ln w="19050">
                  <a:solidFill>
                    <a:prstClr val="black"/>
                  </a:solidFill>
                </a:ln>
                <a:solidFill>
                  <a:srgbClr val="FF0000"/>
                </a:solidFill>
                <a:latin typeface="Gill Sans Ultra Bold" panose="020B0A02020104020203" pitchFamily="34" charset="0"/>
              </a:rPr>
              <a:t>Ven.</a:t>
            </a:r>
            <a:endParaRPr lang="es-CO" sz="4000" kern="0" dirty="0">
              <a:ln w="19050">
                <a:solidFill>
                  <a:prstClr val="black"/>
                </a:solidFill>
              </a:ln>
              <a:solidFill>
                <a:srgbClr val="FF0000"/>
              </a:solidFill>
              <a:latin typeface="Gill Sans Ultra Bold" panose="020B0A02020104020203" pitchFamily="34" charset="0"/>
            </a:endParaRPr>
          </a:p>
        </p:txBody>
      </p:sp>
      <p:sp>
        <p:nvSpPr>
          <p:cNvPr id="7" name="Rectángulo 6"/>
          <p:cNvSpPr/>
          <p:nvPr/>
        </p:nvSpPr>
        <p:spPr>
          <a:xfrm>
            <a:off x="1817948" y="620688"/>
            <a:ext cx="5508104" cy="1938992"/>
          </a:xfrm>
          <a:prstGeom prst="rect">
            <a:avLst/>
          </a:prstGeom>
          <a:noFill/>
          <a:ln>
            <a:noFill/>
          </a:ln>
        </p:spPr>
        <p:txBody>
          <a:bodyPr wrap="square">
            <a:spAutoFit/>
          </a:bodyPr>
          <a:lstStyle/>
          <a:p>
            <a:pPr lvl="0" algn="ctr" defTabSz="914400">
              <a:defRPr/>
            </a:pPr>
            <a:r>
              <a:rPr lang="es-CO" sz="4000" kern="0" dirty="0">
                <a:ln>
                  <a:solidFill>
                    <a:schemeClr val="bg1"/>
                  </a:solidFill>
                </a:ln>
                <a:latin typeface="Gill Sans Ultra Bold" panose="020B0A02020104020203" pitchFamily="34" charset="0"/>
                <a:ea typeface="Times New Roman" panose="02020603050405020304" pitchFamily="18" charset="0"/>
                <a:cs typeface="Times New Roman" panose="02020603050405020304" pitchFamily="18" charset="0"/>
              </a:rPr>
              <a:t>Jesús te invita hoy a la séptima fiesta.</a:t>
            </a:r>
            <a:endParaRPr lang="es-CO" sz="4000" kern="0" dirty="0">
              <a:ln>
                <a:solidFill>
                  <a:schemeClr val="bg1"/>
                </a:solidFill>
              </a:ln>
              <a:latin typeface="Gill Sans Ultra Bold" panose="020B0A02020104020203" pitchFamily="34" charset="0"/>
            </a:endParaRPr>
          </a:p>
        </p:txBody>
      </p:sp>
      <p:sp>
        <p:nvSpPr>
          <p:cNvPr id="3" name="Marcador de número de diapositiva 2"/>
          <p:cNvSpPr>
            <a:spLocks noGrp="1"/>
          </p:cNvSpPr>
          <p:nvPr>
            <p:ph type="sldNum" sz="quarter" idx="12"/>
          </p:nvPr>
        </p:nvSpPr>
        <p:spPr/>
        <p:txBody>
          <a:bodyPr/>
          <a:lstStyle/>
          <a:p>
            <a:pPr lvl="0"/>
            <a:endParaRPr lang="es-ES" sz="4400" b="1" dirty="0">
              <a:ln>
                <a:solidFill>
                  <a:srgbClr val="FFFF00"/>
                </a:solidFill>
              </a:ln>
              <a:solidFill>
                <a:srgbClr val="FFFF00"/>
              </a:solidFill>
            </a:endParaRPr>
          </a:p>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20</a:t>
            </a:fld>
            <a:endParaRPr lang="es-ES" sz="4400" b="1" dirty="0">
              <a:ln>
                <a:solidFill>
                  <a:srgbClr val="FFFF00"/>
                </a:solidFill>
              </a:ln>
              <a:solidFill>
                <a:srgbClr val="FFFF00"/>
              </a:solidFill>
            </a:endParaRPr>
          </a:p>
          <a:p>
            <a:endParaRPr lang="es-ES" dirty="0">
              <a:solidFill>
                <a:prstClr val="black">
                  <a:tint val="75000"/>
                </a:prstClr>
              </a:solidFill>
            </a:endParaRPr>
          </a:p>
        </p:txBody>
      </p:sp>
    </p:spTree>
    <p:extLst>
      <p:ext uri="{BB962C8B-B14F-4D97-AF65-F5344CB8AC3E}">
        <p14:creationId xmlns:p14="http://schemas.microsoft.com/office/powerpoint/2010/main" val="1850253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25000">
              <a:srgbClr val="820000"/>
            </a:gs>
            <a:gs pos="50000">
              <a:srgbClr val="FFC000"/>
            </a:gs>
            <a:gs pos="81000">
              <a:srgbClr val="800000"/>
            </a:gs>
          </a:gsLst>
          <a:lin ang="2520000" scaled="0"/>
        </a:gradFill>
        <a:effectLst/>
      </p:bgPr>
    </p:bg>
    <p:spTree>
      <p:nvGrpSpPr>
        <p:cNvPr id="1" name=""/>
        <p:cNvGrpSpPr/>
        <p:nvPr/>
      </p:nvGrpSpPr>
      <p:grpSpPr>
        <a:xfrm>
          <a:off x="0" y="0"/>
          <a:ext cx="0" cy="0"/>
          <a:chOff x="0" y="0"/>
          <a:chExt cx="0" cy="0"/>
        </a:xfrm>
      </p:grpSpPr>
      <p:sp>
        <p:nvSpPr>
          <p:cNvPr id="2" name="Rectángulo 1"/>
          <p:cNvSpPr/>
          <p:nvPr/>
        </p:nvSpPr>
        <p:spPr>
          <a:xfrm>
            <a:off x="1763688" y="548680"/>
            <a:ext cx="5616624" cy="584775"/>
          </a:xfrm>
          <a:prstGeom prst="rect">
            <a:avLst/>
          </a:prstGeom>
          <a:solidFill>
            <a:schemeClr val="accent5">
              <a:lumMod val="40000"/>
              <a:lumOff val="60000"/>
            </a:schemeClr>
          </a:solidFill>
          <a:ln w="25400" cap="flat" cmpd="sng" algn="ctr">
            <a:noFill/>
            <a:prstDash val="solid"/>
          </a:ln>
          <a:effectLst/>
        </p:spPr>
        <p:txBody>
          <a:bodyPr wrap="square">
            <a:spAutoFit/>
          </a:bodyPr>
          <a:lstStyle/>
          <a:p>
            <a:pPr lvl="0" algn="ctr" defTabSz="914400">
              <a:defRPr/>
            </a:pPr>
            <a:r>
              <a:rPr lang="es-CO" sz="32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Divididas en siete. Levítico 23. </a:t>
            </a:r>
            <a:endParaRPr kumimoji="0" lang="es-CO"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cs typeface="Times New Roman" panose="02020603050405020304" pitchFamily="18" charset="0"/>
            </a:endParaRPr>
          </a:p>
        </p:txBody>
      </p:sp>
      <p:sp>
        <p:nvSpPr>
          <p:cNvPr id="4" name="Rectángulo 3"/>
          <p:cNvSpPr/>
          <p:nvPr/>
        </p:nvSpPr>
        <p:spPr>
          <a:xfrm>
            <a:off x="1019198" y="1580014"/>
            <a:ext cx="7105604"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2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Fiestas de primavera:</a:t>
            </a:r>
          </a:p>
          <a:p>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(1)  </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La fiesta de la pascua.       (</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14 de Nisán</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endPar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endParaRPr>
          </a:p>
          <a:p>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(2)  </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Los panes sin levadura.    (</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15 de Nisán</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endPar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endParaRPr>
          </a:p>
          <a:p>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(3)  </a:t>
            </a:r>
            <a:r>
              <a:rPr lang="es-CO" sz="3000" b="1" dirty="0">
                <a:ln>
                  <a:solidFill>
                    <a:srgbClr val="000099"/>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La gavilla mecida.              </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16 de Nisán</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endParaRPr lang="es-CO" sz="3000" b="1" dirty="0">
              <a:ln>
                <a:solidFill>
                  <a:srgbClr val="000099"/>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endParaRPr>
          </a:p>
          <a:p>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(4)  </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La fiesta de las semanas.  (</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6 de Siván</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endPar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endParaRPr>
          </a:p>
          <a:p>
            <a:pPr lvl="0" algn="ctr"/>
            <a:endParaRPr lang="es-CO" sz="32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lvl="0" algn="ctr"/>
            <a:r>
              <a:rPr lang="es-CO" sz="32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Fiestas de otoño:</a:t>
            </a:r>
          </a:p>
          <a:p>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(5)  </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La fiesta de las trompetas. (</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1 de Tisrhi</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a:t>
            </a:r>
          </a:p>
          <a:p>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(6)  </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El día de la expiación.         (</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10 de Tisrhi</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a:t>
            </a:r>
          </a:p>
          <a:p>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(7)  </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La fiesta de las cabañas.    (</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15 de Tisrhi</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a:t>
            </a:r>
          </a:p>
        </p:txBody>
      </p:sp>
      <p:sp>
        <p:nvSpPr>
          <p:cNvPr id="5" name="Marcador de número de diapositiva 4"/>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3</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1726458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7F918B"/>
            </a:gs>
            <a:gs pos="50000">
              <a:srgbClr val="404036"/>
            </a:gs>
            <a:gs pos="100000">
              <a:srgbClr val="26211C"/>
            </a:gs>
          </a:gsLst>
          <a:lin ang="2520000" scaled="0"/>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284984"/>
            <a:ext cx="3571875" cy="2381250"/>
          </a:xfrm>
          <a:prstGeom prst="rect">
            <a:avLst/>
          </a:prstGeom>
        </p:spPr>
      </p:pic>
      <p:sp>
        <p:nvSpPr>
          <p:cNvPr id="2" name="Rectángulo 1"/>
          <p:cNvSpPr/>
          <p:nvPr/>
        </p:nvSpPr>
        <p:spPr>
          <a:xfrm>
            <a:off x="1463451" y="467961"/>
            <a:ext cx="6217098" cy="584775"/>
          </a:xfrm>
          <a:prstGeom prst="rect">
            <a:avLst/>
          </a:prstGeom>
          <a:solidFill>
            <a:schemeClr val="accent2">
              <a:lumMod val="60000"/>
              <a:lumOff val="40000"/>
            </a:schemeClr>
          </a:solidFill>
          <a:ln w="25400" cap="flat" cmpd="sng" algn="ctr">
            <a:noFill/>
            <a:prstDash val="solid"/>
          </a:ln>
          <a:effectLst/>
        </p:spPr>
        <p:txBody>
          <a:bodyPr wrap="square">
            <a:spAutoFit/>
          </a:bodyPr>
          <a:lstStyle/>
          <a:p>
            <a:pPr lvl="0" algn="ctr" defTabSz="914400">
              <a:defRPr/>
            </a:pPr>
            <a:r>
              <a:rPr lang="es-CO" sz="3200" b="1" kern="0"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Las siete fiestas de Israel. Levítico 23. </a:t>
            </a:r>
            <a:endParaRPr kumimoji="0" lang="es-CO" sz="3200" b="1" i="0" u="none" strike="noStrike" kern="0" cap="none" spc="0" normalizeH="0" baseline="0" noProof="0" dirty="0">
              <a:ln>
                <a:solidFill>
                  <a:prstClr val="black"/>
                </a:solidFill>
              </a:ln>
              <a:solidFill>
                <a:prstClr val="black"/>
              </a:solidFill>
              <a:effectLst/>
              <a:uLnTx/>
              <a:uFillTx/>
              <a:latin typeface="Arial Narrow" panose="020B0606020202030204" pitchFamily="34" charset="0"/>
              <a:cs typeface="Times New Roman" panose="02020603050405020304" pitchFamily="18" charset="0"/>
            </a:endParaRPr>
          </a:p>
        </p:txBody>
      </p:sp>
      <p:sp>
        <p:nvSpPr>
          <p:cNvPr id="4" name="Rectángulo 3"/>
          <p:cNvSpPr/>
          <p:nvPr/>
        </p:nvSpPr>
        <p:spPr>
          <a:xfrm>
            <a:off x="634748" y="1426125"/>
            <a:ext cx="787450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(1) </a:t>
            </a:r>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La pascua. </a:t>
            </a:r>
            <a:r>
              <a:rPr lang="es-CO" sz="3000" b="1" dirty="0">
                <a:ln>
                  <a:solidFill>
                    <a:sysClr val="windowText" lastClr="000000"/>
                  </a:solidFill>
                </a:ln>
                <a:solidFill>
                  <a:sysClr val="windowText" lastClr="000000"/>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14 de Nisán</a:t>
            </a:r>
            <a:r>
              <a:rPr lang="es-CO" sz="3000" b="1" dirty="0">
                <a:ln>
                  <a:solidFill>
                    <a:sysClr val="windowText" lastClr="000000"/>
                  </a:solidFill>
                </a:ln>
                <a:solidFill>
                  <a:sysClr val="windowText" lastClr="000000"/>
                </a:solidFill>
                <a:latin typeface="Arial Narrow" panose="020B0606020202030204" pitchFamily="34" charset="0"/>
                <a:ea typeface="Times New Roman" panose="02020603050405020304" pitchFamily="18" charset="0"/>
                <a:cs typeface="Times New Roman" panose="02020603050405020304" pitchFamily="18" charset="0"/>
              </a:rPr>
              <a:t>). </a:t>
            </a:r>
          </a:p>
          <a:p>
            <a:r>
              <a:rPr lang="es-CO" sz="2800" b="1" dirty="0">
                <a:ln>
                  <a:solidFill>
                    <a:sysClr val="windowText" lastClr="000000"/>
                  </a:solidFill>
                </a:ln>
                <a:solidFill>
                  <a:sysClr val="windowText" lastClr="000000"/>
                </a:solidFill>
                <a:latin typeface="Arial Narrow" panose="020B0606020202030204" pitchFamily="34" charset="0"/>
                <a:ea typeface="Times New Roman" panose="02020603050405020304" pitchFamily="18" charset="0"/>
                <a:cs typeface="Times New Roman" panose="02020603050405020304" pitchFamily="18" charset="0"/>
              </a:rPr>
              <a:t>Levítico 23:5. Números 28:16. </a:t>
            </a:r>
            <a:r>
              <a:rPr lang="es-CO" sz="2800" dirty="0">
                <a:ln w="19050">
                  <a:solidFill>
                    <a:schemeClr val="bg1"/>
                  </a:solidFill>
                </a:ln>
                <a:latin typeface="Georgia" panose="02040502050405020303" pitchFamily="18" charset="0"/>
              </a:rPr>
              <a:t>Conmemoraba la liberación de Israel de la esclavitud de Egipto. (Sacrificio del cordero pascual).</a:t>
            </a:r>
            <a:r>
              <a:rPr lang="es-CO" sz="2800" dirty="0">
                <a:ln w="19050">
                  <a:solidFill>
                    <a:schemeClr val="tx1"/>
                  </a:solidFill>
                </a:ln>
                <a:latin typeface="Georgia" panose="02040502050405020303" pitchFamily="18" charset="0"/>
              </a:rPr>
              <a:t> </a:t>
            </a:r>
            <a:r>
              <a:rPr lang="es-CO" sz="2800" dirty="0">
                <a:ln w="19050">
                  <a:solidFill>
                    <a:schemeClr val="bg1"/>
                  </a:solidFill>
                </a:ln>
                <a:latin typeface="Georgia" panose="02040502050405020303" pitchFamily="18" charset="0"/>
              </a:rPr>
              <a:t>Éxodo 12:6,14.</a:t>
            </a:r>
            <a:endParaRPr lang="es-CO" sz="2800" b="1" dirty="0">
              <a:ln w="19050">
                <a:solidFill>
                  <a:schemeClr val="bg1"/>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(2) </a:t>
            </a:r>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Los panes sin levadura. </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15 de Nisán</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p>
          <a:p>
            <a:r>
              <a:rPr lang="es-CO"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Levítico 23:6. Números 28:17.</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r>
              <a:rPr lang="es-CO" sz="2800" dirty="0">
                <a:ln w="19050">
                  <a:solidFill>
                    <a:prstClr val="black"/>
                  </a:solidFill>
                </a:ln>
                <a:solidFill>
                  <a:prstClr val="black"/>
                </a:solidFill>
                <a:latin typeface="Georgia" panose="02040502050405020303" pitchFamily="18" charset="0"/>
              </a:rPr>
              <a:t>Conmemoraba la salida de Israel de Egipto. Éxodo 12:17.</a:t>
            </a:r>
            <a:endParaRPr lang="es-CO"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a:p>
            <a:pPr lvl="0"/>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(3) </a:t>
            </a:r>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Las primicias “gavilla mecida”. </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16 de Nisán</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p>
          <a:p>
            <a:pPr lvl="0"/>
            <a:r>
              <a:rPr lang="es-CO"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Levítico 23:10,11. </a:t>
            </a:r>
            <a:r>
              <a:rPr lang="es-CO" sz="2800" dirty="0">
                <a:ln w="19050">
                  <a:solidFill>
                    <a:prstClr val="black"/>
                  </a:solidFill>
                </a:ln>
                <a:solidFill>
                  <a:prstClr val="black"/>
                </a:solidFill>
                <a:latin typeface="Georgia" panose="02040502050405020303" pitchFamily="18" charset="0"/>
              </a:rPr>
              <a:t>Representaba las primicias de  los primeros frutos de la cosecha de cebada. </a:t>
            </a:r>
            <a:endPar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Marcador de número de diapositiva 5"/>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4</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2213042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gs>
            <a:gs pos="50000">
              <a:srgbClr val="0000FF"/>
            </a:gs>
            <a:gs pos="100000">
              <a:schemeClr val="tx1"/>
            </a:gs>
          </a:gsLst>
          <a:lin ang="2520000" scaled="0"/>
        </a:gradFill>
        <a:effectLst/>
      </p:bgPr>
    </p:bg>
    <p:spTree>
      <p:nvGrpSpPr>
        <p:cNvPr id="1" name=""/>
        <p:cNvGrpSpPr/>
        <p:nvPr/>
      </p:nvGrpSpPr>
      <p:grpSpPr>
        <a:xfrm>
          <a:off x="0" y="0"/>
          <a:ext cx="0" cy="0"/>
          <a:chOff x="0" y="0"/>
          <a:chExt cx="0" cy="0"/>
        </a:xfrm>
      </p:grpSpPr>
      <p:sp>
        <p:nvSpPr>
          <p:cNvPr id="5" name="Rectángulo 4"/>
          <p:cNvSpPr/>
          <p:nvPr/>
        </p:nvSpPr>
        <p:spPr>
          <a:xfrm>
            <a:off x="719572" y="1988840"/>
            <a:ext cx="7704856" cy="35702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(4) </a:t>
            </a:r>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La fiesta de las semanas.</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 </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6 de Siván</a:t>
            </a:r>
            <a:r>
              <a:rPr lang="es-CO" sz="3000" b="1" dirty="0">
                <a:ln>
                  <a:solidFill>
                    <a:schemeClr val="bg1"/>
                  </a:solidFill>
                </a:ln>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 </a:t>
            </a:r>
          </a:p>
          <a:p>
            <a:r>
              <a:rPr lang="es-CO"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Levítico 23:15,16. Núm. 28:26. </a:t>
            </a:r>
            <a:r>
              <a:rPr lang="es-CO" sz="2800" dirty="0">
                <a:ln w="19050">
                  <a:solidFill>
                    <a:prstClr val="black"/>
                  </a:solidFill>
                </a:ln>
                <a:solidFill>
                  <a:prstClr val="black"/>
                </a:solidFill>
                <a:latin typeface="Georgia" panose="02040502050405020303" pitchFamily="18" charset="0"/>
              </a:rPr>
              <a:t>Representaba las primicias de la cosecha de trigo, se celebraba 50 días después la fiesta de los panes sin levadura. </a:t>
            </a:r>
            <a:r>
              <a:rPr lang="es-CO" sz="2800" dirty="0">
                <a:ln w="19050">
                  <a:solidFill>
                    <a:schemeClr val="bg1"/>
                  </a:solidFill>
                </a:ln>
                <a:latin typeface="Georgia" panose="02040502050405020303" pitchFamily="18" charset="0"/>
              </a:rPr>
              <a:t>Levítico 23:16. Esta fiesta conmemoraba la promulgación de la Ley, y el pacto que Dios hizo con Israel en el Sinaí, 7 semanas después de haber salido de Egipto. Éxodo 19.</a:t>
            </a: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5</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1251127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011E00"/>
          </a:fgClr>
          <a:bgClr>
            <a:srgbClr val="9FFFF6"/>
          </a:bgClr>
        </a:patt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101" y="2132856"/>
            <a:ext cx="4443797" cy="2932906"/>
          </a:xfrm>
          <a:prstGeom prst="rect">
            <a:avLst/>
          </a:prstGeom>
        </p:spPr>
      </p:pic>
      <p:sp>
        <p:nvSpPr>
          <p:cNvPr id="5" name="Rectángulo 4"/>
          <p:cNvSpPr/>
          <p:nvPr/>
        </p:nvSpPr>
        <p:spPr>
          <a:xfrm>
            <a:off x="587150" y="535901"/>
            <a:ext cx="7969700" cy="57861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(5) </a:t>
            </a:r>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La fiesta de las trompetas </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1 de Tisrhi</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p>
          <a:p>
            <a:r>
              <a:rPr lang="es-CO"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Levítico 23:24. Números 29:1.</a:t>
            </a:r>
          </a:p>
          <a:p>
            <a:r>
              <a:rPr lang="es-CO" sz="2800" dirty="0">
                <a:ln w="19050">
                  <a:solidFill>
                    <a:prstClr val="black"/>
                  </a:solidFill>
                </a:ln>
                <a:solidFill>
                  <a:prstClr val="black"/>
                </a:solidFill>
                <a:latin typeface="Georgia" panose="02040502050405020303" pitchFamily="18" charset="0"/>
              </a:rPr>
              <a:t>Las trompetas invitaban al pueblo a acercarse a Dios (reavivamiento y reforma), y anunciaban el Día de la Expiación. </a:t>
            </a:r>
          </a:p>
          <a:p>
            <a:pPr lvl="0"/>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(6) </a:t>
            </a:r>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El día de la expiación </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10 de Tisrhi</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p>
          <a:p>
            <a:pPr lvl="0"/>
            <a:r>
              <a:rPr lang="es-CO"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Levítico 23:27; Números 29:7.  </a:t>
            </a:r>
          </a:p>
          <a:p>
            <a:pPr lvl="0"/>
            <a:r>
              <a:rPr lang="es-CO" sz="2800" dirty="0">
                <a:ln w="19050">
                  <a:solidFill>
                    <a:prstClr val="black"/>
                  </a:solidFill>
                </a:ln>
                <a:solidFill>
                  <a:prstClr val="black"/>
                </a:solidFill>
                <a:latin typeface="Georgia" panose="02040502050405020303" pitchFamily="18" charset="0"/>
              </a:rPr>
              <a:t>Era el día de la purificación del santuario, y era un día de juicio. Lev. 16:16; 23:29,39.  </a:t>
            </a:r>
          </a:p>
          <a:p>
            <a:pPr lvl="0"/>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(7) </a:t>
            </a:r>
            <a:r>
              <a:rPr lang="es-CO" sz="3000" b="1" dirty="0">
                <a:ln>
                  <a:solidFill>
                    <a:srgbClr val="FF0000"/>
                  </a:solidFill>
                </a:ln>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Las Cabañas </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a:t>
            </a:r>
            <a:r>
              <a:rPr lang="es-CO" sz="3000" b="1" dirty="0">
                <a:ln>
                  <a:solidFill>
                    <a:srgbClr val="0000FF"/>
                  </a:solidFill>
                </a:ln>
                <a:solidFill>
                  <a:srgbClr val="0000FF"/>
                </a:solidFill>
                <a:latin typeface="Arial Narrow" panose="020B0606020202030204" pitchFamily="34" charset="0"/>
                <a:ea typeface="Times New Roman" panose="02020603050405020304" pitchFamily="18" charset="0"/>
                <a:cs typeface="Times New Roman" panose="02020603050405020304" pitchFamily="18" charset="0"/>
              </a:rPr>
              <a:t>15 de Tisrhi</a:t>
            </a:r>
            <a:r>
              <a:rPr lang="es-CO" sz="30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p>
          <a:p>
            <a:pPr lvl="0"/>
            <a:r>
              <a:rPr lang="pt-BR" sz="2800" b="1" dirty="0" err="1">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Éxodo</a:t>
            </a:r>
            <a:r>
              <a:rPr lang="pt-BR"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23:16; Levítico 23:34-43; Números 29:12.</a:t>
            </a:r>
            <a:r>
              <a:rPr lang="es-CO" sz="2800" b="1" dirty="0">
                <a:ln>
                  <a:solidFill>
                    <a:prstClr val="black"/>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r>
              <a:rPr lang="es-CO" sz="2800" dirty="0">
                <a:ln w="19050">
                  <a:solidFill>
                    <a:sysClr val="windowText" lastClr="000000"/>
                  </a:solidFill>
                </a:ln>
                <a:solidFill>
                  <a:srgbClr val="000000"/>
                </a:solidFill>
                <a:latin typeface="Georgia" panose="02040502050405020303" pitchFamily="18" charset="0"/>
              </a:rPr>
              <a:t>Entrada en la Tierra Prometida. </a:t>
            </a:r>
            <a:r>
              <a:rPr lang="es-CO" sz="2800" dirty="0">
                <a:ln w="19050">
                  <a:solidFill>
                    <a:sysClr val="windowText" lastClr="000000"/>
                  </a:solidFill>
                </a:ln>
                <a:solidFill>
                  <a:prstClr val="black"/>
                </a:solidFill>
                <a:latin typeface="Georgia" panose="02040502050405020303" pitchFamily="18" charset="0"/>
                <a:ea typeface="Times New Roman" panose="02020603050405020304" pitchFamily="18" charset="0"/>
                <a:cs typeface="Times New Roman" panose="02020603050405020304" pitchFamily="18" charset="0"/>
              </a:rPr>
              <a:t>Era una ocasión feliz; </a:t>
            </a:r>
            <a:r>
              <a:rPr lang="es-CO" sz="2800" dirty="0">
                <a:ln w="19050">
                  <a:solidFill>
                    <a:sysClr val="windowText" lastClr="000000"/>
                  </a:solidFill>
                </a:ln>
                <a:latin typeface="Georgia" panose="02040502050405020303" pitchFamily="18" charset="0"/>
              </a:rPr>
              <a:t>y celebraba la cosecha de todos los frutos.</a:t>
            </a:r>
            <a:endParaRPr lang="es-CO" sz="3000" b="1" dirty="0">
              <a:ln w="19050">
                <a:solidFill>
                  <a:sysClr val="windowText" lastClr="000000"/>
                </a:solidFill>
              </a:ln>
              <a:solidFill>
                <a:prstClr val="black"/>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chemeClr val="accent6">
                      <a:lumMod val="60000"/>
                      <a:lumOff val="40000"/>
                    </a:schemeClr>
                  </a:solidFill>
                </a:ln>
                <a:solidFill>
                  <a:schemeClr val="accent6">
                    <a:lumMod val="60000"/>
                    <a:lumOff val="40000"/>
                  </a:schemeClr>
                </a:solidFill>
              </a:rPr>
              <a:pPr lvl="0"/>
              <a:t>6</a:t>
            </a:fld>
            <a:endParaRPr lang="es-ES" sz="4400" b="1" dirty="0">
              <a:ln>
                <a:solidFill>
                  <a:schemeClr val="accent6">
                    <a:lumMod val="60000"/>
                    <a:lumOff val="40000"/>
                  </a:schemeClr>
                </a:solidFill>
              </a:ln>
              <a:solidFill>
                <a:schemeClr val="accent6">
                  <a:lumMod val="60000"/>
                  <a:lumOff val="40000"/>
                </a:schemeClr>
              </a:solidFill>
            </a:endParaRPr>
          </a:p>
        </p:txBody>
      </p:sp>
    </p:spTree>
    <p:extLst>
      <p:ext uri="{BB962C8B-B14F-4D97-AF65-F5344CB8AC3E}">
        <p14:creationId xmlns:p14="http://schemas.microsoft.com/office/powerpoint/2010/main" val="252164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arn(inVertical)">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barn(inVertical)">
                                      <p:cBhvr>
                                        <p:cTn id="29" dur="500"/>
                                        <p:tgtEl>
                                          <p:spTgt spid="5">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000D26"/>
          </a:fgClr>
          <a:bgClr>
            <a:srgbClr val="FF0000"/>
          </a:bgClr>
        </a:patt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98" y="1796434"/>
            <a:ext cx="7543005" cy="3288750"/>
          </a:xfrm>
          <a:prstGeom prst="rect">
            <a:avLst/>
          </a:prstGeom>
        </p:spPr>
      </p:pic>
      <p:sp>
        <p:nvSpPr>
          <p:cNvPr id="2" name="Rectángulo 1"/>
          <p:cNvSpPr/>
          <p:nvPr/>
        </p:nvSpPr>
        <p:spPr>
          <a:xfrm>
            <a:off x="755576" y="1751005"/>
            <a:ext cx="7632848" cy="3550203"/>
          </a:xfrm>
          <a:prstGeom prst="rect">
            <a:avLst/>
          </a:prstGeom>
          <a:solidFill>
            <a:srgbClr val="9FFFF6"/>
          </a:solidFill>
        </p:spPr>
        <p:txBody>
          <a:bodyPr wrap="square">
            <a:spAutoFit/>
          </a:bodyPr>
          <a:lstStyle/>
          <a:p>
            <a:pPr>
              <a:lnSpc>
                <a:spcPct val="107000"/>
              </a:lnSpc>
            </a:pP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(1) </a:t>
            </a:r>
            <a:r>
              <a:rPr lang="es-CO" sz="3000" dirty="0">
                <a:ln w="19050">
                  <a:solidFill>
                    <a:srgbClr val="0000FF"/>
                  </a:solidFill>
                </a:ln>
                <a:solidFill>
                  <a:srgbClr val="0000FF"/>
                </a:solidFill>
                <a:latin typeface="Arial Narrow" panose="020B0606020202030204" pitchFamily="34" charset="0"/>
                <a:ea typeface="Calibri" panose="020F0502020204030204" pitchFamily="34" charset="0"/>
              </a:rPr>
              <a:t>Primer día de la pascua </a:t>
            </a: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(Lev. 23:7); </a:t>
            </a:r>
          </a:p>
          <a:p>
            <a:pPr>
              <a:lnSpc>
                <a:spcPct val="107000"/>
              </a:lnSpc>
            </a:pP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(2) </a:t>
            </a:r>
            <a:r>
              <a:rPr lang="es-CO" sz="3000" dirty="0">
                <a:ln w="19050">
                  <a:solidFill>
                    <a:srgbClr val="0000FF"/>
                  </a:solidFill>
                </a:ln>
                <a:solidFill>
                  <a:srgbClr val="0000FF"/>
                </a:solidFill>
                <a:latin typeface="Arial Narrow" panose="020B0606020202030204" pitchFamily="34" charset="0"/>
                <a:ea typeface="Calibri" panose="020F0502020204030204" pitchFamily="34" charset="0"/>
              </a:rPr>
              <a:t>Último día de la pascua </a:t>
            </a: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(Lev. 23:8).</a:t>
            </a:r>
          </a:p>
          <a:p>
            <a:pPr>
              <a:lnSpc>
                <a:spcPct val="107000"/>
              </a:lnSpc>
            </a:pP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(3) </a:t>
            </a:r>
            <a:r>
              <a:rPr lang="es-CO" sz="3000" dirty="0">
                <a:ln w="19050">
                  <a:solidFill>
                    <a:srgbClr val="0000FF"/>
                  </a:solidFill>
                </a:ln>
                <a:solidFill>
                  <a:srgbClr val="0000FF"/>
                </a:solidFill>
                <a:latin typeface="Arial Narrow" panose="020B0606020202030204" pitchFamily="34" charset="0"/>
                <a:ea typeface="Calibri" panose="020F0502020204030204" pitchFamily="34" charset="0"/>
              </a:rPr>
              <a:t>El día de las semanas o Pentecostés </a:t>
            </a: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(Lev. 23:21). </a:t>
            </a:r>
          </a:p>
          <a:p>
            <a:pPr>
              <a:lnSpc>
                <a:spcPct val="107000"/>
              </a:lnSpc>
            </a:pP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(4) </a:t>
            </a:r>
            <a:r>
              <a:rPr lang="es-CO" sz="3000" dirty="0">
                <a:ln w="19050">
                  <a:solidFill>
                    <a:srgbClr val="0000FF"/>
                  </a:solidFill>
                </a:ln>
                <a:solidFill>
                  <a:srgbClr val="0000FF"/>
                </a:solidFill>
                <a:latin typeface="Arial Narrow" panose="020B0606020202030204" pitchFamily="34" charset="0"/>
                <a:ea typeface="Calibri" panose="020F0502020204030204" pitchFamily="34" charset="0"/>
              </a:rPr>
              <a:t>En la fiesta de las trompetas </a:t>
            </a: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(Lev. 23:24,25).</a:t>
            </a:r>
          </a:p>
          <a:p>
            <a:pPr>
              <a:lnSpc>
                <a:spcPct val="107000"/>
              </a:lnSpc>
            </a:pP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(5) </a:t>
            </a:r>
            <a:r>
              <a:rPr lang="es-CO" sz="3000" dirty="0">
                <a:ln w="19050">
                  <a:solidFill>
                    <a:srgbClr val="0000FF"/>
                  </a:solidFill>
                </a:ln>
                <a:solidFill>
                  <a:srgbClr val="0000FF"/>
                </a:solidFill>
                <a:latin typeface="Arial Narrow" panose="020B0606020202030204" pitchFamily="34" charset="0"/>
                <a:ea typeface="Calibri" panose="020F0502020204030204" pitchFamily="34" charset="0"/>
              </a:rPr>
              <a:t>El día de la expiación </a:t>
            </a: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(Lev. 23:27,28). </a:t>
            </a:r>
          </a:p>
          <a:p>
            <a:pPr>
              <a:lnSpc>
                <a:spcPct val="107000"/>
              </a:lnSpc>
            </a:pP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(6) </a:t>
            </a:r>
            <a:r>
              <a:rPr lang="es-CO" sz="3000" dirty="0">
                <a:ln w="19050">
                  <a:solidFill>
                    <a:srgbClr val="0000FF"/>
                  </a:solidFill>
                </a:ln>
                <a:solidFill>
                  <a:srgbClr val="0000FF"/>
                </a:solidFill>
                <a:latin typeface="Arial Narrow" panose="020B0606020202030204" pitchFamily="34" charset="0"/>
                <a:ea typeface="Calibri" panose="020F0502020204030204" pitchFamily="34" charset="0"/>
              </a:rPr>
              <a:t>El primer día de los tabernáculos </a:t>
            </a: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(Lev. 23:35). </a:t>
            </a:r>
          </a:p>
          <a:p>
            <a:pPr>
              <a:lnSpc>
                <a:spcPct val="107000"/>
              </a:lnSpc>
            </a:pP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(7) </a:t>
            </a:r>
            <a:r>
              <a:rPr lang="es-CO" sz="3000" dirty="0">
                <a:ln w="19050">
                  <a:solidFill>
                    <a:srgbClr val="0000FF"/>
                  </a:solidFill>
                </a:ln>
                <a:solidFill>
                  <a:srgbClr val="0000FF"/>
                </a:solidFill>
                <a:latin typeface="Arial Narrow" panose="020B0606020202030204" pitchFamily="34" charset="0"/>
                <a:ea typeface="Calibri" panose="020F0502020204030204" pitchFamily="34" charset="0"/>
              </a:rPr>
              <a:t>El último día de los tabernáculos </a:t>
            </a:r>
            <a:r>
              <a:rPr lang="es-CO" sz="3000" dirty="0">
                <a:ln w="19050">
                  <a:solidFill>
                    <a:sysClr val="windowText" lastClr="000000"/>
                  </a:solidFill>
                </a:ln>
                <a:solidFill>
                  <a:sysClr val="windowText" lastClr="000000"/>
                </a:solidFill>
                <a:latin typeface="Arial Narrow" panose="020B0606020202030204" pitchFamily="34" charset="0"/>
                <a:ea typeface="Calibri" panose="020F0502020204030204" pitchFamily="34" charset="0"/>
              </a:rPr>
              <a:t>(Lev. 23:36).</a:t>
            </a:r>
            <a:endParaRPr lang="es-CO" sz="3000" dirty="0">
              <a:ln w="19050">
                <a:solidFill>
                  <a:sysClr val="windowText" lastClr="000000"/>
                </a:solidFill>
              </a:ln>
              <a:solidFill>
                <a:sysClr val="windowText" lastClr="000000"/>
              </a:solidFill>
              <a:effectLst/>
              <a:latin typeface="Arial Narrow" panose="020B0606020202030204" pitchFamily="34" charset="0"/>
              <a:ea typeface="Calibri" panose="020F0502020204030204" pitchFamily="34" charset="0"/>
            </a:endParaRPr>
          </a:p>
        </p:txBody>
      </p:sp>
      <p:sp>
        <p:nvSpPr>
          <p:cNvPr id="3" name="Rectángulo 2"/>
          <p:cNvSpPr/>
          <p:nvPr/>
        </p:nvSpPr>
        <p:spPr>
          <a:xfrm>
            <a:off x="1690980" y="407566"/>
            <a:ext cx="5762041" cy="1077218"/>
          </a:xfrm>
          <a:prstGeom prst="rect">
            <a:avLst/>
          </a:prstGeom>
          <a:solidFill>
            <a:sysClr val="window" lastClr="FFFFFF"/>
          </a:solidFill>
          <a:ln w="25400" cap="flat" cmpd="sng" algn="ctr">
            <a:noFill/>
            <a:prstDash val="solid"/>
          </a:ln>
          <a:effectLst/>
        </p:spPr>
        <p:txBody>
          <a:bodyPr wrap="square">
            <a:spAutoFit/>
          </a:bodyPr>
          <a:lstStyle/>
          <a:p>
            <a:pPr lvl="0" algn="ctr"/>
            <a:r>
              <a:rPr kumimoji="0" lang="es-ES_tradnl" sz="32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cs typeface="Times New Roman" panose="02020603050405020304" pitchFamily="18" charset="0"/>
              </a:rPr>
              <a:t>Conectados con estas</a:t>
            </a:r>
            <a:r>
              <a:rPr kumimoji="0" lang="es-ES_tradnl" sz="3200" b="1" i="0" u="none" strike="noStrike" kern="0" cap="none" spc="0" normalizeH="0" noProof="0" dirty="0">
                <a:ln>
                  <a:solidFill>
                    <a:srgbClr val="FF0000"/>
                  </a:solidFill>
                </a:ln>
                <a:solidFill>
                  <a:srgbClr val="FF0000"/>
                </a:solidFill>
                <a:effectLst/>
                <a:uLnTx/>
                <a:uFillTx/>
                <a:latin typeface="Arial Narrow" panose="020B0606020202030204" pitchFamily="34" charset="0"/>
                <a:cs typeface="Times New Roman" panose="02020603050405020304" pitchFamily="18" charset="0"/>
              </a:rPr>
              <a:t> fiestas había siete sábados ceremoniales.</a:t>
            </a:r>
            <a:endParaRPr lang="es-ES_tradnl" sz="3200" b="1" kern="0" dirty="0">
              <a:ln>
                <a:solidFill>
                  <a:srgbClr val="FF0000"/>
                </a:solidFill>
              </a:ln>
              <a:solidFill>
                <a:srgbClr val="FF0000"/>
              </a:solidFill>
              <a:latin typeface="Arial Narrow" panose="020B0606020202030204" pitchFamily="34" charset="0"/>
              <a:cs typeface="Times New Roman" panose="02020603050405020304" pitchFamily="18" charset="0"/>
            </a:endParaRPr>
          </a:p>
        </p:txBody>
      </p:sp>
      <p:sp>
        <p:nvSpPr>
          <p:cNvPr id="7" name="Rectángulo 6"/>
          <p:cNvSpPr/>
          <p:nvPr/>
        </p:nvSpPr>
        <p:spPr>
          <a:xfrm>
            <a:off x="1690980" y="5581689"/>
            <a:ext cx="5762042" cy="1015663"/>
          </a:xfrm>
          <a:prstGeom prst="rect">
            <a:avLst/>
          </a:prstGeom>
          <a:solidFill>
            <a:sysClr val="window" lastClr="FFFFFF"/>
          </a:solidFill>
          <a:ln w="25400" cap="flat" cmpd="sng" algn="ctr">
            <a:noFill/>
            <a:prstDash val="solid"/>
          </a:ln>
          <a:effectLst/>
        </p:spPr>
        <p:txBody>
          <a:bodyPr wrap="square">
            <a:spAutoFit/>
          </a:bodyPr>
          <a:lstStyle/>
          <a:p>
            <a:pPr lvl="0" algn="ctr"/>
            <a:r>
              <a:rPr lang="es-CO" sz="3000" b="1" kern="0" dirty="0">
                <a:ln>
                  <a:solidFill>
                    <a:prstClr val="black"/>
                  </a:solidFill>
                </a:ln>
                <a:solidFill>
                  <a:prstClr val="black"/>
                </a:solidFill>
                <a:latin typeface="Arial Narrow" panose="020B0606020202030204" pitchFamily="34" charset="0"/>
                <a:cs typeface="Times New Roman" panose="02020603050405020304" pitchFamily="18" charset="0"/>
              </a:rPr>
              <a:t>Y también ciertas comidas y bebidas. </a:t>
            </a:r>
            <a:r>
              <a:rPr lang="es-CO" sz="3000" b="1" kern="0" dirty="0">
                <a:ln>
                  <a:solidFill>
                    <a:srgbClr val="FF0000"/>
                  </a:solidFill>
                </a:ln>
                <a:solidFill>
                  <a:srgbClr val="FF0000"/>
                </a:solidFill>
                <a:latin typeface="Arial Narrow" panose="020B0606020202030204" pitchFamily="34" charset="0"/>
                <a:cs typeface="Times New Roman" panose="02020603050405020304" pitchFamily="18" charset="0"/>
              </a:rPr>
              <a:t>Véase números 28:2,5,9,13,14.</a:t>
            </a:r>
          </a:p>
        </p:txBody>
      </p:sp>
      <p:sp>
        <p:nvSpPr>
          <p:cNvPr id="6" name="Marcador de número de diapositiva 5"/>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7</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1486958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60">
          <a:fgClr>
            <a:srgbClr val="000D26"/>
          </a:fgClr>
          <a:bgClr>
            <a:srgbClr val="532476"/>
          </a:bgClr>
        </a:pattFill>
        <a:effectLst/>
      </p:bgPr>
    </p:bg>
    <p:spTree>
      <p:nvGrpSpPr>
        <p:cNvPr id="1" name=""/>
        <p:cNvGrpSpPr/>
        <p:nvPr/>
      </p:nvGrpSpPr>
      <p:grpSpPr>
        <a:xfrm>
          <a:off x="0" y="0"/>
          <a:ext cx="0" cy="0"/>
          <a:chOff x="0" y="0"/>
          <a:chExt cx="0" cy="0"/>
        </a:xfrm>
      </p:grpSpPr>
      <p:sp>
        <p:nvSpPr>
          <p:cNvPr id="5" name="Rectángulo 4"/>
          <p:cNvSpPr/>
          <p:nvPr/>
        </p:nvSpPr>
        <p:spPr>
          <a:xfrm>
            <a:off x="1313520" y="332656"/>
            <a:ext cx="6516960" cy="1569660"/>
          </a:xfrm>
          <a:prstGeom prst="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20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cs typeface="Times New Roman" panose="02020603050405020304" pitchFamily="18" charset="0"/>
              </a:rPr>
              <a:t>Sin embargo estas fiestas no se celebran hoy, hacían parte de las leyes ceremoniales dadas por Moisés.</a:t>
            </a:r>
            <a:endParaRPr kumimoji="0" lang="es-CO" sz="3200" i="0" u="none" strike="noStrike" kern="0" cap="none" spc="0" normalizeH="0" baseline="0" noProof="0" dirty="0">
              <a:ln w="19050">
                <a:solidFill>
                  <a:srgbClr val="0000FF"/>
                </a:solidFill>
              </a:ln>
              <a:solidFill>
                <a:srgbClr val="0000FF"/>
              </a:solidFill>
              <a:effectLst/>
              <a:uLnTx/>
              <a:uFillTx/>
              <a:latin typeface="Arial Narrow" panose="020B0606020202030204" pitchFamily="34" charset="0"/>
            </a:endParaRPr>
          </a:p>
        </p:txBody>
      </p:sp>
      <p:sp>
        <p:nvSpPr>
          <p:cNvPr id="6" name="Rectángulo 5"/>
          <p:cNvSpPr/>
          <p:nvPr/>
        </p:nvSpPr>
        <p:spPr>
          <a:xfrm>
            <a:off x="1213783" y="2132856"/>
            <a:ext cx="6716433" cy="3323987"/>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3000" i="1" kern="0" dirty="0">
                <a:ln w="19050">
                  <a:solidFill>
                    <a:schemeClr val="bg1"/>
                  </a:solidFill>
                </a:ln>
                <a:solidFill>
                  <a:schemeClr val="bg1"/>
                </a:solidFill>
                <a:latin typeface="Arial Narrow" panose="020B0606020202030204" pitchFamily="34" charset="0"/>
                <a:cs typeface="Times New Roman" panose="02020603050405020304" pitchFamily="18" charset="0"/>
              </a:rPr>
              <a:t>“…que ofreciesen cada cosa en su día, </a:t>
            </a:r>
            <a:r>
              <a:rPr lang="es-CO" sz="3000" i="1" kern="0" dirty="0">
                <a:ln w="19050">
                  <a:solidFill>
                    <a:srgbClr val="0000FF"/>
                  </a:solidFill>
                </a:ln>
                <a:solidFill>
                  <a:srgbClr val="0000FF"/>
                </a:solidFill>
                <a:latin typeface="Arial Narrow" panose="020B0606020202030204" pitchFamily="34" charset="0"/>
                <a:cs typeface="Times New Roman" panose="02020603050405020304" pitchFamily="18" charset="0"/>
              </a:rPr>
              <a:t>conforme al mandamiento de Moisés</a:t>
            </a:r>
            <a:r>
              <a:rPr lang="es-CO" sz="3000" i="1" kern="0" dirty="0">
                <a:ln w="19050">
                  <a:solidFill>
                    <a:schemeClr val="bg1"/>
                  </a:solidFill>
                </a:ln>
                <a:solidFill>
                  <a:schemeClr val="bg1"/>
                </a:solidFill>
                <a:latin typeface="Arial Narrow" panose="020B0606020202030204" pitchFamily="34" charset="0"/>
                <a:cs typeface="Times New Roman" panose="02020603050405020304" pitchFamily="18" charset="0"/>
              </a:rPr>
              <a:t>, en los días de reposo, en las nuevas lunas, y en las fiestas solemnes tres veces en el año, esto es, en la fiesta de los panes sin levadura, en la fiesta de las semanas y en la fiesta de los tabernáculos”. </a:t>
            </a:r>
            <a:r>
              <a:rPr lang="es-CO" sz="3000" b="1" kern="0" dirty="0">
                <a:ln>
                  <a:solidFill>
                    <a:srgbClr val="FF0000"/>
                  </a:solidFill>
                </a:ln>
                <a:solidFill>
                  <a:srgbClr val="FF0000"/>
                </a:solidFill>
                <a:latin typeface="Arial Narrow" panose="020B0606020202030204" pitchFamily="34" charset="0"/>
                <a:cs typeface="Times New Roman" panose="02020603050405020304" pitchFamily="18" charset="0"/>
              </a:rPr>
              <a:t>2Crónicas 8:13. </a:t>
            </a:r>
            <a:endPar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ndParaRPr>
          </a:p>
        </p:txBody>
      </p:sp>
      <p:sp>
        <p:nvSpPr>
          <p:cNvPr id="7" name="Rectángulo 6"/>
          <p:cNvSpPr/>
          <p:nvPr/>
        </p:nvSpPr>
        <p:spPr>
          <a:xfrm>
            <a:off x="1902317" y="5661248"/>
            <a:ext cx="5339366" cy="1015663"/>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3000" b="1" kern="0" dirty="0">
                <a:ln>
                  <a:solidFill>
                    <a:srgbClr val="FF0000"/>
                  </a:solidFill>
                </a:ln>
                <a:solidFill>
                  <a:srgbClr val="FF0000"/>
                </a:solidFill>
                <a:latin typeface="Arial Narrow" panose="020B0606020202030204" pitchFamily="34" charset="0"/>
                <a:cs typeface="Times New Roman" panose="02020603050405020304" pitchFamily="18" charset="0"/>
              </a:rPr>
              <a:t>Véase también 1Crónicas 23:31;</a:t>
            </a:r>
          </a:p>
          <a:p>
            <a:pPr lvl="0" algn="ctr" defTabSz="914400">
              <a:defRPr/>
            </a:pPr>
            <a:r>
              <a:rPr lang="es-CO" sz="3000" b="1" kern="0" dirty="0">
                <a:ln>
                  <a:solidFill>
                    <a:srgbClr val="FF0000"/>
                  </a:solidFill>
                </a:ln>
                <a:solidFill>
                  <a:srgbClr val="FF0000"/>
                </a:solidFill>
                <a:latin typeface="Arial Narrow" panose="020B0606020202030204" pitchFamily="34" charset="0"/>
                <a:cs typeface="Times New Roman" panose="02020603050405020304" pitchFamily="18" charset="0"/>
              </a:rPr>
              <a:t> 2Crónicas 2:4; 31:3. </a:t>
            </a:r>
            <a:endParaRPr kumimoji="0" lang="es-CO" sz="3000" b="1" i="0" u="none" strike="noStrike" kern="0" cap="none" spc="0" normalizeH="0" baseline="0" noProof="0" dirty="0">
              <a:ln>
                <a:solidFill>
                  <a:srgbClr val="0000FF"/>
                </a:solidFill>
              </a:ln>
              <a:solidFill>
                <a:srgbClr val="0000FF"/>
              </a:solidFill>
              <a:effectLst/>
              <a:uLnTx/>
              <a:uFillTx/>
              <a:latin typeface="Arial Narrow" panose="020B0606020202030204" pitchFamily="34" charset="0"/>
            </a:endParaRPr>
          </a:p>
        </p:txBody>
      </p:sp>
      <p:sp>
        <p:nvSpPr>
          <p:cNvPr id="3" name="Marcador de número de diapositiva 2"/>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8</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347865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865432" y="2341329"/>
            <a:ext cx="5413136" cy="1015663"/>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3000" b="1" kern="0" dirty="0">
                <a:ln>
                  <a:solidFill>
                    <a:srgbClr val="0000FF"/>
                  </a:solidFill>
                </a:ln>
                <a:solidFill>
                  <a:srgbClr val="0000FF"/>
                </a:solidFill>
                <a:latin typeface="Arial Narrow" panose="020B0606020202030204" pitchFamily="34" charset="0"/>
                <a:cs typeface="Times New Roman" panose="02020603050405020304" pitchFamily="18" charset="0"/>
              </a:rPr>
              <a:t>“Sombra de lo que ha de venir” </a:t>
            </a:r>
          </a:p>
          <a:p>
            <a:pPr lvl="0" algn="ctr" defTabSz="914400">
              <a:defRPr/>
            </a:pPr>
            <a:r>
              <a:rPr lang="es-CO" sz="3000" b="1" kern="0" dirty="0">
                <a:ln>
                  <a:solidFill>
                    <a:srgbClr val="FF0000"/>
                  </a:solidFill>
                </a:ln>
                <a:solidFill>
                  <a:srgbClr val="FF0000"/>
                </a:solidFill>
                <a:latin typeface="Arial Narrow" panose="020B0606020202030204" pitchFamily="34" charset="0"/>
                <a:cs typeface="Times New Roman" panose="02020603050405020304" pitchFamily="18" charset="0"/>
              </a:rPr>
              <a:t>Véase Colosenses 2:15,16. </a:t>
            </a:r>
            <a:endPar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ndParaRPr>
          </a:p>
        </p:txBody>
      </p:sp>
      <p:sp>
        <p:nvSpPr>
          <p:cNvPr id="3" name="Rectángulo 2"/>
          <p:cNvSpPr/>
          <p:nvPr/>
        </p:nvSpPr>
        <p:spPr>
          <a:xfrm>
            <a:off x="2517079" y="911622"/>
            <a:ext cx="4109843" cy="1077218"/>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3200" b="1" kern="0" dirty="0">
                <a:ln>
                  <a:solidFill>
                    <a:prstClr val="black"/>
                  </a:solidFill>
                </a:ln>
                <a:solidFill>
                  <a:prstClr val="black"/>
                </a:solidFill>
                <a:latin typeface="Arial Narrow" panose="020B0606020202030204" pitchFamily="34" charset="0"/>
                <a:cs typeface="Times New Roman" panose="02020603050405020304" pitchFamily="18" charset="0"/>
              </a:rPr>
              <a:t>Estas fiestas hallan su cumplimiento en Cristo. </a:t>
            </a:r>
          </a:p>
        </p:txBody>
      </p:sp>
      <p:sp>
        <p:nvSpPr>
          <p:cNvPr id="4" name="Rectángulo 3"/>
          <p:cNvSpPr/>
          <p:nvPr/>
        </p:nvSpPr>
        <p:spPr>
          <a:xfrm>
            <a:off x="3191933" y="5013176"/>
            <a:ext cx="2760134" cy="1477328"/>
          </a:xfrm>
          <a:prstGeom prst="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3000" b="1" kern="0" dirty="0">
                <a:ln>
                  <a:solidFill>
                    <a:srgbClr val="0000FF"/>
                  </a:solidFill>
                </a:ln>
                <a:solidFill>
                  <a:srgbClr val="0000FF"/>
                </a:solidFill>
                <a:latin typeface="Arial Narrow" panose="020B0606020202030204" pitchFamily="34" charset="0"/>
                <a:cs typeface="Times New Roman" panose="02020603050405020304" pitchFamily="18" charset="0"/>
              </a:rPr>
              <a:t>Véase también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cs typeface="Times New Roman" panose="02020603050405020304" pitchFamily="18" charset="0"/>
              </a:rPr>
              <a:t>Hebreos 7:18,19;</a:t>
            </a:r>
            <a:r>
              <a:rPr kumimoji="0" lang="es-CO" sz="3000" b="1" i="0" u="none" strike="noStrike" kern="0" cap="none" spc="0" normalizeH="0" noProof="0" dirty="0">
                <a:ln>
                  <a:solidFill>
                    <a:srgbClr val="FF0000"/>
                  </a:solidFill>
                </a:ln>
                <a:solidFill>
                  <a:srgbClr val="FF0000"/>
                </a:solidFill>
                <a:effectLst/>
                <a:uLnTx/>
                <a:uFillTx/>
                <a:latin typeface="Arial Narrow" panose="020B0606020202030204" pitchFamily="34"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noProof="0" dirty="0">
                <a:ln>
                  <a:solidFill>
                    <a:srgbClr val="FF0000"/>
                  </a:solidFill>
                </a:ln>
                <a:solidFill>
                  <a:srgbClr val="FF0000"/>
                </a:solidFill>
                <a:effectLst/>
                <a:uLnTx/>
                <a:uFillTx/>
                <a:latin typeface="Arial Narrow" panose="020B0606020202030204" pitchFamily="34" charset="0"/>
                <a:cs typeface="Times New Roman" panose="02020603050405020304" pitchFamily="18" charset="0"/>
              </a:rPr>
              <a:t>9:9,10.</a:t>
            </a:r>
            <a:endPar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ndParaRPr>
          </a:p>
        </p:txBody>
      </p:sp>
      <p:sp>
        <p:nvSpPr>
          <p:cNvPr id="6" name="Rectángulo 5"/>
          <p:cNvSpPr/>
          <p:nvPr/>
        </p:nvSpPr>
        <p:spPr>
          <a:xfrm>
            <a:off x="1865432" y="3709481"/>
            <a:ext cx="5413137" cy="1015663"/>
          </a:xfrm>
          <a:prstGeom prst="rect">
            <a:avLst/>
          </a:prstGeom>
          <a:solidFill>
            <a:sysClr val="window" lastClr="FFFFFF"/>
          </a:solidFill>
          <a:ln w="25400" cap="flat" cmpd="sng" algn="ctr">
            <a:solidFill>
              <a:srgbClr val="4F81BD"/>
            </a:solidFill>
            <a:prstDash val="solid"/>
          </a:ln>
          <a:effectLst/>
        </p:spPr>
        <p:txBody>
          <a:bodyPr wrap="square">
            <a:spAutoFit/>
          </a:bodyPr>
          <a:lstStyle/>
          <a:p>
            <a:pPr lvl="0" algn="ctr" defTabSz="914400">
              <a:defRPr/>
            </a:pPr>
            <a:r>
              <a:rPr lang="es-CO" sz="3000" b="1" kern="0" dirty="0">
                <a:ln>
                  <a:solidFill>
                    <a:srgbClr val="0000FF"/>
                  </a:solidFill>
                </a:ln>
                <a:solidFill>
                  <a:srgbClr val="0000FF"/>
                </a:solidFill>
                <a:latin typeface="Arial Narrow" panose="020B0606020202030204" pitchFamily="34" charset="0"/>
                <a:cs typeface="Times New Roman" panose="02020603050405020304" pitchFamily="18" charset="0"/>
              </a:rPr>
              <a:t>“Sombra de los bienes venideros” </a:t>
            </a:r>
          </a:p>
          <a:p>
            <a:pPr lvl="0" algn="ctr" defTabSz="914400">
              <a:defRPr/>
            </a:pPr>
            <a:r>
              <a:rPr lang="es-CO" sz="3000" b="1" kern="0" dirty="0">
                <a:ln>
                  <a:solidFill>
                    <a:srgbClr val="FF0000"/>
                  </a:solidFill>
                </a:ln>
                <a:solidFill>
                  <a:srgbClr val="FF0000"/>
                </a:solidFill>
                <a:latin typeface="Arial Narrow" panose="020B0606020202030204" pitchFamily="34" charset="0"/>
                <a:cs typeface="Times New Roman" panose="02020603050405020304" pitchFamily="18" charset="0"/>
              </a:rPr>
              <a:t>Véase Hebreos 10:1,2.</a:t>
            </a:r>
            <a:endParaRPr kumimoji="0" lang="es-CO" sz="3000" b="1" i="0" u="none" strike="noStrike" kern="0" cap="none" spc="0" normalizeH="0" baseline="0" noProof="0" dirty="0">
              <a:ln>
                <a:solidFill>
                  <a:srgbClr val="FF0000"/>
                </a:solidFill>
              </a:ln>
              <a:solidFill>
                <a:srgbClr val="FF0000"/>
              </a:solidFill>
              <a:effectLst/>
              <a:uLnTx/>
              <a:uFillTx/>
              <a:latin typeface="Arial Narrow" panose="020B0606020202030204" pitchFamily="34" charset="0"/>
            </a:endParaRPr>
          </a:p>
        </p:txBody>
      </p:sp>
      <p:sp>
        <p:nvSpPr>
          <p:cNvPr id="7" name="Marcador de número de diapositiva 6"/>
          <p:cNvSpPr>
            <a:spLocks noGrp="1"/>
          </p:cNvSpPr>
          <p:nvPr>
            <p:ph type="sldNum" sz="quarter" idx="12"/>
          </p:nvPr>
        </p:nvSpPr>
        <p:spPr/>
        <p:txBody>
          <a:bodyPr/>
          <a:lstStyle/>
          <a:p>
            <a:pPr lvl="0"/>
            <a:r>
              <a:rPr lang="es-ES" sz="4400" b="1" dirty="0">
                <a:ln>
                  <a:solidFill>
                    <a:srgbClr val="FFFF00"/>
                  </a:solidFill>
                </a:ln>
                <a:solidFill>
                  <a:srgbClr val="FFFF00"/>
                </a:solidFill>
              </a:rPr>
              <a:t>  </a:t>
            </a:r>
            <a:fld id="{19EFBBB6-ED6E-405D-BEDC-3DDBA655429F}" type="slidenum">
              <a:rPr lang="es-ES" sz="4400" b="1" smtClean="0">
                <a:ln>
                  <a:solidFill>
                    <a:srgbClr val="FFFF00"/>
                  </a:solidFill>
                </a:ln>
                <a:solidFill>
                  <a:srgbClr val="FFFF00"/>
                </a:solidFill>
              </a:rPr>
              <a:pPr lvl="0"/>
              <a:t>9</a:t>
            </a:fld>
            <a:endParaRPr lang="es-ES" sz="4400" b="1" dirty="0">
              <a:ln>
                <a:solidFill>
                  <a:srgbClr val="FFFF00"/>
                </a:solidFill>
              </a:ln>
              <a:solidFill>
                <a:srgbClr val="FFFF00"/>
              </a:solidFill>
            </a:endParaRPr>
          </a:p>
        </p:txBody>
      </p:sp>
    </p:spTree>
    <p:extLst>
      <p:ext uri="{BB962C8B-B14F-4D97-AF65-F5344CB8AC3E}">
        <p14:creationId xmlns:p14="http://schemas.microsoft.com/office/powerpoint/2010/main" val="1065207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theme/theme1.xml><?xml version="1.0" encoding="utf-8"?>
<a:theme xmlns:a="http://schemas.openxmlformats.org/drawingml/2006/main" name="Berlín">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3155</TotalTime>
  <Words>1574</Words>
  <Application>Microsoft Office PowerPoint</Application>
  <PresentationFormat>Presentación en pantalla (4:3)</PresentationFormat>
  <Paragraphs>129</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Georgia</vt:lpstr>
      <vt:lpstr>Arial</vt:lpstr>
      <vt:lpstr>Times New Roman</vt:lpstr>
      <vt:lpstr>Calibri</vt:lpstr>
      <vt:lpstr>Arial Narrow</vt:lpstr>
      <vt:lpstr>Gill Sans Ultra Bold</vt:lpstr>
      <vt:lpstr>Trebuchet MS</vt:lpstr>
      <vt:lpstr>Berlín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SFC4</dc:creator>
  <cp:lastModifiedBy>Ernesto</cp:lastModifiedBy>
  <cp:revision>635</cp:revision>
  <dcterms:created xsi:type="dcterms:W3CDTF">2013-07-01T19:17:48Z</dcterms:created>
  <dcterms:modified xsi:type="dcterms:W3CDTF">2016-10-21T15:30:28Z</dcterms:modified>
</cp:coreProperties>
</file>