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heme/theme2.xml" ContentType="application/vnd.openxmlformats-officedocument.them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notesSlides/notesSlide1.xml" ContentType="application/vnd.openxmlformats-officedocument.presentationml.notesSlide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59" r:id="rId2"/>
    <p:sldId id="386" r:id="rId3"/>
    <p:sldId id="360" r:id="rId4"/>
    <p:sldId id="385" r:id="rId5"/>
    <p:sldId id="402" r:id="rId6"/>
    <p:sldId id="387" r:id="rId7"/>
    <p:sldId id="408" r:id="rId8"/>
    <p:sldId id="388" r:id="rId9"/>
    <p:sldId id="389" r:id="rId10"/>
    <p:sldId id="391" r:id="rId11"/>
    <p:sldId id="390" r:id="rId12"/>
    <p:sldId id="409" r:id="rId13"/>
    <p:sldId id="392" r:id="rId14"/>
    <p:sldId id="403" r:id="rId15"/>
    <p:sldId id="394" r:id="rId16"/>
    <p:sldId id="397" r:id="rId17"/>
    <p:sldId id="406" r:id="rId18"/>
    <p:sldId id="407" r:id="rId19"/>
    <p:sldId id="399" r:id="rId20"/>
    <p:sldId id="398" r:id="rId21"/>
    <p:sldId id="400" r:id="rId22"/>
    <p:sldId id="401" r:id="rId23"/>
    <p:sldId id="404" r:id="rId24"/>
    <p:sldId id="383" r:id="rId2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00"/>
    <a:srgbClr val="FFFFC5"/>
    <a:srgbClr val="FFCCFF"/>
    <a:srgbClr val="ECF949"/>
    <a:srgbClr val="FFFF66"/>
    <a:srgbClr val="FFFF99"/>
    <a:srgbClr val="02B217"/>
    <a:srgbClr val="1D1D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47" autoAdjust="0"/>
    <p:restoredTop sz="94660"/>
  </p:normalViewPr>
  <p:slideViewPr>
    <p:cSldViewPr>
      <p:cViewPr varScale="1">
        <p:scale>
          <a:sx n="67" d="100"/>
          <a:sy n="67" d="100"/>
        </p:scale>
        <p:origin x="110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EDB1F0-EDFE-452C-BF2C-A0B67F3D9861}" type="datetimeFigureOut">
              <a:rPr lang="es-ES" smtClean="0"/>
              <a:pPr/>
              <a:t>17/11/2015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983B15-1569-48CB-9C11-F955D062425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5666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83B15-1569-48CB-9C11-F955D0624257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5910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0.xml"/><Relationship Id="rId4" Type="http://schemas.openxmlformats.org/officeDocument/2006/relationships/tags" Target="../tags/tag9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8.xml"/><Relationship Id="rId4" Type="http://schemas.openxmlformats.org/officeDocument/2006/relationships/tags" Target="../tags/tag5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3.xml"/><Relationship Id="rId4" Type="http://schemas.openxmlformats.org/officeDocument/2006/relationships/tags" Target="../tags/tag6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5.xml"/><Relationship Id="rId4" Type="http://schemas.openxmlformats.org/officeDocument/2006/relationships/tags" Target="../tags/tag1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0.xml"/><Relationship Id="rId4" Type="http://schemas.openxmlformats.org/officeDocument/2006/relationships/tags" Target="../tags/tag19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8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5" Type="http://schemas.openxmlformats.org/officeDocument/2006/relationships/tags" Target="../tags/tag52.xml"/><Relationship Id="rId4" Type="http://schemas.openxmlformats.org/officeDocument/2006/relationships/tags" Target="../tags/tag5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A9C56E81-97E4-4572-B6E3-1E0BA409380B}" type="datetime1">
              <a:rPr lang="es-CO" smtClean="0"/>
              <a:t>17/11/2015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66C1AAE-3AC2-4380-9960-8354055D943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2582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8A9AE8FC-8265-4D33-9A0B-AA15624861B3}" type="datetime1">
              <a:rPr lang="es-CO" smtClean="0"/>
              <a:t>17/11/2015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66C1AAE-3AC2-4380-9960-8354055D943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1476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D5D8D03B-592E-4823-93D9-CB1709F8F49D}" type="datetime1">
              <a:rPr lang="es-CO" smtClean="0"/>
              <a:t>17/11/2015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66C1AAE-3AC2-4380-9960-8354055D943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0409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C461048F-E986-4A42-954B-EDDD136BB577}" type="datetime1">
              <a:rPr lang="es-CO" smtClean="0"/>
              <a:t>17/11/2015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66C1AAE-3AC2-4380-9960-8354055D943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7155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DD619582-74C6-4EAE-AEFE-E924470EE9EA}" type="datetime1">
              <a:rPr lang="es-CO" smtClean="0"/>
              <a:t>17/11/2015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66C1AAE-3AC2-4380-9960-8354055D943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6334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E5FC0B48-6E56-4BA3-A275-1F83592BC673}" type="datetime1">
              <a:rPr lang="es-CO" smtClean="0"/>
              <a:t>17/11/2015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B66C1AAE-3AC2-4380-9960-8354055D943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3133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6718D222-DD4C-4FD7-BA5F-6066E189D99E}" type="datetime1">
              <a:rPr lang="es-CO" smtClean="0"/>
              <a:t>17/11/2015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B66C1AAE-3AC2-4380-9960-8354055D943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6821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4B2730A3-182B-452A-9EF7-9C75BDDE7478}" type="datetime1">
              <a:rPr lang="es-CO" smtClean="0"/>
              <a:t>17/11/2015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B66C1AAE-3AC2-4380-9960-8354055D943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3870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0198DC07-186A-484F-8A59-59F6530A441D}" type="datetime1">
              <a:rPr lang="es-CO" smtClean="0"/>
              <a:t>17/11/2015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B66C1AAE-3AC2-4380-9960-8354055D943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8651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D4B5115F-D902-4484-8589-4D394B40112B}" type="datetime1">
              <a:rPr lang="es-CO" smtClean="0"/>
              <a:t>17/11/2015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B66C1AAE-3AC2-4380-9960-8354055D943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178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0E6E6EAA-C034-44A0-8A75-A4B833FAC668}" type="datetime1">
              <a:rPr lang="es-CO" smtClean="0"/>
              <a:t>17/11/2015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B66C1AAE-3AC2-4380-9960-8354055D943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781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2F08E6-E46F-4412-9E4E-4C847C985448}" type="datetime1">
              <a:rPr lang="es-CO" smtClean="0"/>
              <a:t>17/11/2015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C1AAE-3AC2-4380-9960-8354055D943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2143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8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4" Type="http://schemas.openxmlformats.org/officeDocument/2006/relationships/image" Target="../media/image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7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0392" y="2637870"/>
            <a:ext cx="5283215" cy="3959482"/>
          </a:xfrm>
          <a:prstGeom prst="rect">
            <a:avLst/>
          </a:prstGeom>
        </p:spPr>
      </p:pic>
      <p:sp>
        <p:nvSpPr>
          <p:cNvPr id="3" name="2 Rectángulo"/>
          <p:cNvSpPr/>
          <p:nvPr>
            <p:custDataLst>
              <p:tags r:id="rId2"/>
            </p:custDataLst>
          </p:nvPr>
        </p:nvSpPr>
        <p:spPr>
          <a:xfrm>
            <a:off x="1930392" y="1174117"/>
            <a:ext cx="5256584" cy="156966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  <a:scene3d>
            <a:camera prst="perspectiveBelow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S" sz="4800" b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Black" panose="020B0A04020102020204" pitchFamily="34" charset="0"/>
                <a:cs typeface="Arial" pitchFamily="34" charset="0"/>
              </a:rPr>
              <a:t>La profecía de Ester.</a:t>
            </a:r>
            <a:endParaRPr lang="es-ES" sz="4800" dirty="0">
              <a:ln>
                <a:solidFill>
                  <a:srgbClr val="0000FF"/>
                </a:solidFill>
              </a:ln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738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867743"/>
            <a:ext cx="7462188" cy="5600141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834573" y="2127047"/>
            <a:ext cx="4609635" cy="1661993"/>
          </a:xfrm>
          <a:prstGeom prst="rect">
            <a:avLst/>
          </a:prstGeom>
          <a:solidFill>
            <a:srgbClr val="FFFF99"/>
          </a:solidFill>
          <a:ln/>
          <a:scene3d>
            <a:camera prst="perspectiveRight"/>
            <a:lightRig rig="threePt" dir="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CO" sz="3400" b="1" kern="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Los enemigos del pueblo de Dios son destruidos. </a:t>
            </a:r>
          </a:p>
          <a:p>
            <a:pPr algn="ctr">
              <a:defRPr/>
            </a:pPr>
            <a:r>
              <a:rPr lang="es-CO" sz="3400" b="1" kern="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Ester 9:11-16.</a:t>
            </a:r>
            <a:endParaRPr lang="es-CO" sz="3400" b="1" kern="0" dirty="0">
              <a:ln>
                <a:solidFill>
                  <a:srgbClr val="FF0000"/>
                </a:solidFill>
              </a:ln>
              <a:solidFill>
                <a:srgbClr val="FF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1835696" y="4196114"/>
            <a:ext cx="4609635" cy="2185214"/>
          </a:xfrm>
          <a:prstGeom prst="rect">
            <a:avLst/>
          </a:prstGeom>
          <a:scene3d>
            <a:camera prst="perspectiveRight"/>
            <a:lightRig rig="threePt" dir="t"/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CO" sz="3400" b="1" kern="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Se instituye la fiesta de </a:t>
            </a:r>
            <a:r>
              <a:rPr lang="es-CO" sz="3400" b="1" kern="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Purim</a:t>
            </a:r>
            <a:r>
              <a:rPr lang="es-CO" sz="3400" b="1" kern="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para conmemorar la victoria de los judíos.</a:t>
            </a:r>
          </a:p>
          <a:p>
            <a:pPr algn="ctr">
              <a:defRPr/>
            </a:pPr>
            <a:r>
              <a:rPr lang="es-CO" sz="3400" b="1" kern="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3400" b="1" kern="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Ester 9:17-32.</a:t>
            </a:r>
            <a:endParaRPr lang="es-CO" sz="3400" b="1" kern="0" dirty="0">
              <a:ln>
                <a:solidFill>
                  <a:srgbClr val="FF0000"/>
                </a:solidFill>
              </a:ln>
              <a:solidFill>
                <a:srgbClr val="FF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555776" y="836712"/>
            <a:ext cx="3132348" cy="7694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CO" sz="4400" b="1" kern="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La victoria.</a:t>
            </a:r>
            <a:endParaRPr lang="es-CO" sz="4400" b="1" kern="0" dirty="0">
              <a:ln>
                <a:solidFill>
                  <a:srgbClr val="FFFF00"/>
                </a:solidFill>
              </a:ln>
              <a:solidFill>
                <a:srgbClr val="FFFF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7336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0392" y="2637870"/>
            <a:ext cx="5283215" cy="3959482"/>
          </a:xfrm>
          <a:prstGeom prst="rect">
            <a:avLst/>
          </a:prstGeom>
        </p:spPr>
      </p:pic>
      <p:sp>
        <p:nvSpPr>
          <p:cNvPr id="3" name="2 Rectángulo"/>
          <p:cNvSpPr/>
          <p:nvPr>
            <p:custDataLst>
              <p:tags r:id="rId2"/>
            </p:custDataLst>
          </p:nvPr>
        </p:nvSpPr>
        <p:spPr>
          <a:xfrm>
            <a:off x="1943708" y="1241465"/>
            <a:ext cx="5256584" cy="1323439"/>
          </a:xfrm>
          <a:prstGeom prst="rect">
            <a:avLst/>
          </a:prstGeom>
          <a:ln/>
          <a:scene3d>
            <a:camera prst="perspectiveBelow"/>
            <a:lightRig rig="threePt" dir="t"/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4000" b="1" dirty="0" smtClean="0">
                <a:ln>
                  <a:solidFill>
                    <a:srgbClr val="0066FF"/>
                  </a:solidFill>
                </a:ln>
                <a:solidFill>
                  <a:srgbClr val="0000CC"/>
                </a:solidFill>
                <a:cs typeface="Arial" pitchFamily="34" charset="0"/>
              </a:rPr>
              <a:t>La fiesta y el banquete de la victoria.</a:t>
            </a:r>
            <a:endParaRPr lang="es-ES" sz="4000" dirty="0">
              <a:ln>
                <a:solidFill>
                  <a:srgbClr val="0066FF"/>
                </a:solidFill>
              </a:ln>
              <a:solidFill>
                <a:srgbClr val="0000CC"/>
              </a:solidFill>
            </a:endParaRPr>
          </a:p>
        </p:txBody>
      </p:sp>
      <p:sp>
        <p:nvSpPr>
          <p:cNvPr id="6" name="2 Rectángulo"/>
          <p:cNvSpPr/>
          <p:nvPr>
            <p:custDataLst>
              <p:tags r:id="rId3"/>
            </p:custDataLst>
          </p:nvPr>
        </p:nvSpPr>
        <p:spPr>
          <a:xfrm>
            <a:off x="1169622" y="2909451"/>
            <a:ext cx="6804756" cy="3416320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perspectiveRight"/>
            <a:lightRig rig="threePt" dir="t"/>
          </a:scene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CO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cs typeface="Arial" pitchFamily="34" charset="0"/>
              </a:rPr>
              <a:t>“Y </a:t>
            </a:r>
            <a:r>
              <a:rPr lang="es-CO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cs typeface="Arial" pitchFamily="34" charset="0"/>
              </a:rPr>
              <a:t>los judíos tuvieron luz y alegría, y gozo y honra. </a:t>
            </a:r>
            <a:r>
              <a:rPr lang="es-CO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cs typeface="Arial" pitchFamily="34" charset="0"/>
              </a:rPr>
              <a:t>Y </a:t>
            </a:r>
            <a:r>
              <a:rPr lang="es-CO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cs typeface="Arial" pitchFamily="34" charset="0"/>
              </a:rPr>
              <a:t>en cada provincia y en cada ciudad donde llegó el mandamiento del rey, los judíos tuvieron alegría y gozo, banquete y día de </a:t>
            </a:r>
            <a:r>
              <a:rPr lang="es-CO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cs typeface="Arial" pitchFamily="34" charset="0"/>
              </a:rPr>
              <a:t>placer”. </a:t>
            </a:r>
            <a:r>
              <a:rPr lang="es-CO" sz="3600" b="1" dirty="0" smtClean="0">
                <a:ln>
                  <a:solidFill>
                    <a:srgbClr val="02B217"/>
                  </a:solidFill>
                </a:ln>
                <a:solidFill>
                  <a:srgbClr val="02B217"/>
                </a:solidFill>
                <a:cs typeface="Arial" pitchFamily="34" charset="0"/>
              </a:rPr>
              <a:t>Ester 8:16,17.</a:t>
            </a:r>
            <a:endParaRPr lang="es-ES" sz="3600" b="1" dirty="0">
              <a:ln>
                <a:solidFill>
                  <a:srgbClr val="02B217"/>
                </a:solidFill>
              </a:ln>
              <a:solidFill>
                <a:srgbClr val="02B217"/>
              </a:solidFill>
              <a:cs typeface="Arial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222739" y="404664"/>
            <a:ext cx="4698522" cy="7694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CO" sz="4400" b="1" kern="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LA CONCLUSIÓN</a:t>
            </a:r>
            <a:endParaRPr lang="es-CO" sz="4400" b="1" kern="0" dirty="0">
              <a:ln>
                <a:solidFill>
                  <a:srgbClr val="FFFF00"/>
                </a:solidFill>
              </a:ln>
              <a:solidFill>
                <a:srgbClr val="FFFF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5089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997210"/>
            <a:ext cx="7462188" cy="5600141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467544" y="1898494"/>
            <a:ext cx="6755431" cy="2185214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s-CO" sz="3400" b="1" kern="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El gran conflicto cuyo desenlace será cuando Cristo venga, se originó en Génesis 3 entre la simiente de la mujer y la simiente de la serpiente.</a:t>
            </a:r>
          </a:p>
        </p:txBody>
      </p:sp>
      <p:sp>
        <p:nvSpPr>
          <p:cNvPr id="7" name="Rectángulo 6"/>
          <p:cNvSpPr/>
          <p:nvPr/>
        </p:nvSpPr>
        <p:spPr>
          <a:xfrm>
            <a:off x="323528" y="1174126"/>
            <a:ext cx="5112568" cy="707886"/>
          </a:xfrm>
          <a:prstGeom prst="rect">
            <a:avLst/>
          </a:prstGeom>
          <a:noFill/>
          <a:ln>
            <a:noFill/>
          </a:ln>
          <a:scene3d>
            <a:camera prst="perspectiveRight"/>
            <a:lightRig rig="threePt" dir="t"/>
          </a:scene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s-CO" sz="4000" b="1" kern="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Antecedente histórico.</a:t>
            </a:r>
            <a:endParaRPr lang="es-CO" sz="4000" b="1" kern="0" dirty="0">
              <a:ln>
                <a:solidFill>
                  <a:srgbClr val="FFFF00"/>
                </a:solidFill>
              </a:ln>
              <a:solidFill>
                <a:srgbClr val="FFFF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552873" y="4340130"/>
            <a:ext cx="6251375" cy="2185214"/>
          </a:xfrm>
          <a:prstGeom prst="rect">
            <a:avLst/>
          </a:prstGeom>
          <a:scene3d>
            <a:camera prst="perspectiveRight"/>
            <a:lightRig rig="threePt" dir="t"/>
          </a:scene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s-CO" sz="3400" b="1" kern="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Si Adán y Eva hubieran obedecido la orden de Dios, seguramente la triste y dolorosa historia del pecado no se hubiera escrito.  </a:t>
            </a:r>
            <a:endParaRPr lang="es-CO" sz="3400" b="1" kern="0" dirty="0">
              <a:ln>
                <a:solidFill>
                  <a:srgbClr val="FF0000"/>
                </a:solidFill>
              </a:ln>
              <a:solidFill>
                <a:srgbClr val="FF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681789" y="211287"/>
            <a:ext cx="3780420" cy="7694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CO" sz="4400" b="1" kern="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LA APLICACIÓN</a:t>
            </a:r>
            <a:endParaRPr lang="es-CO" sz="4400" b="1" kern="0" dirty="0">
              <a:ln>
                <a:solidFill>
                  <a:schemeClr val="bg1"/>
                </a:solidFill>
              </a:ln>
              <a:solidFill>
                <a:schemeClr val="bg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53632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997210"/>
            <a:ext cx="7462188" cy="5600141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233264" y="1584662"/>
            <a:ext cx="7363072" cy="2708434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CO" sz="3400" b="1" kern="0" dirty="0" smtClean="0">
                <a:ln>
                  <a:solidFill>
                    <a:srgbClr val="1D1DFF"/>
                  </a:solidFill>
                </a:ln>
                <a:solidFill>
                  <a:srgbClr val="1D1D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El pueblo de Dios del NT también fue entregado en manos del cuerno pequeño y quebrantado por este poder </a:t>
            </a:r>
            <a:r>
              <a:rPr lang="es-CO" sz="3400" b="1" kern="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(el </a:t>
            </a:r>
            <a:r>
              <a:rPr lang="es-CO" sz="3400" b="1" kern="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papado) </a:t>
            </a:r>
            <a:r>
              <a:rPr lang="es-CO" sz="3400" b="1" kern="0" dirty="0" smtClean="0">
                <a:ln>
                  <a:solidFill>
                    <a:srgbClr val="1D1DFF"/>
                  </a:solidFill>
                </a:ln>
                <a:solidFill>
                  <a:srgbClr val="1D1D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durante 1260 años, desde el 538 </a:t>
            </a:r>
            <a:r>
              <a:rPr lang="es-CO" sz="3400" b="1" kern="0" dirty="0" err="1" smtClean="0">
                <a:ln>
                  <a:solidFill>
                    <a:srgbClr val="1D1DFF"/>
                  </a:solidFill>
                </a:ln>
                <a:solidFill>
                  <a:srgbClr val="1D1D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dC</a:t>
            </a:r>
            <a:r>
              <a:rPr lang="es-CO" sz="3400" b="1" kern="0" dirty="0" smtClean="0">
                <a:ln>
                  <a:solidFill>
                    <a:srgbClr val="1D1DFF"/>
                  </a:solidFill>
                </a:ln>
                <a:solidFill>
                  <a:srgbClr val="1D1D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hasta 1798 </a:t>
            </a:r>
            <a:r>
              <a:rPr lang="es-CO" sz="3400" b="1" kern="0" dirty="0" err="1" smtClean="0">
                <a:ln>
                  <a:solidFill>
                    <a:srgbClr val="1D1DFF"/>
                  </a:solidFill>
                </a:ln>
                <a:solidFill>
                  <a:srgbClr val="1D1D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dC</a:t>
            </a:r>
            <a:r>
              <a:rPr lang="es-CO" sz="3400" b="1" kern="0" dirty="0" smtClean="0">
                <a:ln>
                  <a:solidFill>
                    <a:srgbClr val="1D1DFF"/>
                  </a:solidFill>
                </a:ln>
                <a:solidFill>
                  <a:srgbClr val="1D1D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s-CO" sz="3400" b="1" kern="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Daniel 7:21,25.</a:t>
            </a:r>
            <a:endParaRPr lang="es-CO" sz="3400" b="1" kern="0" dirty="0">
              <a:ln>
                <a:solidFill>
                  <a:srgbClr val="FF0000"/>
                </a:solidFill>
              </a:ln>
              <a:solidFill>
                <a:srgbClr val="FF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278165" y="4412138"/>
            <a:ext cx="6814115" cy="218521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CO" sz="3400" b="1" kern="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Después de este largo período, surge “de la tierra” una </a:t>
            </a:r>
            <a:r>
              <a:rPr lang="es-CO" sz="3400" b="1" kern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nación </a:t>
            </a:r>
            <a:r>
              <a:rPr lang="es-CO" sz="3400" b="1" kern="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(Estados </a:t>
            </a:r>
            <a:r>
              <a:rPr lang="es-CO" sz="3400" b="1" kern="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Unidos) </a:t>
            </a:r>
            <a:r>
              <a:rPr lang="es-CO" sz="3400" b="1" kern="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que provee refugio para el pueblo de Dios. </a:t>
            </a:r>
            <a:r>
              <a:rPr lang="es-CO" sz="3400" b="1" kern="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Apocalipsis 12:16.</a:t>
            </a:r>
            <a:endParaRPr lang="es-CO" sz="3400" b="1" kern="0" dirty="0">
              <a:ln>
                <a:solidFill>
                  <a:srgbClr val="FF0000"/>
                </a:solidFill>
              </a:ln>
              <a:solidFill>
                <a:srgbClr val="FF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0" y="787351"/>
            <a:ext cx="3780420" cy="7694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CO" sz="4400" b="1" kern="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El contexto:</a:t>
            </a:r>
            <a:endParaRPr lang="es-CO" sz="4400" b="1" kern="0" dirty="0">
              <a:ln>
                <a:solidFill>
                  <a:srgbClr val="FFFF00"/>
                </a:solidFill>
              </a:ln>
              <a:solidFill>
                <a:srgbClr val="FFFF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5941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151620" y="2204864"/>
            <a:ext cx="6840760" cy="3754874"/>
          </a:xfrm>
          <a:prstGeom prst="rect">
            <a:avLst/>
          </a:prstGeom>
          <a:ln/>
          <a:scene3d>
            <a:camera prst="perspectiveRight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CO" sz="3400" b="1" kern="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Pero la Biblia enseña que esta nación que </a:t>
            </a:r>
            <a:r>
              <a:rPr lang="es-CO" sz="3400" b="1" kern="0" dirty="0" smtClean="0">
                <a:ln>
                  <a:solidFill>
                    <a:srgbClr val="1D1DFF"/>
                  </a:solidFill>
                </a:ln>
                <a:solidFill>
                  <a:srgbClr val="1D1D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“ayudó a la mujer”, </a:t>
            </a:r>
            <a:r>
              <a:rPr lang="es-CO" sz="3400" b="1" kern="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más tarde hablaría </a:t>
            </a:r>
            <a:r>
              <a:rPr lang="es-CO" sz="3400" b="1" kern="0" dirty="0" smtClean="0">
                <a:ln>
                  <a:solidFill>
                    <a:srgbClr val="1D1DFF"/>
                  </a:solidFill>
                </a:ln>
                <a:solidFill>
                  <a:srgbClr val="1D1D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“como dragón”. </a:t>
            </a:r>
            <a:r>
              <a:rPr lang="es-CO" sz="3400" b="1" kern="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Y hará un decreto de muerte contra el pueblo de Dios como lo hizo </a:t>
            </a:r>
            <a:r>
              <a:rPr lang="es-CO" sz="3400" b="1" kern="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Medopersia</a:t>
            </a:r>
            <a:r>
              <a:rPr lang="es-CO" sz="3400" b="1" kern="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en tiempos de la reina Ester.</a:t>
            </a:r>
          </a:p>
          <a:p>
            <a:pPr algn="ctr">
              <a:defRPr/>
            </a:pPr>
            <a:r>
              <a:rPr lang="es-CO" sz="3400" b="1" kern="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Apocalipsis 13:11,15-17. </a:t>
            </a:r>
            <a:endParaRPr lang="es-CO" sz="3400" b="1" kern="0" dirty="0">
              <a:ln>
                <a:solidFill>
                  <a:srgbClr val="FF0000"/>
                </a:solidFill>
              </a:ln>
              <a:solidFill>
                <a:srgbClr val="FF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916705" y="836712"/>
            <a:ext cx="5310590" cy="7694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CO" sz="4400" b="1" kern="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El decreto de muerte.</a:t>
            </a:r>
            <a:endParaRPr lang="es-CO" sz="4400" b="1" kern="0" dirty="0">
              <a:ln>
                <a:solidFill>
                  <a:srgbClr val="FFFF00"/>
                </a:solidFill>
              </a:ln>
              <a:solidFill>
                <a:srgbClr val="FFFF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225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997210"/>
            <a:ext cx="7462188" cy="5600141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156298" y="1603826"/>
            <a:ext cx="6588733" cy="2185214"/>
          </a:xfrm>
          <a:prstGeom prst="rect">
            <a:avLst/>
          </a:prstGeom>
          <a:ln/>
          <a:scene3d>
            <a:camera prst="perspectiveRight"/>
            <a:lightRig rig="threePt" dir="t"/>
          </a:scene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CO" sz="3400" b="1" kern="0" dirty="0" smtClean="0">
                <a:ln>
                  <a:solidFill>
                    <a:srgbClr val="1D1DFF"/>
                  </a:solidFill>
                </a:ln>
                <a:solidFill>
                  <a:srgbClr val="1D1D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Mardoqueo fue sentenciado a muerte porque no obedeció la ley del rey, que le ordenaba arrodillarse ante Amán. </a:t>
            </a:r>
            <a:r>
              <a:rPr lang="es-CO" sz="3400" b="1" kern="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Ester 3:2.</a:t>
            </a:r>
            <a:endParaRPr lang="es-CO" sz="3400" b="1" kern="0" dirty="0">
              <a:ln>
                <a:solidFill>
                  <a:srgbClr val="FF0000"/>
                </a:solidFill>
              </a:ln>
              <a:solidFill>
                <a:srgbClr val="FF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449796" y="451431"/>
            <a:ext cx="8244408" cy="7694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CO" sz="4400" b="1" kern="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Sentenciados por obedecer a Dios.</a:t>
            </a:r>
            <a:endParaRPr lang="es-CO" sz="4400" b="1" kern="0" dirty="0">
              <a:ln>
                <a:solidFill>
                  <a:srgbClr val="FFFF00"/>
                </a:solidFill>
              </a:ln>
              <a:solidFill>
                <a:srgbClr val="FFFF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1043608" y="4077072"/>
            <a:ext cx="6814115" cy="2185214"/>
          </a:xfrm>
          <a:prstGeom prst="rect">
            <a:avLst/>
          </a:prstGeom>
          <a:scene3d>
            <a:camera prst="perspectiveRight"/>
            <a:lightRig rig="threePt" dir="t"/>
          </a:scene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CO" sz="3400" b="1" kern="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De igual manera el pueblo de Dios será sentenciado por obedecer la ley de Dios y no adorar a la bestia. </a:t>
            </a:r>
            <a:r>
              <a:rPr lang="es-CO" sz="3400" b="1" kern="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Apocalipsis 12:17 y 13:15.</a:t>
            </a:r>
            <a:endParaRPr lang="es-CO" sz="3400" b="1" kern="0" dirty="0">
              <a:ln>
                <a:solidFill>
                  <a:srgbClr val="FF0000"/>
                </a:solidFill>
              </a:ln>
              <a:solidFill>
                <a:srgbClr val="FF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145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997210"/>
            <a:ext cx="7462188" cy="5600141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820032" y="1897981"/>
            <a:ext cx="5503932" cy="2708434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CO" sz="3400" b="1" kern="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El rey Asuero representa el poder civil, Amán representa el poder religioso.</a:t>
            </a:r>
          </a:p>
          <a:p>
            <a:pPr algn="ctr">
              <a:defRPr/>
            </a:pPr>
            <a:r>
              <a:rPr lang="es-CO" sz="3400" b="1" kern="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La religión usa el poder civil para cumplir sus propósitos. </a:t>
            </a:r>
            <a:endParaRPr lang="es-CO" sz="3400" b="1" kern="0" dirty="0">
              <a:ln>
                <a:solidFill>
                  <a:srgbClr val="FF0000"/>
                </a:solidFill>
              </a:ln>
              <a:solidFill>
                <a:srgbClr val="FF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743347" y="427470"/>
            <a:ext cx="5657306" cy="14465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CO" sz="4400" b="1" kern="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La unión de la Iglesia y el estado.</a:t>
            </a:r>
            <a:endParaRPr lang="es-CO" sz="4400" b="1" kern="0" dirty="0">
              <a:ln>
                <a:solidFill>
                  <a:srgbClr val="FFFF00"/>
                </a:solidFill>
              </a:ln>
              <a:solidFill>
                <a:srgbClr val="FFFF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1465483" y="4715299"/>
            <a:ext cx="6213031" cy="166199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CO" sz="3400" b="1" kern="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Así ocurrió en la edad media, </a:t>
            </a:r>
          </a:p>
          <a:p>
            <a:pPr algn="ctr">
              <a:defRPr/>
            </a:pPr>
            <a:r>
              <a:rPr lang="es-CO" sz="3400" b="1" kern="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y así ocurrirá en el tiempo del fin: </a:t>
            </a:r>
          </a:p>
          <a:p>
            <a:pPr algn="ctr">
              <a:defRPr/>
            </a:pPr>
            <a:r>
              <a:rPr lang="es-CO" sz="3400" b="1" kern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O" sz="3400" b="1" kern="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 iglesia usando al estado.</a:t>
            </a:r>
            <a:endParaRPr lang="es-CO" sz="3400" b="1" kern="0" dirty="0">
              <a:ln>
                <a:solidFill>
                  <a:srgbClr val="FF0000"/>
                </a:solidFill>
              </a:ln>
              <a:solidFill>
                <a:srgbClr val="FF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805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997210"/>
            <a:ext cx="7462188" cy="5600141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156298" y="1766651"/>
            <a:ext cx="6588733" cy="2185214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CO" sz="3400" b="1" kern="0" dirty="0" smtClean="0">
                <a:ln>
                  <a:solidFill>
                    <a:srgbClr val="1D1DFF"/>
                  </a:solidFill>
                </a:ln>
                <a:solidFill>
                  <a:srgbClr val="1D1D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El decreto de muerte se dio porque los judíos tenían leyes diferentes, es decir obedecían la ley de Dios.  </a:t>
            </a:r>
            <a:r>
              <a:rPr lang="es-CO" sz="3400" b="1" kern="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Véase Ester 3:8.</a:t>
            </a:r>
            <a:endParaRPr lang="es-CO" sz="3400" b="1" kern="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067383" y="571327"/>
            <a:ext cx="5009234" cy="7694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CO" sz="4400" b="1" kern="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Una Ley diferente.</a:t>
            </a:r>
            <a:endParaRPr lang="es-CO" sz="4400" b="1" kern="0" dirty="0">
              <a:ln>
                <a:solidFill>
                  <a:srgbClr val="FFFF00"/>
                </a:solidFill>
              </a:ln>
              <a:solidFill>
                <a:srgbClr val="FFFF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1043606" y="4443611"/>
            <a:ext cx="6814115" cy="166199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CO" sz="3400" b="1" kern="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Lo mismo ocurrirá con el pueblo de Dios en el tiempo del fin. </a:t>
            </a:r>
          </a:p>
          <a:p>
            <a:pPr algn="ctr">
              <a:defRPr/>
            </a:pPr>
            <a:r>
              <a:rPr lang="es-CO" sz="3400" b="1" kern="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Véase Apocalipsis 12:17.</a:t>
            </a:r>
            <a:endParaRPr lang="es-CO" sz="3400" b="1" kern="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2345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094" y="3933056"/>
            <a:ext cx="2191266" cy="2528712"/>
          </a:xfrm>
          <a:prstGeom prst="rect">
            <a:avLst/>
          </a:prstGeom>
        </p:spPr>
      </p:pic>
      <p:sp>
        <p:nvSpPr>
          <p:cNvPr id="4" name="3 Rectángulo"/>
          <p:cNvSpPr/>
          <p:nvPr>
            <p:custDataLst>
              <p:tags r:id="rId2"/>
            </p:custDataLst>
          </p:nvPr>
        </p:nvSpPr>
        <p:spPr>
          <a:xfrm>
            <a:off x="683568" y="1075958"/>
            <a:ext cx="6066420" cy="532453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sz="3400" b="1" dirty="0" smtClean="0">
                <a:ln w="12700"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cs typeface="Arial" pitchFamily="34" charset="0"/>
              </a:rPr>
              <a:t>“Los </a:t>
            </a:r>
            <a:r>
              <a:rPr lang="es-CO" sz="3400" b="1" dirty="0">
                <a:ln w="12700"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cs typeface="Arial" pitchFamily="34" charset="0"/>
              </a:rPr>
              <a:t>momentos penosos que vivió el pueblo de Dios en tiempos de Ester no caracterizan sólo a esa época. </a:t>
            </a:r>
            <a:r>
              <a:rPr lang="es-CO" sz="3400" b="1" dirty="0" smtClean="0">
                <a:ln w="12700"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cs typeface="Arial" pitchFamily="34" charset="0"/>
              </a:rPr>
              <a:t>…</a:t>
            </a:r>
          </a:p>
          <a:p>
            <a:pPr algn="ctr"/>
            <a:r>
              <a:rPr lang="es-CO" sz="3400" b="1" dirty="0">
                <a:ln w="12700">
                  <a:solidFill>
                    <a:sysClr val="windowText" lastClr="000000"/>
                  </a:solidFill>
                </a:ln>
                <a:solidFill>
                  <a:prstClr val="black"/>
                </a:solidFill>
              </a:rPr>
              <a:t>El decreto que se promulgará finalmente contra el pueblo remanente de Dios será muy semejante al que promulgó Asuero contra los </a:t>
            </a:r>
            <a:r>
              <a:rPr lang="es-CO" sz="3400" b="1" dirty="0" smtClean="0">
                <a:ln w="12700">
                  <a:solidFill>
                    <a:sysClr val="windowText" lastClr="000000"/>
                  </a:solidFill>
                </a:ln>
                <a:solidFill>
                  <a:prstClr val="black"/>
                </a:solidFill>
              </a:rPr>
              <a:t>judíos”. </a:t>
            </a:r>
          </a:p>
          <a:p>
            <a:pPr algn="ctr"/>
            <a:r>
              <a:rPr lang="es-CO" sz="3400" b="1" dirty="0" smtClean="0">
                <a:ln w="12700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Profetas y Reyes, 444.</a:t>
            </a:r>
            <a:endParaRPr lang="es-ES" sz="3400" b="1" dirty="0">
              <a:ln w="12700"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575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997210"/>
            <a:ext cx="7462188" cy="5600141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732082" y="1890325"/>
            <a:ext cx="7679835" cy="2708434"/>
          </a:xfrm>
          <a:prstGeom prst="rect">
            <a:avLst/>
          </a:prstGeom>
          <a:ln/>
          <a:scene3d>
            <a:camera prst="perspectiveRight"/>
            <a:lightRig rig="threePt" dir="t"/>
          </a:scene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CO" sz="3400" b="1" kern="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Pero en la noche previa al banquete, el rey revisa los libros de las crónicas del reino. Lo que resulta en una recompensa para Mardoqueo el judío fiel. </a:t>
            </a:r>
            <a:r>
              <a:rPr lang="es-CO" sz="3400" b="1" kern="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(6:1-9); </a:t>
            </a:r>
          </a:p>
          <a:p>
            <a:pPr algn="ctr">
              <a:defRPr/>
            </a:pPr>
            <a:r>
              <a:rPr lang="es-CO" sz="3400" b="1" kern="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y la humillación de Amán. </a:t>
            </a:r>
            <a:r>
              <a:rPr lang="es-CO" sz="3400" b="1" kern="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(6:10-13). </a:t>
            </a:r>
            <a:endParaRPr lang="es-CO" sz="3400" b="1" kern="0" dirty="0">
              <a:ln>
                <a:solidFill>
                  <a:srgbClr val="FF0000"/>
                </a:solidFill>
              </a:ln>
              <a:solidFill>
                <a:srgbClr val="FF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732082" y="355303"/>
            <a:ext cx="7944374" cy="212365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CO" sz="4400" b="1" kern="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“El </a:t>
            </a:r>
            <a:r>
              <a:rPr lang="es-CO" sz="4400" b="1" kern="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Juez se sentó, y los libros fueron </a:t>
            </a:r>
            <a:r>
              <a:rPr lang="es-CO" sz="4400" b="1" kern="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abiertos”. </a:t>
            </a:r>
            <a:r>
              <a:rPr lang="es-CO" sz="4400" b="1" kern="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Daniel 7:10.</a:t>
            </a:r>
            <a:endParaRPr lang="es-CO" sz="4400" b="1" kern="0" dirty="0">
              <a:ln>
                <a:solidFill>
                  <a:schemeClr val="bg1"/>
                </a:solidFill>
              </a:ln>
              <a:solidFill>
                <a:schemeClr val="bg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s-CO" sz="4400" b="1" kern="0" dirty="0">
              <a:ln>
                <a:solidFill>
                  <a:srgbClr val="FFFF00"/>
                </a:solidFill>
              </a:ln>
              <a:solidFill>
                <a:srgbClr val="FFFF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729996" y="4935358"/>
            <a:ext cx="6578308" cy="1661993"/>
          </a:xfrm>
          <a:prstGeom prst="rect">
            <a:avLst/>
          </a:prstGeom>
          <a:solidFill>
            <a:srgbClr val="FFFFC5"/>
          </a:solidFill>
          <a:scene3d>
            <a:camera prst="perspectiveRight"/>
            <a:lightRig rig="threePt" dir="t"/>
          </a:scene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CO" sz="3400" b="1" kern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O" sz="3400" b="1" kern="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 el cielo, Dios abre los libros, para recompensar a su pueblo y castigar a los impíos. </a:t>
            </a:r>
            <a:r>
              <a:rPr lang="es-CO" sz="3400" b="1" kern="0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Apoc</a:t>
            </a:r>
            <a:r>
              <a:rPr lang="es-CO" sz="3400" b="1" kern="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 20:12.</a:t>
            </a:r>
            <a:endParaRPr lang="es-CO" sz="3400" b="1" kern="0" dirty="0">
              <a:ln>
                <a:solidFill>
                  <a:srgbClr val="FF0000"/>
                </a:solidFill>
              </a:ln>
              <a:solidFill>
                <a:srgbClr val="FF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3434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997210"/>
            <a:ext cx="7462188" cy="5600141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251520" y="1763029"/>
            <a:ext cx="7344816" cy="3231654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defRPr/>
            </a:pPr>
            <a:r>
              <a:rPr lang="es-CO" sz="3400" b="1" kern="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Dios ordenó al rey Saúl, </a:t>
            </a:r>
            <a:r>
              <a:rPr lang="es-CO" sz="3400" b="1" kern="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antepasado </a:t>
            </a:r>
            <a:endParaRPr lang="es-CO" sz="3400" b="1" kern="0" dirty="0" smtClean="0">
              <a:ln>
                <a:solidFill>
                  <a:srgbClr val="0000FF"/>
                </a:solidFill>
              </a:ln>
              <a:solidFill>
                <a:srgbClr val="0000FF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es-CO" sz="3400" b="1" kern="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s-CO" sz="3400" b="1" kern="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Mardoqueo</a:t>
            </a:r>
            <a:r>
              <a:rPr lang="es-CO" sz="3400" b="1" kern="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que destruyera a los </a:t>
            </a:r>
            <a:r>
              <a:rPr lang="es-CO" sz="3400" b="1" kern="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amalecitas </a:t>
            </a:r>
            <a:r>
              <a:rPr lang="es-CO" sz="3400" b="1" kern="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por completo</a:t>
            </a:r>
            <a:r>
              <a:rPr lang="es-CO" sz="3400" b="1" kern="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pero </a:t>
            </a:r>
            <a:r>
              <a:rPr lang="es-CO" sz="3400" b="1" kern="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Saúl obedeció en parte, dejó vivo a </a:t>
            </a:r>
            <a:r>
              <a:rPr lang="es-CO" sz="3400" b="1" i="1" kern="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Agag</a:t>
            </a:r>
            <a:r>
              <a:rPr lang="es-CO" sz="3400" b="1" i="1" kern="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CO" sz="3400" b="1" kern="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rey de </a:t>
            </a:r>
            <a:r>
              <a:rPr lang="es-CO" sz="3400" b="1" kern="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Amalec</a:t>
            </a:r>
            <a:r>
              <a:rPr lang="es-CO" sz="3400" b="1" kern="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CO" sz="3400" b="1" kern="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antepasado de Amán</a:t>
            </a:r>
            <a:r>
              <a:rPr lang="es-CO" sz="3400" b="1" kern="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lvl="0">
              <a:defRPr/>
            </a:pPr>
            <a:r>
              <a:rPr lang="es-CO" sz="3400" b="1" kern="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s-CO" sz="3400" b="1" kern="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no los destruyó del todo. </a:t>
            </a:r>
            <a:r>
              <a:rPr lang="es-CO" sz="3400" b="1" kern="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1 Samuel 15.</a:t>
            </a:r>
            <a:endParaRPr lang="es-CO" sz="3400" b="1" i="1" kern="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555701" y="571327"/>
            <a:ext cx="5744492" cy="769441"/>
          </a:xfrm>
          <a:prstGeom prst="rect">
            <a:avLst/>
          </a:prstGeom>
          <a:ln/>
          <a:scene3d>
            <a:camera prst="perspectiveBelow"/>
            <a:lightRig rig="threePt" dir="t"/>
          </a:scene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defRPr/>
            </a:pPr>
            <a:r>
              <a:rPr lang="es-CO" sz="4400" b="1" kern="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Antecedente histórico.</a:t>
            </a:r>
            <a:endParaRPr lang="es-CO" sz="4400" b="1" kern="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331022" y="5432260"/>
            <a:ext cx="7065785" cy="1138773"/>
          </a:xfrm>
          <a:prstGeom prst="rect">
            <a:avLst/>
          </a:prstGeom>
          <a:scene3d>
            <a:camera prst="perspectiveRight"/>
            <a:lightRig rig="threePt" dir="t"/>
          </a:scene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defRPr/>
            </a:pPr>
            <a:r>
              <a:rPr lang="es-CO" sz="3400" b="1" kern="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Si Saúl hubiera obedecido al Señor, tal vez esta historia no se habría escrito.  </a:t>
            </a:r>
            <a:endParaRPr lang="es-CO" sz="3400" b="1" kern="0" dirty="0">
              <a:ln>
                <a:solidFill>
                  <a:srgbClr val="FF0000"/>
                </a:solidFill>
              </a:ln>
              <a:solidFill>
                <a:srgbClr val="FF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3316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997210"/>
            <a:ext cx="7462188" cy="5600141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820034" y="1052736"/>
            <a:ext cx="5503932" cy="2185214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CO" sz="3400" b="1" kern="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Mientras el poder civil y el poder religioso están celebrando, el pueblo de Dios está en gran aflicción.</a:t>
            </a:r>
            <a:endParaRPr lang="es-CO" sz="3400" b="1" kern="0" dirty="0">
              <a:ln>
                <a:solidFill>
                  <a:srgbClr val="FF0000"/>
                </a:solidFill>
              </a:ln>
              <a:solidFill>
                <a:srgbClr val="FF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247403" y="260648"/>
            <a:ext cx="4649194" cy="7694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4400" b="1" kern="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Celebración impía.</a:t>
            </a:r>
            <a:endParaRPr lang="es-CO" sz="4400" b="1" kern="0" dirty="0">
              <a:ln>
                <a:solidFill>
                  <a:srgbClr val="FFFF00"/>
                </a:solidFill>
              </a:ln>
              <a:solidFill>
                <a:srgbClr val="FFFF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784003" y="3429000"/>
            <a:ext cx="7575995" cy="32316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CO" sz="3400" b="1" kern="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s-CO" sz="3400" b="1" kern="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s-CO" sz="3400" b="1" kern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el rey y Amán se sentaron a beber</a:t>
            </a:r>
            <a:r>
              <a:rPr lang="es-CO" sz="3400" b="1" kern="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s-CO" sz="3400" b="1" kern="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3400" b="1" kern="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(3:15). “</a:t>
            </a:r>
            <a:r>
              <a:rPr lang="es-CO" sz="3400" b="1" kern="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s-CO" sz="3400" b="1" kern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en cada provincia y lugar donde el mandamiento del rey y su decreto llegaba, tenían los judíos gran luto, ayuno, lloro y lamentación; cilicio y ceniza era la cama de </a:t>
            </a:r>
            <a:r>
              <a:rPr lang="es-CO" sz="3400" b="1" kern="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muchos</a:t>
            </a:r>
            <a:r>
              <a:rPr lang="es-CO" sz="3400" b="1" kern="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s-CO" sz="3400" b="1" kern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3400" b="1" kern="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(4:3).</a:t>
            </a:r>
            <a:endParaRPr lang="es-CO" sz="3400" b="1" kern="0" dirty="0">
              <a:ln>
                <a:solidFill>
                  <a:srgbClr val="0000FF"/>
                </a:solidFill>
              </a:ln>
              <a:solidFill>
                <a:srgbClr val="0000FF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3645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997210"/>
            <a:ext cx="7462188" cy="5600141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895958" y="1528925"/>
            <a:ext cx="5352085" cy="1661993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3400" b="1" kern="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La reina Ester se pone su vestido real e intercede ante el rey por los judíos. </a:t>
            </a:r>
            <a:r>
              <a:rPr lang="es-ES_tradnl" sz="3400" b="1" kern="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(5:1-4).</a:t>
            </a:r>
            <a:endParaRPr lang="es-CO" sz="3400" b="1" kern="0" dirty="0">
              <a:ln>
                <a:solidFill>
                  <a:srgbClr val="FF0000"/>
                </a:solidFill>
              </a:ln>
              <a:solidFill>
                <a:srgbClr val="FF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853698" y="548680"/>
            <a:ext cx="5436604" cy="7694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4400" b="1" kern="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La hora de la victoria.</a:t>
            </a:r>
            <a:endParaRPr lang="es-CO" sz="4400" b="1" kern="0" dirty="0">
              <a:ln>
                <a:solidFill>
                  <a:srgbClr val="FFFF00"/>
                </a:solidFill>
              </a:ln>
              <a:solidFill>
                <a:srgbClr val="FFFF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1106616" y="3702045"/>
            <a:ext cx="6930769" cy="2708434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CO" sz="3400" b="1" kern="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Jesús se levanta como Rey e intercede por su pueblo, no por el perdón de sus pecados (</a:t>
            </a:r>
            <a:r>
              <a:rPr lang="es-CO" sz="3400" b="1" kern="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ya fueron perdonados</a:t>
            </a:r>
            <a:r>
              <a:rPr lang="es-CO" sz="3400" b="1" kern="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) sino para salvarlos de la destrucción. </a:t>
            </a:r>
            <a:r>
              <a:rPr lang="es-CO" sz="3400" b="1" kern="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Daniel 12:1; </a:t>
            </a:r>
            <a:r>
              <a:rPr lang="es-CO" sz="3400" b="1" kern="0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apoc</a:t>
            </a:r>
            <a:r>
              <a:rPr lang="es-CO" sz="3400" b="1" kern="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 22:12.</a:t>
            </a:r>
            <a:endParaRPr lang="es-CO" sz="3400" b="1" kern="0" dirty="0">
              <a:ln>
                <a:solidFill>
                  <a:srgbClr val="FF0000"/>
                </a:solidFill>
              </a:ln>
              <a:solidFill>
                <a:srgbClr val="FF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8187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997210"/>
            <a:ext cx="7462188" cy="5600141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971601" y="1374737"/>
            <a:ext cx="7200799" cy="2708434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CO" sz="3400" b="1" kern="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La reina Ester delata a Amán; </a:t>
            </a:r>
          </a:p>
          <a:p>
            <a:pPr algn="ctr">
              <a:defRPr/>
            </a:pPr>
            <a:r>
              <a:rPr lang="es-CO" sz="3400" b="1" kern="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y al descubrir </a:t>
            </a:r>
            <a:r>
              <a:rPr lang="es-CO" sz="3400" b="1" kern="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el rey que </a:t>
            </a:r>
            <a:r>
              <a:rPr lang="es-CO" sz="3400" b="1" kern="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ha sido engañado se llena de ira. </a:t>
            </a:r>
            <a:r>
              <a:rPr lang="es-CO" sz="3400" b="1" kern="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Amán suplica</a:t>
            </a:r>
          </a:p>
          <a:p>
            <a:pPr algn="ctr">
              <a:defRPr/>
            </a:pPr>
            <a:r>
              <a:rPr lang="es-CO" sz="3400" b="1" kern="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a la reina Ester por su vida pero el mal </a:t>
            </a:r>
          </a:p>
          <a:p>
            <a:pPr algn="ctr">
              <a:defRPr/>
            </a:pPr>
            <a:r>
              <a:rPr lang="es-CO" sz="3400" b="1" kern="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ya está determinado para él. </a:t>
            </a:r>
            <a:r>
              <a:rPr lang="es-CO" sz="3400" b="1" kern="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(7:6-10). </a:t>
            </a:r>
            <a:endParaRPr lang="es-CO" sz="3400" b="1" kern="0" dirty="0">
              <a:ln>
                <a:solidFill>
                  <a:srgbClr val="FF0000"/>
                </a:solidFill>
              </a:ln>
              <a:solidFill>
                <a:srgbClr val="FF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339752" y="412540"/>
            <a:ext cx="4464496" cy="7694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CO" sz="4400" b="1" kern="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Merecido castigo.</a:t>
            </a:r>
            <a:endParaRPr lang="es-CO" sz="4400" b="1" kern="0" dirty="0">
              <a:ln>
                <a:solidFill>
                  <a:srgbClr val="FFFF00"/>
                </a:solidFill>
              </a:ln>
              <a:solidFill>
                <a:srgbClr val="FFFF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1192124" y="4375506"/>
            <a:ext cx="6759752" cy="2185214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CO" sz="3400" b="1" kern="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Amán recibió lo que tenía preparado para Mardoqueo, </a:t>
            </a:r>
          </a:p>
          <a:p>
            <a:pPr algn="ctr">
              <a:defRPr/>
            </a:pPr>
            <a:r>
              <a:rPr lang="es-CO" sz="3400" b="1" kern="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cayó como caerá Babilonia en el día final. </a:t>
            </a:r>
            <a:r>
              <a:rPr lang="es-CO" sz="3400" b="1" kern="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(Apocalipsis 17:16, 18:2-6).</a:t>
            </a:r>
            <a:endParaRPr lang="es-CO" sz="3400" b="1" kern="0" dirty="0">
              <a:ln>
                <a:solidFill>
                  <a:srgbClr val="FF0000"/>
                </a:solidFill>
              </a:ln>
              <a:solidFill>
                <a:srgbClr val="FF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4954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997210"/>
            <a:ext cx="7462188" cy="5600141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675242" y="1590182"/>
            <a:ext cx="5973536" cy="1661993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CO" sz="3400" b="1" kern="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Después de la victoria los judíos </a:t>
            </a:r>
            <a:r>
              <a:rPr lang="es-CO" sz="3400" b="1" kern="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hicieron </a:t>
            </a:r>
            <a:r>
              <a:rPr lang="es-CO" sz="3400" b="1" kern="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fiesta y banquete. </a:t>
            </a:r>
            <a:r>
              <a:rPr lang="es-CO" sz="3400" b="1" kern="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Ester 9:18-23.</a:t>
            </a:r>
            <a:endParaRPr lang="es-CO" sz="3400" b="1" kern="0" dirty="0">
              <a:ln>
                <a:solidFill>
                  <a:srgbClr val="FF0000"/>
                </a:solidFill>
              </a:ln>
              <a:solidFill>
                <a:srgbClr val="FF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483768" y="412540"/>
            <a:ext cx="4176464" cy="7694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CO" sz="4400" b="1" kern="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La victoria final.</a:t>
            </a:r>
            <a:endParaRPr lang="es-CO" sz="4400" b="1" kern="0" dirty="0">
              <a:ln>
                <a:solidFill>
                  <a:srgbClr val="FFFF00"/>
                </a:solidFill>
              </a:ln>
              <a:solidFill>
                <a:srgbClr val="FFFF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1502658" y="3660376"/>
            <a:ext cx="6318703" cy="218521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CO" sz="3400" b="1" kern="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Cuando Cristo venga, su pueblo heredará el reino y participará de la </a:t>
            </a:r>
            <a:r>
              <a:rPr lang="es-CO" sz="3400" b="1" kern="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cena</a:t>
            </a:r>
            <a:r>
              <a:rPr lang="es-CO" sz="3400" b="1" kern="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de las </a:t>
            </a:r>
            <a:r>
              <a:rPr lang="es-CO" sz="3400" b="1" kern="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bodas</a:t>
            </a:r>
            <a:r>
              <a:rPr lang="es-CO" sz="3400" b="1" kern="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del cordero.</a:t>
            </a:r>
            <a:r>
              <a:rPr lang="es-CO" sz="3400" b="1" kern="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3400" b="1" kern="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Mateo 25:34, Apocalipsis 19:9.</a:t>
            </a:r>
            <a:endParaRPr lang="es-CO" sz="3400" b="1" kern="0" dirty="0">
              <a:ln>
                <a:solidFill>
                  <a:srgbClr val="FF0000"/>
                </a:solidFill>
              </a:ln>
              <a:solidFill>
                <a:srgbClr val="FF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9928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832" y="1503655"/>
            <a:ext cx="4734336" cy="35507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1 CuadroTexto"/>
          <p:cNvSpPr txBox="1"/>
          <p:nvPr/>
        </p:nvSpPr>
        <p:spPr>
          <a:xfrm>
            <a:off x="2876737" y="564679"/>
            <a:ext cx="3390524" cy="923330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Calibri" panose="020F0502020204030204" pitchFamily="34" charset="0"/>
                <a:cs typeface="Aharoni" panose="02010803020104030203" pitchFamily="2" charset="-79"/>
              </a:rPr>
              <a:t>Conclusión</a:t>
            </a:r>
            <a:endParaRPr lang="es-ES" sz="5400" b="1" dirty="0">
              <a:ln w="22225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glow rad="127000">
                  <a:schemeClr val="bg1"/>
                </a:glow>
              </a:effectLst>
              <a:latin typeface="Calibri" panose="020F0502020204030204" pitchFamily="34" charset="0"/>
              <a:cs typeface="Aharoni" panose="02010803020104030203" pitchFamily="2" charset="-79"/>
            </a:endParaRPr>
          </a:p>
        </p:txBody>
      </p:sp>
      <p:sp>
        <p:nvSpPr>
          <p:cNvPr id="4" name="1 CuadroTexto"/>
          <p:cNvSpPr txBox="1"/>
          <p:nvPr/>
        </p:nvSpPr>
        <p:spPr>
          <a:xfrm>
            <a:off x="1403648" y="1824787"/>
            <a:ext cx="5988515" cy="1754326"/>
          </a:xfrm>
          <a:prstGeom prst="rect">
            <a:avLst/>
          </a:prstGeom>
          <a:solidFill>
            <a:srgbClr val="FFFF99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3600" b="1" dirty="0" smtClean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>
                    <a:schemeClr val="tx1"/>
                  </a:glow>
                </a:effectLst>
                <a:cs typeface="Aharoni" panose="02010803020104030203" pitchFamily="2" charset="-79"/>
              </a:rPr>
              <a:t>Nos esperan días difíciles, pero más grande será la victoria cuando Cristo venga.</a:t>
            </a:r>
            <a:endParaRPr lang="es-ES" sz="3600" b="1" dirty="0">
              <a:ln w="22225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glow>
                  <a:schemeClr val="tx1"/>
                </a:glow>
              </a:effectLst>
              <a:cs typeface="Aharoni" panose="02010803020104030203" pitchFamily="2" charset="-79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743725" y="3900245"/>
            <a:ext cx="7656549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sz="3600" b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“Al </a:t>
            </a:r>
            <a:r>
              <a:rPr lang="es-CO" sz="36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que venciere, le daré que se siente conmigo en mi trono, así como yo he vencido, y me he sentado con mi Padre en su </a:t>
            </a:r>
            <a:r>
              <a:rPr lang="es-CO" sz="3600" b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trono”</a:t>
            </a:r>
            <a:r>
              <a:rPr lang="es-ES" sz="3600" b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. </a:t>
            </a:r>
            <a:r>
              <a:rPr lang="es-ES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Apocalipsis 3:21. </a:t>
            </a:r>
            <a:r>
              <a:rPr lang="es-E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</a:rPr>
              <a:t>AMÉN.</a:t>
            </a:r>
            <a:endParaRPr lang="es-ES" sz="3600" b="1" dirty="0">
              <a:ln>
                <a:solidFill>
                  <a:srgbClr val="FF0000"/>
                </a:solidFill>
              </a:ln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754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997210"/>
            <a:ext cx="7462188" cy="5600141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962599" y="1412776"/>
            <a:ext cx="7218802" cy="1661993"/>
          </a:xfrm>
          <a:prstGeom prst="rect">
            <a:avLst/>
          </a:prstGeom>
          <a:solidFill>
            <a:srgbClr val="FFCCFF"/>
          </a:solidFill>
          <a:ln w="25400" cap="flat" cmpd="sng" algn="ctr">
            <a:solidFill>
              <a:srgbClr val="4F81BD"/>
            </a:solidFill>
            <a:prstDash val="solid"/>
          </a:ln>
          <a:effectLst/>
          <a:scene3d>
            <a:camera prst="perspectiveRight"/>
            <a:lightRig rig="threePt" dir="t"/>
          </a:scene3d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s-CO" sz="3400" b="1" kern="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El pueblo de Dios es cautivo en Babilonia por 70 años (605 </a:t>
            </a:r>
            <a:r>
              <a:rPr lang="es-CO" sz="3400" b="1" kern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aC 539 </a:t>
            </a:r>
            <a:r>
              <a:rPr lang="es-CO" sz="3400" b="1" kern="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aC). </a:t>
            </a:r>
            <a:r>
              <a:rPr lang="es-CO" sz="3400" b="1" kern="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Jeremías 25:11,12, 29:10.</a:t>
            </a:r>
          </a:p>
        </p:txBody>
      </p:sp>
      <p:sp>
        <p:nvSpPr>
          <p:cNvPr id="7" name="Rectángulo 6"/>
          <p:cNvSpPr/>
          <p:nvPr/>
        </p:nvSpPr>
        <p:spPr>
          <a:xfrm>
            <a:off x="2771800" y="404664"/>
            <a:ext cx="3600400" cy="769441"/>
          </a:xfrm>
          <a:prstGeom prst="rect">
            <a:avLst/>
          </a:prstGeom>
          <a:solidFill>
            <a:srgbClr val="FFFF66"/>
          </a:solidFill>
          <a:ln w="25400" cap="flat" cmpd="sng" algn="ctr">
            <a:solidFill>
              <a:srgbClr val="4F81BD"/>
            </a:solidFill>
            <a:prstDash val="solid"/>
          </a:ln>
          <a:effectLst/>
          <a:scene3d>
            <a:camera prst="perspectiveBelow"/>
            <a:lightRig rig="threePt" dir="t"/>
          </a:scene3d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CO" sz="4400" b="1" kern="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El contexto</a:t>
            </a:r>
            <a:endParaRPr lang="es-CO" sz="4400" b="1" kern="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953598" y="5015385"/>
            <a:ext cx="7236804" cy="1661993"/>
          </a:xfrm>
          <a:prstGeom prst="rect">
            <a:avLst/>
          </a:prstGeom>
          <a:scene3d>
            <a:camera prst="perspectiveRight"/>
            <a:lightRig rig="threePt" dir="t"/>
          </a:scene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defRPr/>
            </a:pPr>
            <a:r>
              <a:rPr lang="es-CO" sz="3400" b="1" kern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Pero el mismo imperio que les dio la libertad, </a:t>
            </a:r>
            <a:r>
              <a:rPr lang="es-CO" sz="3400" b="1" kern="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más tarde emite </a:t>
            </a:r>
            <a:r>
              <a:rPr lang="es-CO" sz="3400" b="1" kern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un decreto de muerte. (</a:t>
            </a:r>
            <a:r>
              <a:rPr lang="es-CO" sz="3400" b="1" kern="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473/473 </a:t>
            </a:r>
            <a:r>
              <a:rPr lang="es-CO" sz="3400" b="1" kern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aC). </a:t>
            </a:r>
            <a:r>
              <a:rPr lang="es-CO" sz="3400" b="1" kern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Ester </a:t>
            </a:r>
            <a:r>
              <a:rPr lang="es-CO" sz="3400" b="1" kern="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3:9-15.</a:t>
            </a:r>
            <a:endParaRPr lang="es-CO" sz="3400" b="1" kern="0" dirty="0">
              <a:ln>
                <a:solidFill>
                  <a:srgbClr val="FF0000"/>
                </a:solidFill>
              </a:ln>
              <a:solidFill>
                <a:srgbClr val="FF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953598" y="3212976"/>
            <a:ext cx="7236804" cy="1661993"/>
          </a:xfrm>
          <a:prstGeom prst="rect">
            <a:avLst/>
          </a:prstGeom>
          <a:scene3d>
            <a:camera prst="perspectiveRight"/>
            <a:lightRig rig="threePt" dir="t"/>
          </a:scene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defRPr/>
            </a:pPr>
            <a:r>
              <a:rPr lang="es-CO" sz="3400" b="1" kern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Al cabo de ese período el imperio Medo-Persa emite un decreto de libertad. </a:t>
            </a:r>
            <a:r>
              <a:rPr lang="es-CO" sz="3400" b="1" kern="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s-CO" sz="3400" b="1" kern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Crónicas 36:22,23; Esdras 1.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8203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997210"/>
            <a:ext cx="7462188" cy="5600141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976632" y="1142125"/>
            <a:ext cx="6691712" cy="615553"/>
          </a:xfrm>
          <a:prstGeom prst="rect">
            <a:avLst/>
          </a:prstGeom>
          <a:solidFill>
            <a:srgbClr val="FFFF99"/>
          </a:solidFill>
          <a:ln w="25400" cap="flat" cmpd="sng" algn="ctr">
            <a:solidFill>
              <a:srgbClr val="4F81BD"/>
            </a:solidFill>
            <a:prstDash val="solid"/>
          </a:ln>
          <a:effectLst/>
          <a:scene3d>
            <a:camera prst="perspectiveRight"/>
            <a:lightRig rig="threePt" dir="t"/>
          </a:scene3d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s-CO" sz="3400" b="1" kern="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Asuero</a:t>
            </a:r>
            <a:r>
              <a:rPr lang="es-CO" sz="3400" b="1" kern="0" dirty="0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3400" b="1" kern="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(Jerjes), rey de Medo Persia.</a:t>
            </a:r>
            <a:endParaRPr lang="es-CO" sz="3400" b="1" kern="0" dirty="0" smtClean="0">
              <a:ln>
                <a:solidFill>
                  <a:srgbClr val="FF0000"/>
                </a:solidFill>
              </a:ln>
              <a:solidFill>
                <a:srgbClr val="FF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907704" y="244197"/>
            <a:ext cx="4464496" cy="707886"/>
          </a:xfrm>
          <a:prstGeom prst="rect">
            <a:avLst/>
          </a:prstGeom>
          <a:ln/>
          <a:scene3d>
            <a:camera prst="perspectiveRight"/>
            <a:lightRig rig="threePt" dir="t"/>
          </a:scene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es-CO" sz="4000" b="1" kern="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Los protagonistas</a:t>
            </a:r>
            <a:endParaRPr lang="es-CO" sz="4000" b="1" kern="0" dirty="0">
              <a:ln>
                <a:solidFill>
                  <a:srgbClr val="FF0000"/>
                </a:solidFill>
              </a:ln>
              <a:solidFill>
                <a:srgbClr val="FF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467544" y="4848388"/>
            <a:ext cx="7270222" cy="1661993"/>
          </a:xfrm>
          <a:prstGeom prst="rect">
            <a:avLst/>
          </a:prstGeom>
          <a:scene3d>
            <a:camera prst="perspectiveLeft"/>
            <a:lightRig rig="threePt" dir="t"/>
          </a:scene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defRPr/>
            </a:pPr>
            <a:r>
              <a:rPr lang="es-CO" sz="3400" b="1" kern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Amán</a:t>
            </a:r>
            <a:r>
              <a:rPr lang="es-CO" sz="3400" b="1" kern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Hijo de </a:t>
            </a:r>
            <a:r>
              <a:rPr lang="es-CO" sz="3400" b="1" kern="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Hamedata</a:t>
            </a:r>
            <a:r>
              <a:rPr lang="es-CO" sz="3400" b="1" kern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3400" b="1" kern="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agagueo</a:t>
            </a:r>
            <a:r>
              <a:rPr lang="es-CO" sz="3400" b="1" kern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descendiente de la </a:t>
            </a:r>
            <a:r>
              <a:rPr lang="es-CO" sz="3400" b="1" kern="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casa </a:t>
            </a:r>
            <a:r>
              <a:rPr lang="es-CO" sz="3400" b="1" kern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real amalecita. </a:t>
            </a:r>
            <a:r>
              <a:rPr lang="es-CO" sz="3400" b="1" kern="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Primer </a:t>
            </a:r>
            <a:r>
              <a:rPr lang="es-CO" sz="3400" b="1" kern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ministro de Medo-persa. </a:t>
            </a:r>
          </a:p>
        </p:txBody>
      </p:sp>
      <p:sp>
        <p:nvSpPr>
          <p:cNvPr id="8" name="Rectángulo 7"/>
          <p:cNvSpPr/>
          <p:nvPr/>
        </p:nvSpPr>
        <p:spPr>
          <a:xfrm>
            <a:off x="997125" y="1874019"/>
            <a:ext cx="6236584" cy="615553"/>
          </a:xfrm>
          <a:prstGeom prst="rect">
            <a:avLst/>
          </a:prstGeom>
          <a:scene3d>
            <a:camera prst="perspectiveRight"/>
            <a:lightRig rig="threePt" dir="t"/>
          </a:scene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defRPr/>
            </a:pPr>
            <a:r>
              <a:rPr lang="es-CO" sz="3400" b="1" kern="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Ester</a:t>
            </a:r>
            <a:r>
              <a:rPr lang="es-CO" sz="3400" b="1" kern="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reina judía del rey Asuero.</a:t>
            </a:r>
            <a:endParaRPr lang="es-CO" sz="3400" b="1" kern="0" dirty="0">
              <a:ln>
                <a:solidFill>
                  <a:srgbClr val="FF0000"/>
                </a:solidFill>
              </a:ln>
              <a:solidFill>
                <a:srgbClr val="FF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046193" y="2618047"/>
            <a:ext cx="6187516" cy="2185214"/>
          </a:xfrm>
          <a:prstGeom prst="rect">
            <a:avLst/>
          </a:prstGeom>
          <a:scene3d>
            <a:camera prst="perspectiveRight"/>
            <a:lightRig rig="threePt" dir="t"/>
          </a:scene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defRPr/>
            </a:pPr>
            <a:r>
              <a:rPr lang="es-CO" sz="3400" b="1" kern="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Mardoqueo</a:t>
            </a:r>
            <a:r>
              <a:rPr lang="es-CO" sz="3400" b="1" kern="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CO" sz="3400" b="1" kern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hijo de Jair, hijo de </a:t>
            </a:r>
            <a:r>
              <a:rPr lang="es-CO" sz="3400" b="1" kern="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Simei</a:t>
            </a:r>
            <a:r>
              <a:rPr lang="es-CO" sz="3400" b="1" kern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hijo </a:t>
            </a:r>
            <a:r>
              <a:rPr lang="es-CO" sz="3400" b="1" kern="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s-CO" sz="3400" b="1" kern="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Cis</a:t>
            </a:r>
            <a:r>
              <a:rPr lang="es-CO" sz="3400" b="1" kern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del linaje de Benjamín; y descendiente del rey </a:t>
            </a:r>
            <a:r>
              <a:rPr lang="es-CO" sz="3400" b="1" kern="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Saúl. </a:t>
            </a:r>
            <a:r>
              <a:rPr lang="es-CO" sz="3400" b="1" kern="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Primo y tutor de Ester. </a:t>
            </a:r>
            <a:endParaRPr lang="es-CO" sz="3400" b="1" kern="0" dirty="0">
              <a:ln>
                <a:solidFill>
                  <a:srgbClr val="FF0000"/>
                </a:solidFill>
              </a:ln>
              <a:solidFill>
                <a:srgbClr val="FF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4796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997210"/>
            <a:ext cx="7462188" cy="5600141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033048" y="1340768"/>
            <a:ext cx="7077905" cy="1661993"/>
          </a:xfrm>
          <a:prstGeom prst="rect">
            <a:avLst/>
          </a:prstGeom>
          <a:solidFill>
            <a:srgbClr val="FFFF99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s-CO" sz="3400" b="1" kern="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Ester una joven judía llega ser reina del imperio Medo persa en reemplazo de la reina </a:t>
            </a:r>
            <a:r>
              <a:rPr lang="es-CO" sz="3400" b="1" kern="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Vasti</a:t>
            </a:r>
            <a:r>
              <a:rPr lang="es-CO" sz="3400" b="1" kern="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s-CO" sz="3400" b="1" kern="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Efesios 2:16,17.</a:t>
            </a:r>
          </a:p>
        </p:txBody>
      </p:sp>
      <p:sp>
        <p:nvSpPr>
          <p:cNvPr id="7" name="Rectángulo 6"/>
          <p:cNvSpPr/>
          <p:nvPr/>
        </p:nvSpPr>
        <p:spPr>
          <a:xfrm>
            <a:off x="3167844" y="332656"/>
            <a:ext cx="2808312" cy="769441"/>
          </a:xfrm>
          <a:prstGeom prst="rect">
            <a:avLst/>
          </a:prstGeom>
          <a:ln/>
          <a:scene3d>
            <a:camera prst="perspectiveBelow"/>
            <a:lightRig rig="threePt" dir="t"/>
          </a:scene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es-CO" sz="4400" b="1" kern="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La historia.</a:t>
            </a:r>
            <a:endParaRPr lang="es-CO" sz="4400" b="1" kern="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039108" y="4941168"/>
            <a:ext cx="7065785" cy="166199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defRPr/>
            </a:pPr>
            <a:r>
              <a:rPr lang="es-CO" sz="3400" b="1" kern="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Amán pariente </a:t>
            </a:r>
            <a:r>
              <a:rPr lang="es-CO" sz="3400" b="1" kern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de la casa real </a:t>
            </a:r>
            <a:r>
              <a:rPr lang="es-CO" sz="3400" b="1" kern="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amalecita es promovido al cargo de primer ministro. </a:t>
            </a:r>
            <a:r>
              <a:rPr lang="es-CO" sz="3400" b="1" kern="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Ester 3:1. </a:t>
            </a:r>
            <a:endParaRPr lang="es-CO" sz="3400" b="1" kern="0" dirty="0">
              <a:ln>
                <a:solidFill>
                  <a:srgbClr val="FF0000"/>
                </a:solidFill>
              </a:ln>
              <a:solidFill>
                <a:srgbClr val="FF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1039108" y="3140968"/>
            <a:ext cx="7065785" cy="166199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defRPr/>
            </a:pPr>
            <a:r>
              <a:rPr lang="es-CO" sz="3400" b="1" kern="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Mardoqueo, primo y padre adoptivo de Ester denuncia una conspiración contra el rey Asuero. </a:t>
            </a:r>
            <a:r>
              <a:rPr lang="es-CO" sz="3400" b="1" kern="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Ester 2:21,23.</a:t>
            </a:r>
            <a:endParaRPr lang="es-CO" sz="3400" b="1" kern="0" dirty="0">
              <a:ln>
                <a:solidFill>
                  <a:srgbClr val="FF0000"/>
                </a:solidFill>
              </a:ln>
              <a:solidFill>
                <a:srgbClr val="FF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7971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997210"/>
            <a:ext cx="7462188" cy="5600141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543165" y="908720"/>
            <a:ext cx="6053172" cy="2185214"/>
          </a:xfrm>
          <a:prstGeom prst="rect">
            <a:avLst/>
          </a:prstGeom>
          <a:solidFill>
            <a:srgbClr val="FFFF99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s-CO" sz="3400" b="1" kern="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Amán conspira para exterminar a Mardoqueo y a su pueblo, porque éste no se arrodilla ni se inclina ante él</a:t>
            </a:r>
            <a:r>
              <a:rPr lang="es-CO" sz="3400" b="1" kern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s-CO" sz="3400" b="1" kern="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Ester </a:t>
            </a:r>
            <a:r>
              <a:rPr lang="es-CO" sz="3400" b="1" kern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3:5,6</a:t>
            </a:r>
            <a:r>
              <a:rPr lang="es-CO" sz="3400" b="1" kern="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CO" sz="3400" b="1" kern="0" dirty="0">
              <a:ln>
                <a:solidFill>
                  <a:srgbClr val="FF0000"/>
                </a:solidFill>
              </a:ln>
              <a:solidFill>
                <a:srgbClr val="FF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167844" y="116632"/>
            <a:ext cx="2808312" cy="7694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es-CO" sz="4400" b="1" kern="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La historia.</a:t>
            </a:r>
          </a:p>
        </p:txBody>
      </p:sp>
      <p:sp>
        <p:nvSpPr>
          <p:cNvPr id="9" name="Rectángulo 8"/>
          <p:cNvSpPr/>
          <p:nvPr/>
        </p:nvSpPr>
        <p:spPr>
          <a:xfrm>
            <a:off x="1543165" y="5007367"/>
            <a:ext cx="6053172" cy="166199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defRPr/>
            </a:pPr>
            <a:r>
              <a:rPr lang="es-CO" sz="3400" b="1" kern="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Mardoqueo acude a Ester para que esta interceda ante el rey Asuero. </a:t>
            </a:r>
            <a:r>
              <a:rPr lang="es-CO" sz="3400" b="1" kern="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Ester 4. </a:t>
            </a:r>
            <a:endParaRPr lang="es-CO" sz="3400" b="1" kern="0" dirty="0">
              <a:ln>
                <a:solidFill>
                  <a:srgbClr val="FF0000"/>
                </a:solidFill>
              </a:ln>
              <a:solidFill>
                <a:srgbClr val="FF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1543164" y="3212976"/>
            <a:ext cx="6053173" cy="166199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defRPr/>
            </a:pPr>
            <a:r>
              <a:rPr lang="es-CO" sz="3400" b="1" kern="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Amán logra que el rey Asuero emita un decreto de muerte contra los judíos. </a:t>
            </a:r>
            <a:r>
              <a:rPr lang="es-CO" sz="3400" b="1" kern="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Ester 3:8-10.</a:t>
            </a:r>
            <a:endParaRPr lang="es-CO" sz="3400" b="1" kern="0" dirty="0">
              <a:ln>
                <a:solidFill>
                  <a:srgbClr val="FF0000"/>
                </a:solidFill>
              </a:ln>
              <a:solidFill>
                <a:srgbClr val="FF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7679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948" y="2220825"/>
            <a:ext cx="3127248" cy="3608832"/>
          </a:xfrm>
          <a:prstGeom prst="rect">
            <a:avLst/>
          </a:prstGeom>
        </p:spPr>
      </p:pic>
      <p:sp>
        <p:nvSpPr>
          <p:cNvPr id="4" name="3 Rectángulo"/>
          <p:cNvSpPr/>
          <p:nvPr>
            <p:custDataLst>
              <p:tags r:id="rId2"/>
            </p:custDataLst>
          </p:nvPr>
        </p:nvSpPr>
        <p:spPr>
          <a:xfrm>
            <a:off x="521804" y="1028343"/>
            <a:ext cx="8100392" cy="480131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sz="3400" b="1" dirty="0" smtClean="0">
                <a:ln w="12700"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cs typeface="Arial" pitchFamily="34" charset="0"/>
              </a:rPr>
              <a:t>“Engañado </a:t>
            </a:r>
            <a:r>
              <a:rPr lang="es-CO" sz="3400" b="1" dirty="0">
                <a:ln w="12700"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cs typeface="Arial" pitchFamily="34" charset="0"/>
              </a:rPr>
              <a:t>por las falsas declaraciones de Amán, </a:t>
            </a:r>
            <a:r>
              <a:rPr lang="es-CO" sz="34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cs typeface="Arial" pitchFamily="34" charset="0"/>
              </a:rPr>
              <a:t>Jerjes</a:t>
            </a:r>
            <a:r>
              <a:rPr lang="es-CO" sz="3400" b="1" dirty="0">
                <a:ln w="12700"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s-CO" sz="3400" b="1" dirty="0" smtClean="0">
                <a:ln w="12700"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cs typeface="Arial" pitchFamily="34" charset="0"/>
              </a:rPr>
              <a:t>fue </a:t>
            </a:r>
            <a:r>
              <a:rPr lang="es-CO" sz="3400" b="1" dirty="0">
                <a:ln w="12700"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cs typeface="Arial" pitchFamily="34" charset="0"/>
              </a:rPr>
              <a:t>inducido a promulgar un decreto que ordenaba la matanza de todos los judíos, </a:t>
            </a:r>
            <a:r>
              <a:rPr lang="es-CO" sz="3400" b="1" dirty="0" smtClean="0">
                <a:ln w="12700"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cs typeface="Arial" pitchFamily="34" charset="0"/>
              </a:rPr>
              <a:t>… </a:t>
            </a:r>
            <a:r>
              <a:rPr lang="es-CO" sz="3400" b="1" dirty="0">
                <a:ln w="12700"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cs typeface="Arial" pitchFamily="34" charset="0"/>
              </a:rPr>
              <a:t>Se designó un día en el cual los judíos debían ser muertos y su propiedad confiscada. </a:t>
            </a:r>
            <a:r>
              <a:rPr lang="es-CO" sz="3400" b="1" dirty="0" smtClean="0">
                <a:ln w="12700"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cs typeface="Arial" pitchFamily="34" charset="0"/>
              </a:rPr>
              <a:t>… </a:t>
            </a:r>
            <a:r>
              <a:rPr lang="es-CO" sz="3400" b="1" dirty="0">
                <a:ln w="12700"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cs typeface="Arial" pitchFamily="34" charset="0"/>
              </a:rPr>
              <a:t>Satanás mismo, instigador oculto del plan, estaba procurando quitar de la tierra a los que conservaban el conocimiento del Dios </a:t>
            </a:r>
            <a:r>
              <a:rPr lang="es-CO" sz="3400" b="1" dirty="0" smtClean="0">
                <a:ln w="12700"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cs typeface="Arial" pitchFamily="34" charset="0"/>
              </a:rPr>
              <a:t>verdadero”. </a:t>
            </a:r>
            <a:r>
              <a:rPr lang="es-CO" sz="3400" b="1" dirty="0" smtClean="0">
                <a:ln w="12700">
                  <a:solidFill>
                    <a:srgbClr val="FF0000"/>
                  </a:solidFill>
                </a:ln>
                <a:solidFill>
                  <a:srgbClr val="FF0000"/>
                </a:solidFill>
                <a:cs typeface="Arial" pitchFamily="34" charset="0"/>
              </a:rPr>
              <a:t>PR </a:t>
            </a:r>
            <a:r>
              <a:rPr lang="es-CO" sz="3400" b="1" dirty="0">
                <a:ln w="12700">
                  <a:solidFill>
                    <a:srgbClr val="FF0000"/>
                  </a:solidFill>
                </a:ln>
                <a:solidFill>
                  <a:srgbClr val="FF0000"/>
                </a:solidFill>
                <a:cs typeface="Arial" pitchFamily="34" charset="0"/>
              </a:rPr>
              <a:t>442.</a:t>
            </a:r>
            <a:endParaRPr lang="es-ES" sz="3400" dirty="0">
              <a:ln w="12700"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407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997210"/>
            <a:ext cx="7462188" cy="5600141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689431" y="1052736"/>
            <a:ext cx="5765139" cy="1661993"/>
          </a:xfrm>
          <a:prstGeom prst="rect">
            <a:avLst/>
          </a:prstGeom>
          <a:solidFill>
            <a:srgbClr val="FFFF99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defRPr/>
            </a:pPr>
            <a:r>
              <a:rPr lang="es-CO" sz="3400" b="1" kern="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La reina Ester invita al rey a un banquete para desenmascarar a Amán. </a:t>
            </a:r>
            <a:r>
              <a:rPr lang="es-CO" sz="3400" b="1" kern="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Ester 5:1-8.</a:t>
            </a:r>
            <a:endParaRPr lang="es-CO" sz="3400" b="1" kern="0" dirty="0">
              <a:ln>
                <a:solidFill>
                  <a:srgbClr val="FF0000"/>
                </a:solidFill>
              </a:ln>
              <a:solidFill>
                <a:srgbClr val="FF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167844" y="211287"/>
            <a:ext cx="2808312" cy="7694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es-CO" sz="4400" b="1" kern="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La historia.</a:t>
            </a:r>
          </a:p>
        </p:txBody>
      </p:sp>
      <p:sp>
        <p:nvSpPr>
          <p:cNvPr id="9" name="Rectángulo 8"/>
          <p:cNvSpPr/>
          <p:nvPr/>
        </p:nvSpPr>
        <p:spPr>
          <a:xfrm>
            <a:off x="1439652" y="4797152"/>
            <a:ext cx="6264695" cy="166199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defRPr/>
            </a:pPr>
            <a:r>
              <a:rPr lang="es-CO" sz="3400" b="1" kern="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Amán sufre una gran humillación al tener que honrar a Mardoqueo en público. </a:t>
            </a:r>
            <a:r>
              <a:rPr lang="es-CO" sz="3400" b="1" kern="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Ester 6:11-13. </a:t>
            </a:r>
            <a:endParaRPr lang="es-CO" sz="3400" b="1" kern="0" dirty="0">
              <a:ln>
                <a:solidFill>
                  <a:srgbClr val="FF0000"/>
                </a:solidFill>
              </a:ln>
              <a:solidFill>
                <a:srgbClr val="FF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1689430" y="2924944"/>
            <a:ext cx="5765140" cy="166199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defRPr/>
            </a:pPr>
            <a:r>
              <a:rPr lang="es-CO" sz="3400" b="1" kern="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Zeres</a:t>
            </a:r>
            <a:r>
              <a:rPr lang="es-CO" sz="3400" b="1" kern="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esposa de Amán le dice que prepare una horca para Mardoqueo. </a:t>
            </a:r>
            <a:r>
              <a:rPr lang="es-CO" sz="3400" b="1" kern="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Ester 5:14.</a:t>
            </a:r>
            <a:endParaRPr lang="es-CO" sz="3400" b="1" kern="0" dirty="0">
              <a:ln>
                <a:solidFill>
                  <a:srgbClr val="FF0000"/>
                </a:solidFill>
              </a:ln>
              <a:solidFill>
                <a:srgbClr val="FF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4900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997210"/>
            <a:ext cx="7462188" cy="5600141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899593" y="1087272"/>
            <a:ext cx="6336704" cy="113877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defRPr/>
            </a:pPr>
            <a:r>
              <a:rPr lang="es-CO" sz="3400" b="1" kern="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La reina Ester desenmascara a Amán delante del rey. </a:t>
            </a:r>
            <a:r>
              <a:rPr lang="es-CO" sz="3400" b="1" kern="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Ester 7:1-7.</a:t>
            </a:r>
            <a:endParaRPr lang="es-CO" sz="3400" b="1" kern="0" dirty="0">
              <a:ln>
                <a:solidFill>
                  <a:srgbClr val="FF0000"/>
                </a:solidFill>
              </a:ln>
              <a:solidFill>
                <a:srgbClr val="FF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899592" y="4412137"/>
            <a:ext cx="6014918" cy="218521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defRPr/>
            </a:pPr>
            <a:r>
              <a:rPr lang="es-CO" sz="3400" b="1" kern="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El rey Asuero eleva a Mardoqueo </a:t>
            </a:r>
            <a:r>
              <a:rPr lang="es-CO" sz="3400" b="1" kern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O" sz="3400" b="1" kern="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 puesto que tenía Amán, y </a:t>
            </a:r>
            <a:r>
              <a:rPr lang="es-CO" sz="3400" b="1" kern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emite un decreto en favor de los </a:t>
            </a:r>
            <a:r>
              <a:rPr lang="es-CO" sz="3400" b="1" kern="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judíos. </a:t>
            </a:r>
            <a:r>
              <a:rPr lang="es-CO" sz="3400" b="1" kern="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Ester 8:1-15. </a:t>
            </a:r>
            <a:endParaRPr lang="es-CO" sz="3400" b="1" kern="0" dirty="0">
              <a:ln>
                <a:solidFill>
                  <a:srgbClr val="FF0000"/>
                </a:solidFill>
              </a:ln>
              <a:solidFill>
                <a:srgbClr val="FF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899592" y="2492896"/>
            <a:ext cx="5765140" cy="1661993"/>
          </a:xfrm>
          <a:prstGeom prst="rect">
            <a:avLst/>
          </a:prstGeom>
          <a:solidFill>
            <a:srgbClr val="FFFFC5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defRPr/>
            </a:pPr>
            <a:r>
              <a:rPr lang="es-CO" sz="3400" b="1" kern="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Amán fue colgado en la horca que había preparado para Mardoqueo. </a:t>
            </a:r>
            <a:r>
              <a:rPr lang="es-CO" sz="3400" b="1" kern="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Ester 7:8-10.</a:t>
            </a:r>
            <a:endParaRPr lang="es-CO" sz="3400" b="1" kern="0" dirty="0">
              <a:ln>
                <a:solidFill>
                  <a:srgbClr val="FF0000"/>
                </a:solidFill>
              </a:ln>
              <a:solidFill>
                <a:srgbClr val="FF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681790" y="260648"/>
            <a:ext cx="3780420" cy="7694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CO" sz="4400" b="1" kern="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El desenlace.</a:t>
            </a:r>
            <a:endParaRPr lang="es-CO" sz="4400" b="1" kern="0" dirty="0">
              <a:ln>
                <a:solidFill>
                  <a:srgbClr val="FFFF00"/>
                </a:solidFill>
              </a:ln>
              <a:solidFill>
                <a:srgbClr val="FFFF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6719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E2JASqBaS2e6hdljli6Q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4yfwJBsaU961QbtHJDAwP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nkGC8mF8389r36Hk4pJVT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m95Q2heXOGxnaVP7t6uL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So7m0oyaMTNJYwwijoU6k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UGVLuXWDq7yohGIGhPoET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zqXjAbM5RYDpurqeUBe9t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bzfQzD74IFzh6vObmLQl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KScgf2VNpJaTfn4KB9YN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PclVpIetj8qAPnDio48V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7cfr7B9HmskM2ZVjCcyW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Hb9YEY9CZPXHklkQbFMHK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tExG7jLUEkHY58GYBDkCL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g3kEm4sVmjq5JAUquPWsO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44TNCEAVCOgvoumsWGrIY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y0o64b8uFj9hYgKzsOkr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Pdcp41Sg051FvTowApM8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m7v5IndDnwHWbbTE77Bpj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fjKRaVeVFytSQ4UYjv2nH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YzIdCViEwIDiRclQdips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sikPJ8N6nWmLkb9WiiC0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fydHCshJYfEP7pTNc9Rqk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1RBrFN2xFSOPlyqTLC0g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W6RaHgZ6PP6G3MB1wkODY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6v3J3v6s9BryB7QsL1KRp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Iqm6baDwBGJPZl6Ycu0nG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fuaub3zNT6IiNDnXjWPD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PM7umMOfQ27dbRWHYzWOM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7GytBfb4x3uuFnnGHMYD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bzrv0CXfGcYcFrWSby4Mu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JGbykiSaP8lrvZ15ey7hn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wsIVKOAqzub7QLksiFnwm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ReVXR6kwFcGqaIPox3zpz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8AT0Zv6q3u4o9indjmzs9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go8gKLgrUQVHBuZNWu63O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qqABCT7kWXfZYxOBlyfdi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ut6loJ65iw2hYIF99mjzU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rCvsYl8yNBGAV6uhvneR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WGz6WcoSTIVx2uPWLLWKJ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BoNyERQVl2iIGPSSoW9UH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En40rzCsUU0v5binxx2Xm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ekO03Sm0BOJDKptEqhjS7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IbJHA0oBSKBK9KbqwK6Ui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LsrTTT6KEtMPBDhlilCZ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Su0LpiT9GtfCI1xENxqfO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1ZgJsZKyMd6wpggG6vv75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Yj8y9asLiifLrrCaq606H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J5d05Be6uOUT1WATQA61U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gDPO3W5o7ZqoA3k84QwbN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RxqGAwgp0GEVOAbhxi16H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tCmwyHvfuJ0PMhnnly7HZ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KEeKXNjeaHKW3Nj3XzUKb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VYNTT9WtYZVJSHiOKHVgz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5PeA4hAyMeyOJfW3U9hGJ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1kVBL9OcPUmCTYFj4FSpc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LWo8wyjEGAf3Ho0d5OxUO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3Y2RHNLZSylOTEtwqJAp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s6mYnB4BOjxjaRCJi7p3V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4yaMEB9rGCivARFSjcGn3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NuIMQM8CbmIY2ONBWtsmD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shlO2Y9JUCIgyDd6GVd21D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BV06GQRzeANwUUdGLwWbH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shlO2Y9JUCIgyDd6GVd21D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shlO2Y9JUCIgyDd6GVd21D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shlO2Y9JUCIgyDd6GVd21D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shlO2Y9JUCIgyDd6GVd21D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8xAlFEy21UgzJ3nhMlP1N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shlO2Y9JUCIgyDd6GVd21D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shlO2Y9JUCIgyDd6GVd21D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bRmoRcg6fflnRN9ESz5PZ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shlO2Y9JUCIgyDd6GVd21D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shlO2Y9JUCIgyDd6GVd21D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shlO2Y9JUCIgyDd6GVd21D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shlO2Y9JUCIgyDd6GVd21D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BV06GQRzeANwUUdGLwWbH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BV06GQRzeANwUUdGLwWbH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shlO2Y9JUCIgyDd6GVd21D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mEj9EArCIUuaNQxaSF6Ey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shlO2Y9JUCIgyDd6GVd21D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shlO2Y9JUCIgyDd6GVd21D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shlO2Y9JUCIgyDd6GVd21D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shlO2Y9JUCIgyDd6GVd21D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shlO2Y9JUCIgyDd6GVd21D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shlO2Y9JUCIgyDd6GVd21D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bRmoRcg6fflnRN9ESz5PZ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shlO2Y9JUCIgyDd6GVd21D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shlO2Y9JUCIgyDd6GVd21D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shlO2Y9JUCIgyDd6GVd21D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N8FWQO1b5NMtaV1wZYApc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shlO2Y9JUCIgyDd6GVd21D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shlO2Y9JUCIgyDd6GVd21D"/>
</p:tagLst>
</file>

<file path=ppt/theme/theme1.xml><?xml version="1.0" encoding="utf-8"?>
<a:theme xmlns:a="http://schemas.openxmlformats.org/drawingml/2006/main" name="Tema de Office">
  <a:themeElements>
    <a:clrScheme name="Verde amarillo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Estela de condensación</Template>
  <TotalTime>5925</TotalTime>
  <Words>1385</Words>
  <Application>Microsoft Office PowerPoint</Application>
  <PresentationFormat>Presentación en pantalla (4:3)</PresentationFormat>
  <Paragraphs>90</Paragraphs>
  <Slides>24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0" baseType="lpstr">
      <vt:lpstr>Aharoni</vt:lpstr>
      <vt:lpstr>Arial</vt:lpstr>
      <vt:lpstr>Arial Black</vt:lpstr>
      <vt:lpstr>Calibri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Luffi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EZEQUIEL 9: SELLAMIENTO Y DESTRUCCIÓN.</dc:title>
  <dc:creator>Luffi</dc:creator>
  <cp:lastModifiedBy>TuSoft</cp:lastModifiedBy>
  <cp:revision>893</cp:revision>
  <dcterms:created xsi:type="dcterms:W3CDTF">2013-02-19T02:38:15Z</dcterms:created>
  <dcterms:modified xsi:type="dcterms:W3CDTF">2015-11-17T12:57:05Z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Google.Documents.DocumentId">
    <vt:lpwstr>12Or_hmKZLwW8EZ0mvNtdhTZUoWyDCEcWDSBFKxLZuGY</vt:lpwstr>
  </property>
  <property fmtid="{D5CDD505-2E9C-101B-9397-08002B2CF9AE}" pid="3" name="Google.Documents.RevisionId">
    <vt:lpwstr>03105804441747355893</vt:lpwstr>
  </property>
  <property fmtid="{D5CDD505-2E9C-101B-9397-08002B2CF9AE}" pid="4" name="Google.Documents.PluginVersion">
    <vt:lpwstr>2.0.2662.553</vt:lpwstr>
  </property>
  <property fmtid="{D5CDD505-2E9C-101B-9397-08002B2CF9AE}" pid="5" name="Google.Documents.MergeIncapabilityFlags">
    <vt:i4>0</vt:i4>
  </property>
  <property fmtid="{D5CDD505-2E9C-101B-9397-08002B2CF9AE}" pid="6" name="Google.Documents.Tracking">
    <vt:lpwstr>true</vt:lpwstr>
  </property>
</Properties>
</file>