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8" r:id="rId4"/>
    <p:sldId id="274" r:id="rId5"/>
    <p:sldId id="299" r:id="rId6"/>
    <p:sldId id="300" r:id="rId7"/>
    <p:sldId id="259" r:id="rId8"/>
    <p:sldId id="277" r:id="rId9"/>
    <p:sldId id="309" r:id="rId10"/>
    <p:sldId id="301" r:id="rId11"/>
    <p:sldId id="296" r:id="rId12"/>
    <p:sldId id="302" r:id="rId13"/>
    <p:sldId id="310" r:id="rId14"/>
    <p:sldId id="261" r:id="rId15"/>
    <p:sldId id="280" r:id="rId16"/>
    <p:sldId id="311" r:id="rId17"/>
    <p:sldId id="313" r:id="rId18"/>
    <p:sldId id="312" r:id="rId19"/>
    <p:sldId id="283" r:id="rId20"/>
    <p:sldId id="303" r:id="rId21"/>
    <p:sldId id="304" r:id="rId22"/>
    <p:sldId id="305" r:id="rId23"/>
    <p:sldId id="306" r:id="rId24"/>
    <p:sldId id="307" r:id="rId25"/>
    <p:sldId id="297" r:id="rId26"/>
    <p:sldId id="281" r:id="rId27"/>
    <p:sldId id="293" r:id="rId28"/>
    <p:sldId id="308" r:id="rId29"/>
    <p:sldId id="266" r:id="rId30"/>
    <p:sldId id="294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99"/>
    <a:srgbClr val="6792C5"/>
    <a:srgbClr val="FFCC00"/>
    <a:srgbClr val="99FFCC"/>
    <a:srgbClr val="1E1C11"/>
    <a:srgbClr val="CCFF99"/>
    <a:srgbClr val="C3FC70"/>
    <a:srgbClr val="406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3" autoAdjust="0"/>
    <p:restoredTop sz="94660"/>
  </p:normalViewPr>
  <p:slideViewPr>
    <p:cSldViewPr>
      <p:cViewPr varScale="1">
        <p:scale>
          <a:sx n="69" d="100"/>
          <a:sy n="69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92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5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3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49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248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43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9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42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54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71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36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93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507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341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25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4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1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2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3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2210B-ABF5-48BB-9E08-13A651540201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7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CC82-3B72-4FF4-8F02-2EC0DD4D9A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F14E-233A-4726-BA93-3129E89F1B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55576" y="2431424"/>
            <a:ext cx="6515608" cy="11415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ES_tradnl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QUÉ ES LA ORACIÓN?</a:t>
            </a:r>
            <a:endParaRPr lang="es-ES" sz="36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1296752" y="3501008"/>
            <a:ext cx="5470376" cy="30469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“Y Ana le respondió diciendo: No, señor mío; yo soy una mujer atribulada de espíritu; no he bebido vino ni sidra, sino </a:t>
            </a:r>
            <a:r>
              <a:rPr lang="es-ES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que  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he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derramado mi alma delante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de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Jehová”.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1Samuel 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1:15. 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4" y="2780928"/>
            <a:ext cx="1679612" cy="362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Rectángulo"/>
          <p:cNvSpPr/>
          <p:nvPr>
            <p:custDataLst>
              <p:tags r:id="rId5"/>
            </p:custDataLst>
          </p:nvPr>
        </p:nvSpPr>
        <p:spPr>
          <a:xfrm>
            <a:off x="755576" y="381267"/>
            <a:ext cx="7632848" cy="1754326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glow>
              <a:srgbClr val="00B0F0"/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LA ORACIÓN </a:t>
            </a:r>
          </a:p>
          <a:p>
            <a:r>
              <a:rPr lang="es-ES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¿Cuándo</a:t>
            </a:r>
            <a:r>
              <a:rPr lang="es-E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es-ES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cómo y </a:t>
            </a:r>
            <a:r>
              <a:rPr lang="es-E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por qué?</a:t>
            </a:r>
            <a:endParaRPr lang="es-ES" sz="3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8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800">
              <a:srgbClr val="AA3D06"/>
            </a:gs>
            <a:gs pos="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502943" y="2830284"/>
            <a:ext cx="6138128" cy="3046988"/>
          </a:xfrm>
          <a:prstGeom prst="rect">
            <a:avLst/>
          </a:prstGeom>
          <a:solidFill>
            <a:srgbClr val="97FF9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“Y Josafat,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 pie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 en el atrio del templo, delante del pueblo, derramó su alma en oración invocando la promesa de Dios, y confesando la impotencia de Israel”.       </a:t>
            </a:r>
          </a:p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EDUCACIÓN, 163.</a:t>
            </a:r>
          </a:p>
        </p:txBody>
      </p:sp>
      <p:sp>
        <p:nvSpPr>
          <p:cNvPr id="4" name="3 CuadroTexto"/>
          <p:cNvSpPr txBox="1"/>
          <p:nvPr>
            <p:custDataLst>
              <p:tags r:id="rId3"/>
            </p:custDataLst>
          </p:nvPr>
        </p:nvSpPr>
        <p:spPr>
          <a:xfrm>
            <a:off x="1932855" y="766445"/>
            <a:ext cx="5278304" cy="646331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5" name="3 CuadroTexto"/>
          <p:cNvSpPr txBox="1"/>
          <p:nvPr>
            <p:custDataLst>
              <p:tags r:id="rId4"/>
            </p:custDataLst>
          </p:nvPr>
        </p:nvSpPr>
        <p:spPr>
          <a:xfrm>
            <a:off x="1956360" y="1702549"/>
            <a:ext cx="5187382" cy="646331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¿Cómo oró Josafat?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5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800">
              <a:srgbClr val="AA3D06"/>
            </a:gs>
            <a:gs pos="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129259" y="2564904"/>
            <a:ext cx="6885495" cy="353943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“Invité a que se pusieran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 pie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todos los que querían entregarse a Dios en un pacto sagrado para servirle de todo corazón…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Los presenté al Señor con ferviente oración, y supimos que contamos con la manifestación del Espíritu de Dios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”.     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MS 1:173,174.</a:t>
            </a:r>
          </a:p>
        </p:txBody>
      </p:sp>
      <p:sp>
        <p:nvSpPr>
          <p:cNvPr id="4" name="3 CuadroTexto"/>
          <p:cNvSpPr txBox="1"/>
          <p:nvPr>
            <p:custDataLst>
              <p:tags r:id="rId3"/>
            </p:custDataLst>
          </p:nvPr>
        </p:nvSpPr>
        <p:spPr>
          <a:xfrm>
            <a:off x="1932855" y="1054477"/>
            <a:ext cx="5278303" cy="1200329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</a:t>
            </a:r>
            <a:r>
              <a:rPr lang="es-ES_tradnl" sz="36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es-ES_tradnl" sz="36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oración de </a:t>
            </a:r>
            <a:r>
              <a:rPr lang="es-ES_tradnl" sz="360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pie.</a:t>
            </a:r>
            <a:endParaRPr lang="es-ES" sz="36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8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223628" y="3068960"/>
            <a:ext cx="669674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lvl="0" algn="ctr">
              <a:spcBef>
                <a:spcPts val="150"/>
              </a:spcBef>
            </a:pPr>
            <a:r>
              <a:rPr kumimoji="0" lang="es-CO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/>
                <a:cs typeface="+mn-cs"/>
              </a:rPr>
              <a:t>“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Entonces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el rey David 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fue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y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se sentó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delante de Jehová, y dijo: ¿Quién soy yo, oh Señor, Jehová, y cuál es mi casa, para que me hayas elevado hasta tal punto?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/>
                <a:cs typeface="+mn-cs"/>
              </a:rPr>
              <a:t>”. </a:t>
            </a:r>
            <a:r>
              <a:rPr lang="es-CO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2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Samuel </a:t>
            </a:r>
            <a:r>
              <a:rPr lang="es-CO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7:18.</a:t>
            </a:r>
            <a:endParaRPr kumimoji="0" lang="es-CO" sz="32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Calibri"/>
              <a:cs typeface="+mn-cs"/>
            </a:endParaRPr>
          </a:p>
        </p:txBody>
      </p:sp>
      <p:sp>
        <p:nvSpPr>
          <p:cNvPr id="8" name="3 CuadroTexto"/>
          <p:cNvSpPr txBox="1"/>
          <p:nvPr>
            <p:custDataLst>
              <p:tags r:id="rId3"/>
            </p:custDataLst>
          </p:nvPr>
        </p:nvSpPr>
        <p:spPr>
          <a:xfrm>
            <a:off x="2080164" y="911622"/>
            <a:ext cx="4983672" cy="1077218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¿CÓMO ORAR?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ORACIÓN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SENTADOS</a:t>
            </a:r>
            <a:endParaRPr kumimoji="0" lang="es-E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7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40F9D"/>
            </a:gs>
            <a:gs pos="60000">
              <a:srgbClr val="FFFF99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88740" y="2553866"/>
            <a:ext cx="6966520" cy="3539430"/>
          </a:xfrm>
          <a:prstGeom prst="rect">
            <a:avLst/>
          </a:prstGeom>
          <a:solidFill>
            <a:srgbClr val="CFFDE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“Invité que pasaran adelante todos los que deseaban las oraciones de los siervos de Dios… 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Les dijimos que lo mejor era que quedaran en sus asientos </a:t>
            </a:r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 que buscaríamos juntos al Señor confesando nuestros pecados,…”.</a:t>
            </a:r>
          </a:p>
          <a:p>
            <a:pPr lvl="0"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M. Selectos 1:170,171.</a:t>
            </a: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1833975" y="962725"/>
            <a:ext cx="5476051" cy="1200329"/>
          </a:xfrm>
          <a:prstGeom prst="rect">
            <a:avLst/>
          </a:prstGeom>
          <a:solidFill>
            <a:srgbClr val="E9C6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</a:t>
            </a:r>
          </a:p>
          <a:p>
            <a:pPr algn="ctr"/>
            <a:r>
              <a:rPr lang="es-ES_tradnl" sz="36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</a:t>
            </a:r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oración sentados.</a:t>
            </a:r>
            <a:endParaRPr lang="es-ES" sz="36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2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C3FC70"/>
            </a:gs>
            <a:gs pos="4000">
              <a:srgbClr val="406D03"/>
            </a:gs>
            <a:gs pos="91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787452" y="3501008"/>
            <a:ext cx="556909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“En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mi lecho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me acuerdo de ti; pienso en ti toda la 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noche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”.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63:6. </a:t>
            </a: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2261956" y="1466781"/>
            <a:ext cx="462008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¿CÓMO ORAR?</a:t>
            </a:r>
          </a:p>
          <a:p>
            <a:pPr algn="ctr"/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oración acostados.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2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C3FC70"/>
            </a:gs>
            <a:gs pos="4000">
              <a:srgbClr val="406D03"/>
            </a:gs>
            <a:gs pos="91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91137" y="3426194"/>
            <a:ext cx="6961726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En una ocasión la hermana White le contó a una amiga que algunas veces ella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“oraba durante horas acostada en mi cama”.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es-ES_tradnl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Carta 258, 1903.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2081936" y="1196752"/>
            <a:ext cx="498012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</a:t>
            </a:r>
          </a:p>
          <a:p>
            <a:pPr algn="ctr"/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oración acostados.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7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C3FC70"/>
            </a:gs>
            <a:gs pos="4000">
              <a:srgbClr val="406D03"/>
            </a:gs>
            <a:gs pos="91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91137" y="3426194"/>
            <a:ext cx="636118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Vengan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postrémonos reverentes,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doblemos la rodilla ante el Señor nuestro 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Hacedor”.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95:6</a:t>
            </a:r>
            <a:r>
              <a:rPr lang="es-ES_tradnl" sz="3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ES" sz="32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2081936" y="1196752"/>
            <a:ext cx="498012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¿CÓMO ORAR?</a:t>
            </a:r>
          </a:p>
          <a:p>
            <a:pPr algn="ctr"/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oración 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postrados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.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C3FC70"/>
            </a:gs>
            <a:gs pos="4000">
              <a:srgbClr val="406D03"/>
            </a:gs>
            <a:gs pos="91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995364" y="2492896"/>
            <a:ext cx="7153271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(La madre de Moisés) </a:t>
            </a:r>
            <a:r>
              <a:rPr lang="es-ES" sz="3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No </a:t>
            </a:r>
            <a:r>
              <a:rPr lang="es-ES" sz="32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limitó sus esfuerzos a esto, sino que oró fervorosamente para que Dios preservara a su hijo de toda influencia corruptora.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Le enseñó a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postrarse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y a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orar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a Dios, al Dios viviente, al único que podría oírlo y ayudar en cualquier 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emergencia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”.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</a:p>
          <a:p>
            <a:pPr lvl="0" algn="ctr"/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_tradnl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Historia de la Redención, 110.</a:t>
            </a:r>
            <a:endParaRPr lang="es-E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2081936" y="1196752"/>
            <a:ext cx="498012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</a:t>
            </a:r>
          </a:p>
          <a:p>
            <a:pPr algn="ctr"/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oración 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postrados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.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7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585811" y="2077498"/>
            <a:ext cx="5868949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Aconteció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que cuando todo el pueblo se bautizaba, también Jesús fue bautizado; y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orando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 el cielo se abrió.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Lucas 3:21.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0" y="1365224"/>
            <a:ext cx="2396875" cy="51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270721"/>
            <a:ext cx="6373861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¿En qué posición oró el Señor </a:t>
            </a:r>
            <a:endParaRPr lang="es-CO" sz="4000" b="1" dirty="0" smtClean="0">
              <a:ln>
                <a:solidFill>
                  <a:sysClr val="windowText" lastClr="000000"/>
                </a:solidFill>
              </a:ln>
              <a:latin typeface="Arial Narrow" panose="020B0606020202030204" pitchFamily="34" charset="0"/>
            </a:endParaRPr>
          </a:p>
          <a:p>
            <a:pPr algn="ctr"/>
            <a:r>
              <a:rPr lang="es-CO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después de su </a:t>
            </a:r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bautismo?</a:t>
            </a: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611561" y="4797152"/>
            <a:ext cx="586894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“Después de salir del agua, Jesús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 arrodilló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 oración a orillas del río”.  </a:t>
            </a: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DTG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85.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587794" y="1844824"/>
            <a:ext cx="6657310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Entonces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quitaron la piedra de donde había sido puesto el muerto.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Y Jesús, alzando los ojos a lo alto, dijo: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Padre, gracias te doy por haberme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oído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Juan 11:41. </a:t>
            </a:r>
            <a:endParaRPr lang="es-CO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1856"/>
            <a:ext cx="1624798" cy="35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78958" y="302180"/>
            <a:ext cx="636930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¿En qué posición oró el </a:t>
            </a:r>
            <a:r>
              <a:rPr lang="es-CO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Señor </a:t>
            </a:r>
            <a:r>
              <a:rPr lang="es-ES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frente a </a:t>
            </a:r>
            <a:r>
              <a:rPr lang="es-ES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la tumba de Lázaro</a:t>
            </a:r>
            <a:r>
              <a:rPr lang="es-CO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?</a:t>
            </a:r>
            <a:endParaRPr lang="es-CO" sz="4000" b="1" dirty="0">
              <a:ln>
                <a:solidFill>
                  <a:sysClr val="windowText" lastClr="000000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218527" y="4915034"/>
            <a:ext cx="8706946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“Sereno, Cristo está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 pie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delante de la tumba… alzando los ojos al cielo, dice: “Padre, gracias te doy que me has oído.” 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DTG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493.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6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644098" y="692696"/>
            <a:ext cx="4723964" cy="206210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“Orar es el acto de abrir nuestro corazón a Dios como a un amigo”. </a:t>
            </a:r>
          </a:p>
          <a:p>
            <a:pPr marR="450" lvl="0"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Camino Cristo 93.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10782"/>
            <a:ext cx="2324867" cy="50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Rectángulo"/>
          <p:cNvSpPr/>
          <p:nvPr>
            <p:custDataLst>
              <p:tags r:id="rId4"/>
            </p:custDataLst>
          </p:nvPr>
        </p:nvSpPr>
        <p:spPr>
          <a:xfrm>
            <a:off x="644098" y="2983590"/>
            <a:ext cx="4723964" cy="35394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“…la oración es la llave </a:t>
            </a:r>
          </a:p>
          <a:p>
            <a:pPr marR="450" lvl="0" algn="ctr"/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 la mano de la fe para abrir el almacén del cielo, donde están atesorados los recursos infinitos de la Omnipotencia”. </a:t>
            </a:r>
          </a:p>
          <a:p>
            <a:pPr marR="450" lvl="0"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Camino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Cristo,</a:t>
            </a:r>
            <a:r>
              <a:rPr lang="es-CO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95.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8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395536" y="1790814"/>
            <a:ext cx="6696744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Yendo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poco adelante,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 postró sobre su rostro, orando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y diciendo: Padre mío, si es posible, pase de mí esta copa; pero no sea como yo quiero, sino como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tú.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Mateo 26:39.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84" y="1759447"/>
            <a:ext cx="1702896" cy="367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4942" y="260648"/>
            <a:ext cx="6373861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¿En qué posición oró el Señor </a:t>
            </a:r>
            <a:endParaRPr lang="es-CO" sz="4000" b="1" dirty="0" smtClean="0">
              <a:ln>
                <a:solidFill>
                  <a:sysClr val="windowText" lastClr="000000"/>
                </a:solidFill>
              </a:ln>
              <a:latin typeface="Arial Narrow" panose="020B0606020202030204" pitchFamily="34" charset="0"/>
            </a:endParaRPr>
          </a:p>
          <a:p>
            <a:pPr algn="ctr"/>
            <a:r>
              <a:rPr lang="es-CO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en </a:t>
            </a:r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el Getsemaní?</a:t>
            </a: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395536" y="4869160"/>
            <a:ext cx="6696744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“Su oración es oída. Mientras está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postrado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humildemente sobre el suelo pedregoso,…”  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DTG, 389.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539552" y="1336700"/>
            <a:ext cx="6264696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aconteció que estando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sentado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con ellos a la mesa, tomó el pan y lo bendijo, lo partió, y les dio. </a:t>
            </a:r>
          </a:p>
          <a:p>
            <a:pPr marR="450" lvl="0" algn="ctr"/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Lucas 24:30.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00" y="1124744"/>
            <a:ext cx="1296144" cy="279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1520" y="404664"/>
            <a:ext cx="866294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¿En qué posición oró el Señor </a:t>
            </a:r>
            <a:r>
              <a:rPr lang="es-CO" sz="40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en </a:t>
            </a:r>
            <a:r>
              <a:rPr lang="es-CO" sz="40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Emaús?</a:t>
            </a: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539552" y="3933056"/>
            <a:ext cx="7967592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“Pronto estuvo preparada la sencilla cena de pan. Fue colocada delante del huésped,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que había tomado su asiento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 la cabecera de la mesa. Entonces alzó las manos para bendecir el alimento”.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DTG, 741.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007604" y="2676976"/>
            <a:ext cx="7128792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“Dios quiere que tengamos sentido común, y que razonemos con sentido común. Las circunstancias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alteran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las condiciones. Las circunstancias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cambian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la relación de las cosas”. </a:t>
            </a:r>
          </a:p>
          <a:p>
            <a:pPr marR="450"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3Mensajes 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Selectos,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247.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7770" y="418390"/>
            <a:ext cx="818846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¿Cuál es entonces la posición correcta para orar?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27983" y="1640994"/>
            <a:ext cx="42880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White.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742686" y="2636912"/>
            <a:ext cx="7658625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“No siempre es necesario arrodillarse para orar. Cultivad la costumbre de conversar con el Salvador cuando estéis solos, cuando andéis o estéis ocupados en vuestro trabajo cotidiano”. </a:t>
            </a:r>
          </a:p>
          <a:p>
            <a:pPr marR="450" lvl="0"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Ministerio de Curación, 408.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27981" y="1124744"/>
            <a:ext cx="42880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White.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0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5" y="1772816"/>
            <a:ext cx="7992888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“Cristo insta a su pueblo a orar sin cesar.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Esto no significa que siempre hemos de estar sobre las rodillas, pero esa oración ha de ser como el aliento vital. </a:t>
            </a:r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Nuestros pedidos silenciosos, dondequiera estemos, han de ascender a Dios, y Jesús nuestro Abogado, implorará en nuestro favor, llevando con el incienso de su justicia nuestras súplicas al Padre”. </a:t>
            </a:r>
          </a:p>
          <a:p>
            <a:pPr lvl="0"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Recibiréis Poder, octubre 23.</a:t>
            </a:r>
            <a:r>
              <a:rPr lang="es-E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27982" y="692696"/>
            <a:ext cx="428803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El Testimonio White.</a:t>
            </a:r>
          </a:p>
        </p:txBody>
      </p:sp>
    </p:spTree>
    <p:extLst>
      <p:ext uri="{BB962C8B-B14F-4D97-AF65-F5344CB8AC3E}">
        <p14:creationId xmlns:p14="http://schemas.microsoft.com/office/powerpoint/2010/main" val="30167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002060"/>
            </a:gs>
            <a:gs pos="83000">
              <a:srgbClr val="00206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>
            <p:custDataLst>
              <p:tags r:id="rId2"/>
            </p:custDataLst>
          </p:nvPr>
        </p:nvSpPr>
        <p:spPr>
          <a:xfrm>
            <a:off x="395536" y="342785"/>
            <a:ext cx="8352927" cy="7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3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3) ¿Por </a:t>
            </a:r>
            <a:r>
              <a:rPr lang="es-ES" sz="43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qué debemos orar?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67644" y="3789040"/>
            <a:ext cx="6408713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  <a:latin typeface="Arial Narrow" panose="020B0606020202030204" pitchFamily="34" charset="0"/>
              </a:rPr>
              <a:t>“Con mi voz clamé a Jehová, Y él me respondió desde su monte santo”.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3:4. </a:t>
            </a:r>
            <a:endParaRPr lang="es-CO" sz="11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7644" y="5517232"/>
            <a:ext cx="640871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5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  <a:latin typeface="Arial Narrow" panose="020B0606020202030204" pitchFamily="34" charset="0"/>
              </a:rPr>
              <a:t>“La oración eficaz del justo puede mucho”.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Santiago 5:16.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67644" y="1952253"/>
            <a:ext cx="6408713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R="450" algn="ctr"/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</a:rPr>
              <a:t>  “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  <a:latin typeface="Arial Narrow" panose="020B0606020202030204" pitchFamily="34" charset="0"/>
              </a:rPr>
              <a:t>Busqué a Jehová, y él me oyó, Y    </a:t>
            </a:r>
          </a:p>
          <a:p>
            <a:pPr marR="45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  <a:latin typeface="Arial Narrow" panose="020B0606020202030204" pitchFamily="34" charset="0"/>
              </a:rPr>
              <a:t>  me libró de todos mis temores”.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34:4. </a:t>
            </a:r>
            <a:endParaRPr lang="es-CO" sz="11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0" y="1952253"/>
            <a:ext cx="9017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CuadroTexto"/>
          <p:cNvSpPr txBox="1"/>
          <p:nvPr>
            <p:custDataLst>
              <p:tags r:id="rId4"/>
            </p:custDataLst>
          </p:nvPr>
        </p:nvSpPr>
        <p:spPr>
          <a:xfrm>
            <a:off x="1088613" y="1126485"/>
            <a:ext cx="69667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Porque el Señor responde.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782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56968" y="2708920"/>
            <a:ext cx="748883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80000"/>
                </a:solidFill>
                <a:latin typeface="Arial Narrow" panose="020B0606020202030204" pitchFamily="34" charset="0"/>
              </a:rPr>
              <a:t>  “</a:t>
            </a:r>
            <a:r>
              <a:rPr lang="es-CO" sz="3200" b="1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Presentad a Dios vuestras necesidades, gozos, tristezas, cuidados y temores.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podéis agobiarlo ni cansarlo. </a:t>
            </a:r>
            <a:r>
              <a:rPr lang="es-CO" sz="3200" b="1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El que tiene contados los cabellos de vuestra cabeza, no es indiferente a las necesidades de sus hijos. Porque el Señor es muy misericordioso </a:t>
            </a:r>
          </a:p>
          <a:p>
            <a:pPr lvl="0" algn="ctr"/>
            <a:r>
              <a:rPr lang="es-CO" sz="3200" b="1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y compasivo (</a:t>
            </a:r>
            <a:r>
              <a:rPr lang="es-CO" sz="3200" b="1" kern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Sant</a:t>
            </a:r>
            <a:r>
              <a:rPr lang="es-CO" sz="3200" b="1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. 5: 11)”.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oración, 13.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8" y="181546"/>
            <a:ext cx="738019" cy="159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CuadroTexto"/>
          <p:cNvSpPr txBox="1"/>
          <p:nvPr>
            <p:custDataLst>
              <p:tags r:id="rId3"/>
            </p:custDataLst>
          </p:nvPr>
        </p:nvSpPr>
        <p:spPr>
          <a:xfrm>
            <a:off x="1088613" y="591603"/>
            <a:ext cx="696677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¿Por qué debemos orar?</a:t>
            </a:r>
          </a:p>
          <a:p>
            <a:pPr algn="ctr"/>
            <a:r>
              <a:rPr lang="es-ES" sz="36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Porque el Señor responde.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86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547663" y="4603175"/>
            <a:ext cx="6048673" cy="1569660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R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"</a:t>
            </a:r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Si en mi corazón hubiese yo mirado al pecado, el Señor no me hubiera escuchado</a:t>
            </a:r>
            <a:r>
              <a:rPr lang="es-CR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". </a:t>
            </a: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66:18. 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1398696" y="847577"/>
            <a:ext cx="63466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Pero tenga en cuenta lo siguiente:</a:t>
            </a:r>
            <a:endParaRPr lang="es-ES" sz="3600" b="1" dirty="0">
              <a:ln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5" name="1 Rectángulo"/>
          <p:cNvSpPr/>
          <p:nvPr>
            <p:custDataLst>
              <p:tags r:id="rId4"/>
            </p:custDataLst>
          </p:nvPr>
        </p:nvSpPr>
        <p:spPr>
          <a:xfrm>
            <a:off x="1619672" y="2113850"/>
            <a:ext cx="5904656" cy="2062103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R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"</a:t>
            </a:r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que aparta su oído para no oír la Ley, hasta su oración es abominable</a:t>
            </a:r>
            <a:r>
              <a:rPr lang="es-CR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".</a:t>
            </a:r>
          </a:p>
          <a:p>
            <a:pPr algn="ctr">
              <a:defRPr/>
            </a:pP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Proverbios 28:9. 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9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Rectángulo"/>
          <p:cNvSpPr/>
          <p:nvPr>
            <p:custDataLst>
              <p:tags r:id="rId3"/>
            </p:custDataLst>
          </p:nvPr>
        </p:nvSpPr>
        <p:spPr>
          <a:xfrm>
            <a:off x="1889702" y="2172920"/>
            <a:ext cx="536459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“Pedid, y se os dará; buscad, y hallaréis; llamad, y se os abrirá. </a:t>
            </a:r>
          </a:p>
          <a:p>
            <a:pPr algn="ctr"/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Porque todo aquel que pide, recibe; y el que busca, halla; y al que llama, se le abrirá”.</a:t>
            </a:r>
          </a:p>
          <a:p>
            <a:pPr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MATEO 7:7,8.</a:t>
            </a:r>
          </a:p>
        </p:txBody>
      </p:sp>
      <p:sp>
        <p:nvSpPr>
          <p:cNvPr id="3" name="2 CuadroTexto"/>
          <p:cNvSpPr txBox="1"/>
          <p:nvPr>
            <p:custDataLst>
              <p:tags r:id="rId4"/>
            </p:custDataLst>
          </p:nvPr>
        </p:nvSpPr>
        <p:spPr>
          <a:xfrm>
            <a:off x="1889701" y="620688"/>
            <a:ext cx="5364597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 NOS INSTA A ORAR </a:t>
            </a:r>
          </a:p>
          <a:p>
            <a:pPr algn="ctr"/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 FE.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0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Rectángulo"/>
          <p:cNvSpPr/>
          <p:nvPr>
            <p:custDataLst>
              <p:tags r:id="rId3"/>
            </p:custDataLst>
          </p:nvPr>
        </p:nvSpPr>
        <p:spPr>
          <a:xfrm>
            <a:off x="827584" y="2204864"/>
            <a:ext cx="7488832" cy="4031873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R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Pida bendiciones; espere bendiciones; aguárdelas constantemente.  Véalas, reconózcalas, y no se queje; no se irrite.  </a:t>
            </a:r>
            <a:r>
              <a:rPr lang="es-CR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   </a:t>
            </a:r>
            <a:r>
              <a:rPr lang="es-CR" sz="32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es-CR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culpe a Dios, sino diga: </a:t>
            </a: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"Oh Señor, creo, aunque soy pecador y porque </a:t>
            </a:r>
            <a:r>
              <a:rPr lang="es-CR" sz="3200" b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soy </a:t>
            </a:r>
            <a:r>
              <a:rPr lang="es-CR" sz="3200" b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pecador  </a:t>
            </a: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</a:t>
            </a:r>
            <a:r>
              <a:rPr lang="es-CR" sz="3200" b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reo </a:t>
            </a:r>
            <a:r>
              <a:rPr lang="es-CR" sz="32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en ti con todo mí corazón.  Tú eres la verdad y acepto tu Palabra". </a:t>
            </a:r>
          </a:p>
          <a:p>
            <a:pPr algn="ctr">
              <a:defRPr/>
            </a:pPr>
            <a:r>
              <a:rPr lang="es-CR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Alza tus ojos, 175.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>
            <p:custDataLst>
              <p:tags r:id="rId4"/>
            </p:custDataLst>
          </p:nvPr>
        </p:nvSpPr>
        <p:spPr>
          <a:xfrm>
            <a:off x="1373238" y="836712"/>
            <a:ext cx="60122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NOS INSTA A ORAR CON FE.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4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6"/>
            </a:gs>
            <a:gs pos="100000">
              <a:srgbClr val="48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69640" y="734839"/>
            <a:ext cx="6946540" cy="821953"/>
          </a:xfrm>
        </p:spPr>
        <p:txBody>
          <a:bodyPr>
            <a:normAutofit fontScale="90000"/>
          </a:bodyPr>
          <a:lstStyle/>
          <a:p>
            <a:r>
              <a:rPr lang="es-ES_tradnl" sz="4800" spc="3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1) ¿CUÁNDO </a:t>
            </a:r>
            <a:r>
              <a:rPr lang="es-ES_tradnl" sz="4800" spc="3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ORAR?</a:t>
            </a:r>
            <a:endParaRPr lang="es-ES" sz="4800" spc="3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1929163" y="1988840"/>
            <a:ext cx="528567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“Al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atardecer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, de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mañana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y al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mediodía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oro y clamo, y él oye mi voz”.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55:17. </a:t>
            </a:r>
          </a:p>
        </p:txBody>
      </p:sp>
      <p:sp>
        <p:nvSpPr>
          <p:cNvPr id="5" name="4 Rectángulo"/>
          <p:cNvSpPr/>
          <p:nvPr>
            <p:custDataLst>
              <p:tags r:id="rId4"/>
            </p:custDataLst>
          </p:nvPr>
        </p:nvSpPr>
        <p:spPr>
          <a:xfrm>
            <a:off x="1222648" y="4077072"/>
            <a:ext cx="669870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“Oramos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día y noche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con gran insistencia, para ver vuestro rostro, y completar lo que falta a vuestra fe”. </a:t>
            </a:r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1Tesalonicenses 3:10.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4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00007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32804" y="332656"/>
            <a:ext cx="6278392" cy="1217543"/>
          </a:xfrm>
        </p:spPr>
        <p:txBody>
          <a:bodyPr>
            <a:noAutofit/>
          </a:bodyPr>
          <a:lstStyle/>
          <a:p>
            <a:r>
              <a:rPr lang="es-ES_tradnl" sz="4000" b="1" spc="300" dirty="0">
                <a:ln w="19050">
                  <a:solidFill>
                    <a:srgbClr val="FFFF00"/>
                  </a:solidFill>
                </a:ln>
                <a:solidFill>
                  <a:srgbClr val="FFFF75"/>
                </a:solidFill>
                <a:latin typeface="Arial Narrow" panose="020B0606020202030204" pitchFamily="34" charset="0"/>
              </a:rPr>
              <a:t>No hay momento vetado para la oración.</a:t>
            </a:r>
            <a:endParaRPr lang="es-ES" sz="4000" b="1" spc="300" dirty="0">
              <a:ln w="19050">
                <a:solidFill>
                  <a:srgbClr val="FFFF00"/>
                </a:solidFill>
              </a:ln>
              <a:solidFill>
                <a:srgbClr val="FFFF7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1720902" y="2026583"/>
            <a:ext cx="570219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Y orad en el Espíritu,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todo tiempo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, con toda oración y ruego, velando en ello con perseverancia y súplica por todos los santos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”. </a:t>
            </a:r>
          </a:p>
          <a:p>
            <a:pPr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Efesios 6:18. </a:t>
            </a:r>
          </a:p>
        </p:txBody>
      </p:sp>
      <p:sp>
        <p:nvSpPr>
          <p:cNvPr id="5" name="4 Rectángulo"/>
          <p:cNvSpPr/>
          <p:nvPr>
            <p:custDataLst>
              <p:tags r:id="rId4"/>
            </p:custDataLst>
          </p:nvPr>
        </p:nvSpPr>
        <p:spPr>
          <a:xfrm>
            <a:off x="2204492" y="4985881"/>
            <a:ext cx="473501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Orad sin cesar</a:t>
            </a:r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”.</a:t>
            </a:r>
          </a:p>
          <a:p>
            <a:pPr lvl="0" algn="ctr"/>
            <a:r>
              <a:rPr lang="es-ES" sz="4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1Tesalonicenses 5:17. </a:t>
            </a:r>
            <a:endParaRPr lang="es-ES" sz="40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800">
              <a:srgbClr val="AA3D06"/>
            </a:gs>
            <a:gs pos="0">
              <a:srgbClr val="F79B4F"/>
            </a:gs>
            <a:gs pos="100000">
              <a:srgbClr val="83180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196380" y="2538770"/>
            <a:ext cx="675123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“Venid, adoremos y postrémonos;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arrodillémonos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delante de Jehová nuestro hacedor”. 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Salmos 95:6.</a:t>
            </a:r>
          </a:p>
        </p:txBody>
      </p:sp>
      <p:sp>
        <p:nvSpPr>
          <p:cNvPr id="5" name="4 Rectángulo"/>
          <p:cNvSpPr/>
          <p:nvPr>
            <p:custDataLst>
              <p:tags r:id="rId3"/>
            </p:custDataLst>
          </p:nvPr>
        </p:nvSpPr>
        <p:spPr>
          <a:xfrm>
            <a:off x="1196380" y="4627002"/>
            <a:ext cx="675124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Cuando hubo dicho estas cosas, se puso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 rodillas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 y oró con todos ellos”.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 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Hechos 20:36.</a:t>
            </a:r>
          </a:p>
        </p:txBody>
      </p:sp>
      <p:sp>
        <p:nvSpPr>
          <p:cNvPr id="6" name="3 CuadroTexto"/>
          <p:cNvSpPr txBox="1"/>
          <p:nvPr>
            <p:custDataLst>
              <p:tags r:id="rId4"/>
            </p:custDataLst>
          </p:nvPr>
        </p:nvSpPr>
        <p:spPr>
          <a:xfrm>
            <a:off x="1800249" y="550421"/>
            <a:ext cx="554350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43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2) ¿CÓMO </a:t>
            </a:r>
            <a:r>
              <a:rPr lang="es-ES_tradnl" sz="43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ORAR?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48956" y="1558533"/>
            <a:ext cx="58460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_tradnl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La oración de rodillas.</a:t>
            </a:r>
            <a:endParaRPr lang="es-E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1007604" y="2996952"/>
            <a:ext cx="712879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“… Tanto en el culto público como en el privado, nuestro deber consiste en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arrodillarnos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delante de Dios cuando le ofrecemos nuestras peticiones. Este acto muestra nuestra dependencia de él”.</a:t>
            </a:r>
          </a:p>
          <a:p>
            <a:pPr algn="ctr"/>
            <a:r>
              <a:rPr lang="es-ES" sz="3200" b="1" dirty="0">
                <a:ln>
                  <a:solidFill>
                    <a:srgbClr val="FF0000"/>
                  </a:solidFill>
                </a:ln>
                <a:latin typeface="Arial Narrow" panose="020B0606020202030204" pitchFamily="34" charset="0"/>
              </a:rPr>
              <a:t> 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2Mensajes Selectos, 360.</a:t>
            </a:r>
          </a:p>
        </p:txBody>
      </p:sp>
      <p:sp>
        <p:nvSpPr>
          <p:cNvPr id="5" name="3 CuadroTexto"/>
          <p:cNvSpPr txBox="1"/>
          <p:nvPr>
            <p:custDataLst>
              <p:tags r:id="rId3"/>
            </p:custDataLst>
          </p:nvPr>
        </p:nvSpPr>
        <p:spPr>
          <a:xfrm>
            <a:off x="2695525" y="1692097"/>
            <a:ext cx="3752950" cy="584775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200" b="1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La oración de rodillas.</a:t>
            </a:r>
            <a:endParaRPr lang="es-ES" sz="3200" b="1" dirty="0">
              <a:ln w="19050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6" name="3 CuadroTexto"/>
          <p:cNvSpPr txBox="1"/>
          <p:nvPr>
            <p:custDataLst>
              <p:tags r:id="rId4"/>
            </p:custDataLst>
          </p:nvPr>
        </p:nvSpPr>
        <p:spPr>
          <a:xfrm>
            <a:off x="1709678" y="683985"/>
            <a:ext cx="5724644" cy="584775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32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>
            <p:custDataLst>
              <p:tags r:id="rId2"/>
            </p:custDataLst>
          </p:nvPr>
        </p:nvSpPr>
        <p:spPr>
          <a:xfrm>
            <a:off x="1709678" y="683985"/>
            <a:ext cx="57246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32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EL TESTIMONIO WHITE. </a:t>
            </a:r>
          </a:p>
        </p:txBody>
      </p:sp>
      <p:sp>
        <p:nvSpPr>
          <p:cNvPr id="5" name="4 Rectángulo"/>
          <p:cNvSpPr/>
          <p:nvPr>
            <p:custDataLst>
              <p:tags r:id="rId3"/>
            </p:custDataLst>
          </p:nvPr>
        </p:nvSpPr>
        <p:spPr>
          <a:xfrm>
            <a:off x="1011924" y="2780928"/>
            <a:ext cx="7120152" cy="35650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“He recibido cartas en las que se me preguntaba acerca de la actitud que debía adoptar una persona que ofrecía una oración al Soberano del universo. </a:t>
            </a: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¿De dónde han sacado nuestros hermanos la idea de que deben permanecer de pie mientras oran a Dios?...”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2MS 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359.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6" name="3 CuadroTexto"/>
          <p:cNvSpPr txBox="1"/>
          <p:nvPr>
            <p:custDataLst>
              <p:tags r:id="rId4"/>
            </p:custDataLst>
          </p:nvPr>
        </p:nvSpPr>
        <p:spPr>
          <a:xfrm>
            <a:off x="2695525" y="1692097"/>
            <a:ext cx="37529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200" b="1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La oración de rodillas.</a:t>
            </a:r>
            <a:endParaRPr lang="es-ES" sz="3200" b="1" dirty="0">
              <a:ln w="19050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1223628" y="3068960"/>
            <a:ext cx="6696744" cy="25801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“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Y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cuando estéis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en pie 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orando,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si tenéis algo contra alguien, perdonad, para que también vuestro Padre celestial os perdone vuestras 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ofensas</a:t>
            </a:r>
            <a:r>
              <a:rPr lang="es-CO" sz="3200" b="1" dirty="0" smtClean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”. </a:t>
            </a:r>
            <a:endParaRPr lang="es-CO" sz="3200" b="1" dirty="0">
              <a:ln>
                <a:solidFill>
                  <a:sysClr val="windowText" lastClr="000000"/>
                </a:solidFill>
              </a:ln>
              <a:latin typeface="Arial Narrow" panose="020B0606020202030204" pitchFamily="34" charset="0"/>
              <a:ea typeface="Calibri"/>
            </a:endParaRP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Marcos </a:t>
            </a:r>
            <a:r>
              <a:rPr lang="es-CO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11:25.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8" name="3 CuadroTexto"/>
          <p:cNvSpPr txBox="1"/>
          <p:nvPr>
            <p:custDataLst>
              <p:tags r:id="rId3"/>
            </p:custDataLst>
          </p:nvPr>
        </p:nvSpPr>
        <p:spPr>
          <a:xfrm>
            <a:off x="2607359" y="911622"/>
            <a:ext cx="3929281" cy="1077218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¿CÓMO ORAR?</a:t>
            </a:r>
          </a:p>
          <a:p>
            <a:pPr algn="ctr"/>
            <a:r>
              <a:rPr lang="es-ES_tradnl" sz="280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oración de pie</a:t>
            </a:r>
            <a:endParaRPr lang="es-ES" sz="28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4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755576" y="2204864"/>
            <a:ext cx="7632848" cy="4108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LA ORACIÓN DE JOSAFAT</a:t>
            </a: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“Entonces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Josafat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se puso en pie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en la asamblea de Judá y de Jerusalén, en la casa de Jehová, delante del atrio nuevo; </a:t>
            </a: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y dijo: Jehová Dios de nuestros padres,… </a:t>
            </a: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Y todo Judá estaba en pie delante de Jehová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, con sus niños y sus mujeres y sus hijos”. </a:t>
            </a:r>
          </a:p>
          <a:p>
            <a:pPr marR="28575" algn="ctr">
              <a:spcBef>
                <a:spcPts val="150"/>
              </a:spcBef>
              <a:spcAft>
                <a:spcPts val="0"/>
              </a:spcAft>
            </a:pPr>
            <a:r>
              <a:rPr lang="es-CO" sz="3200" b="1" dirty="0">
                <a:ln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ea typeface="Calibri"/>
              </a:rPr>
              <a:t>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2 Crónicas 20:5,6,13. </a:t>
            </a:r>
          </a:p>
        </p:txBody>
      </p:sp>
      <p:sp>
        <p:nvSpPr>
          <p:cNvPr id="8" name="3 CuadroTexto"/>
          <p:cNvSpPr txBox="1"/>
          <p:nvPr>
            <p:custDataLst>
              <p:tags r:id="rId3"/>
            </p:custDataLst>
          </p:nvPr>
        </p:nvSpPr>
        <p:spPr>
          <a:xfrm>
            <a:off x="2507204" y="692696"/>
            <a:ext cx="4129592" cy="1077218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¿CÓMO ORAR?</a:t>
            </a:r>
          </a:p>
          <a:p>
            <a:r>
              <a:rPr lang="es-ES_tradnl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ORACIÓN DE PIE</a:t>
            </a:r>
            <a:endParaRPr lang="es-ES" sz="28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6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oK9F4He3BF2XIThsxCe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3BBJEgNU8hokAU799TFf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jHxJq27Xb98OEKp9v4W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bCffN3FvklY7wMLm9cq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3nNzcxLv0LPHwVtaf3i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QxdDn9VJkRXbzRrdR7K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hPfQSYXnuYafxgmzaBz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KlmBI2cbWZsCfnoxhWM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1jkbQiX8f4Mi5UtgfVaj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NV0YaCkCtuBKj2hxbUe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PXiu30GRL3XQwpaS7kO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HkArZIJg5eqp53FGyjV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cveCjYPHJdKKUv521u2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NswSniNTY7MxfYTC1Y7v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q6j6cqLvGYA9x8V6krtb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DyOHNWhXvcA42pyh6m8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W6rLHUEG1Lt7tLhvDPeJ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ys6vy3k63MTPBIf2fmj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BUWNZBJjeGkzxYFbmBl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eDazfBARqEcJRbzL3Jn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u1ahn30Hsf6UGiDpl8J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nO6tCAxCxX8188pYewQ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CXug8Eof1aWOEmaTqp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iQE3OziHkcBPo6u2WP4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MFauZnUcwwtrb9ZmsTd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4ku3Nk5qyldtaP6DE1k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lcb1U4XgCpcNBQ0Wzz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dHYagOfcX7lEYhSMq1t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hndgDHrLIxrcZt2JO90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sWRJ4M85CGppqBWZbyL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cMhoKGdkhjlcUgpUCEC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xCUs13oeM2vADpNrYFpTb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dkf7myja9IRBdQ0ktcR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suo0rTvjGZZkHrzezky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AP0B47RbcoyycoXg9gp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OzVuODQyrySDSLIl7pE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ns9lb6rhWLoW85pkz2Z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8U4TgakMnUkbq5ZVJok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osOGZGb1pVwbfYOt6TX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ttbWPeULx3FsM46LvIPB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6fGfdFgeyJY9ALeFTdp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dVn2OZfntkopnVfz1fv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846YxZycne57fO2cvbP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osOGZGb1pVwbfYOt6TX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ttbWPeULx3FsM46LvIPB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6fGfdFgeyJY9ALeFTd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dVn2OZfntkopnVfz1fvj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osOGZGb1pVwbfYOt6TX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6fGfdFgeyJY9ALeFTd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dVn2OZfntkopnVfz1fvj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sDieJ18KGpfkfBWTlt6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H2UtylBndkEwbPfDCBRO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4HNf2ieagjwi3zzzqj2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hPU64FGO1vh2GVu5zSCZ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See1g4XnkezeU7tBkd2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See1g4XnkezeU7tBkd2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X5t5xfjeBuwYHLzrSBY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See1g4XnkezeU7tBkd2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FsmQOcP0BiD8OzKmd6Dy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See1g4XnkezeU7tBkd2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X5t5xfjeBuwYHLzrSBY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FsmQOcP0BiD8OzKmd6Dy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X5t5xfjeBuwYHLzrSBY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t499dXLecKxVNh4rUSwz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FsmQOcP0BiD8OzKmd6D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o5PKw1bWCs1wFFOVD19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MW0tjOaO95kWNEkCLTV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o5PKw1bWCs1wFFOVD19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MW0tjOaO95kWNEkCLTV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X5t5xfjeBuwYHLzrSBY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d87HpBWw0cXmPWVsI2M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FsmQOcP0BiD8OzKmd6Dy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POsErXg8vzy6QldgIkA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oyB3cwAWPDow0CQMWzrS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bsfo1dnvzibVDLMaVR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x8lH7bxYNHEGQBNNTdW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uWkX7imerq0FVjmMP9QU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bsfo1dnvzibVDLMaVR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x8lH7bxYNHEGQBNNTdW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uWkX7imerq0FVjmMP9QU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bsfo1dnvzibVDLMaVR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uK8d08XJsq6TdW06flCf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x8lH7bxYNHEGQBNNTdW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uWkX7imerq0FVjmMP9QU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bsfo1dnvzibVDLMaVR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x8lH7bxYNHEGQBNNTdW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uWkX7imerq0FVjmMP9QU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Qbsfo1dnvzibVDLMaVR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x8lH7bxYNHEGQBNNTdW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8U4TgakMnUkbq5ZVJok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IQVeuZqOwqgkInYuotZ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8U4TgakMnUkbq5ZVJok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8U4TgakMnUkbq5ZVJok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E647t9hdR7inFrhYDXG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QsB0UltH93iX2hiLDYi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8U4TgakMnUkbq5ZVJok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cLKvleRBEHffWZLYYeRLV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r4zOvec9dfsWX3lfSBVU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P9hS0qTAczUMMPDDBSq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wPpLKMs1oQF9iknTkAX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OzVuODQyrySDSLIl7p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CTdD7LW9grZWZsDt45lP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wPpLKMs1oQF9iknTkAX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P9hS0qTAczUMMPDDBSqy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OzVuODQyrySDSLIl7pE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wPpLKMs1oQF9iknTkAX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BW16qduRVnlXFfc7D5tL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0qCQATpO6dtoF48FXW9C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0dAU8rwgOukXgSDFHZl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0qCQATpO6dtoF48FXW9C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BW16qduRVnlXFfc7D5tL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GmKScFpddTh2f36kA79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1LlGcCP0uTSaPHNheIK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0qCQATpO6dtoF48FXW9C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0dAU8rwgOukXgSDFHZl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BW16qduRVnlXFfc7D5tL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GmKScFpddTh2f36kA79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0qCQATpO6dtoF48FXW9C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0dAU8rwgOukXgSDFHZl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X5iQ8aTdj4qpSsiqyjk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4PCVGNRC5gq9OgomuF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KqPkYN9qFwUQ0sddt6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YIE21cPF9Fwh5b5lO3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fXfW8gb0UTOAr6GWLWB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kJm177hiclz4tGM54yt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svKZFShx2zw0DwA693J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alihd2jHVx6h62BXe4M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0nDZaGS2xetHgQh8sp1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xt3guXopp9WYunlGIAF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wWfJP1BkA1b1P9VTbUE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KilUMMGq0iWfX70L8nO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NtxbKOpKlVscbXnVePD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4zcOTqMgiJKPuSmB1S0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MKW3od9ZsoUUpYYWVYY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rlsvyDNK9LV3MrRP2z7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VAtoC5X2hSo3jBBTEvb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Zmbx45WpXjr5pR2a0IN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EkeQayYhsXCzWIOcWfU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EJ8gd8UB8z6MB6d50R5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CebJRuusU7FVHroNSNv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YCgVWVHV2B9z6T5thp6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6FpLGdZhnyTLgytVxzKZ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M7lvHow5fvcZwAvbfuV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GlCw0mRxUFT2ThqavBL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zh2Spmkg3kPbrZSbnad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6tHeL4Yk0WhiMlu8Wv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dHQqikeB4AN3bzabAgiJ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T9dxGfdHvWTxfZnkME6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gokfnGJBQ5gfGX3mRKJ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uJaUXKVWmTekNHdLDYn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9DjaOftDCV0cEtmLhtMz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jUbG71072vCEzxBMVFs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kB3JoRHTAvg9koZ78sD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zZTPauy66SJ0AADnC8p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7oqccNNxZ4LpQ23QyHclu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pjOouKQv5KzsBsCXHKy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BKyAx3qdNqI01ToojN9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gzrnWJuAWiAqI4QUdM4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JBrJziqLWeiWtY8a7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9Fw6S818xtEJT4PvVbiy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qAbjyoAnuNI6PQVd9ca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7LASM3Em9JGjaRxfK2a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en8heUxw2i44spJFCwI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qwF4FTr80LBCxdKuOKP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6DxigIxPBGtIgfxv2JI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kWHWq5VQJNDv3AIrtz3u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RUbcHa5osmxnjABjhrU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4KbXMAg8L1oa4MLeoLK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XGh8Q9iBAAcbQq0Knu8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Y8vOy339ZBkNMvFEK6Q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xjG1Q8zn9qxG6JO9vxHt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YSWkdEnfc1FqI8C1Afy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R2Ev4IK1ts69aCSeQpL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8lNw2JvBBYem1TGHzEv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kyYZ9mo8GQcxUiHxG1v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VNBYx8P6edLV1fy2A8c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9uZo01YuFGmcCaoaPgj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MYhsZDrmFnPxE6Z98N7J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yOCnDpjV9IM9I06x2k3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n5whbF8vrSrGpsQCZ13J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KuoY2ALMGf4AqwRmeD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wNSdQVzq6e27cpQhTy9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I1AEHql1ehKhk1TcDxJ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CP2jKDNpWzPQMnooTlr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P9bPt10fVCIvoKBnFHeP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rufvOeEndwbPZS8VaLp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7gYDMwGKqbsFHHzXdLBx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kzLJfJwsqDwemZwas7G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0mkaqldxD56OVVoS3gXe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8tkAq3jtRW6kdqyOnjU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pr37ioQJe8ewcG6LMuk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PBbsuszU2YhI4TwjKUC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dY6HMGKQnOVHaeXVIrAZ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5GeRHBxqsWaxCrWQToaj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ftCdfsJpZ89QwudDKXn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xwh4mU0eXoTOrKeum4G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oLVsCgDcWsKUW6Wa6Pp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XH2togBiWsou8v8UiKB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4xN8ybYRDcRCNep8RmB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vrXq1bwF8qjxDvFgHpk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DvIUv9Se8OVM1ma89Mk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jgATsBEciqsjOrH7FmM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CQtj5zfxLQ8ccsjCHhzW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1584</Words>
  <Application>Microsoft Office PowerPoint</Application>
  <PresentationFormat>Presentación en pantalla (4:3)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Tema de Office</vt:lpstr>
      <vt:lpstr>1_Tema de Office</vt:lpstr>
      <vt:lpstr>¿QUÉ ES LA ORACIÓN?</vt:lpstr>
      <vt:lpstr>Presentación de PowerPoint</vt:lpstr>
      <vt:lpstr>1) ¿CUÁNDO ORAR?</vt:lpstr>
      <vt:lpstr>No hay momento vetado para la oración.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USUARIO</cp:lastModifiedBy>
  <cp:revision>294</cp:revision>
  <dcterms:created xsi:type="dcterms:W3CDTF">2013-04-05T22:17:02Z</dcterms:created>
  <dcterms:modified xsi:type="dcterms:W3CDTF">2021-12-18T02:43:20Z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1K6f-_67nVWkg5OomI8bmZJQfB5S_W6qmVZQj97X9glQ</vt:lpwstr>
  </property>
  <property fmtid="{D5CDD505-2E9C-101B-9397-08002B2CF9AE}" pid="4" name="Google.Documents.RevisionId">
    <vt:lpwstr>17124806163795345925</vt:lpwstr>
  </property>
  <property fmtid="{D5CDD505-2E9C-101B-9397-08002B2CF9AE}" pid="5" name="Google.Documents.PreviousRevisionId">
    <vt:lpwstr>15639773403302168088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