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  <p:sldMasterId id="2147483863" r:id="rId2"/>
    <p:sldMasterId id="2147483881" r:id="rId3"/>
    <p:sldMasterId id="2147483893" r:id="rId4"/>
    <p:sldMasterId id="2147483911" r:id="rId5"/>
    <p:sldMasterId id="2147483929" r:id="rId6"/>
    <p:sldMasterId id="2147483941" r:id="rId7"/>
  </p:sldMasterIdLst>
  <p:notesMasterIdLst>
    <p:notesMasterId r:id="rId37"/>
  </p:notesMasterIdLst>
  <p:sldIdLst>
    <p:sldId id="258" r:id="rId8"/>
    <p:sldId id="308" r:id="rId9"/>
    <p:sldId id="316" r:id="rId10"/>
    <p:sldId id="317" r:id="rId11"/>
    <p:sldId id="314" r:id="rId12"/>
    <p:sldId id="318" r:id="rId13"/>
    <p:sldId id="320" r:id="rId14"/>
    <p:sldId id="315" r:id="rId15"/>
    <p:sldId id="319" r:id="rId16"/>
    <p:sldId id="257" r:id="rId17"/>
    <p:sldId id="259" r:id="rId18"/>
    <p:sldId id="321" r:id="rId19"/>
    <p:sldId id="264" r:id="rId20"/>
    <p:sldId id="331" r:id="rId21"/>
    <p:sldId id="322" r:id="rId22"/>
    <p:sldId id="307" r:id="rId23"/>
    <p:sldId id="306" r:id="rId24"/>
    <p:sldId id="323" r:id="rId25"/>
    <p:sldId id="324" r:id="rId26"/>
    <p:sldId id="296" r:id="rId27"/>
    <p:sldId id="310" r:id="rId28"/>
    <p:sldId id="325" r:id="rId29"/>
    <p:sldId id="326" r:id="rId30"/>
    <p:sldId id="333" r:id="rId31"/>
    <p:sldId id="327" r:id="rId32"/>
    <p:sldId id="328" r:id="rId33"/>
    <p:sldId id="329" r:id="rId34"/>
    <p:sldId id="332" r:id="rId35"/>
    <p:sldId id="334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FFFF99"/>
    <a:srgbClr val="D8FF89"/>
    <a:srgbClr val="CCFF66"/>
    <a:srgbClr val="6600CC"/>
    <a:srgbClr val="E8D1FF"/>
    <a:srgbClr val="DCB9FF"/>
    <a:srgbClr val="CC99FF"/>
    <a:srgbClr val="6CF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09" autoAdjust="0"/>
    <p:restoredTop sz="94434" autoAdjust="0"/>
  </p:normalViewPr>
  <p:slideViewPr>
    <p:cSldViewPr snapToGrid="0">
      <p:cViewPr varScale="1">
        <p:scale>
          <a:sx n="73" d="100"/>
          <a:sy n="73" d="100"/>
        </p:scale>
        <p:origin x="8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3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5D71F-D1E6-4F60-8E75-D3F9283F470C}" type="datetimeFigureOut">
              <a:rPr lang="es-CO" smtClean="0"/>
              <a:t>15/11/2021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80D4D-13DA-4D1D-94A5-7EC2FD3B2A8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095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5E82031B-012E-49B6-AC6B-3DFECB7EA097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90932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DF3C-ADCF-4AFF-B38A-E2CF31CD0406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606542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05F1-2B04-4703-94DA-12E70AAEDB8D}" type="datetime1">
              <a:rPr lang="es-CO" smtClean="0"/>
              <a:t>15/11/2021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2156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BA05F04-BDB6-4FF4-B537-C562E3A2910B}" type="datetime1">
              <a:rPr lang="es-CO" smtClean="0"/>
              <a:t>15/11/2021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58252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DCD4867-FDA7-41B3-9CA2-36AC946EF774}" type="datetime1">
              <a:rPr lang="es-CO" smtClean="0"/>
              <a:t>15/11/2021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9771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94D92BF-665F-415F-874D-C292824E9FA3}" type="datetime1">
              <a:rPr lang="es-CO" smtClean="0"/>
              <a:t>15/11/2021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5977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65441-B549-4935-B8A2-0A684EE95A5B}" type="datetime1">
              <a:rPr lang="es-CO" smtClean="0"/>
              <a:t>15/11/2021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42402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B810E-E687-4B8B-9B81-227BE507BCF3}" type="datetime1">
              <a:rPr lang="es-CO" smtClean="0"/>
              <a:t>15/11/2021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62934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8F037-1A10-4200-9E79-D7AEAAB1E598}" type="datetime1">
              <a:rPr lang="es-CO" smtClean="0"/>
              <a:t>15/11/2021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17061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23D002FE-154E-42F6-9D8B-42A9EB8FE635}" type="datetime1">
              <a:rPr lang="es-CO" smtClean="0"/>
              <a:t>15/11/2021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841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9B180-4DC2-4635-84D7-9A2226D016FA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40388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8AF5-A17D-4F2D-AE50-58758EB4ECCD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46295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D69F-5890-4770-94F2-4E76AC43619C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82490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26C0A-DC30-47F5-81FE-A9C674008AC0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63553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2E5A-35BD-4682-BEF7-D2762B01D1A0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51882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14465-24EB-4E7C-8CAB-29F0BD9162B3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17452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CA70-F078-4C9E-984D-CD3F3D5A6531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53507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CE5F9451-49BA-4DCF-9A99-7ED301E91CEF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74863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06466-6F9F-41F4-A164-F4A9F66EE5B6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0094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A4A2-82ED-4C72-ADF0-2D769740E63C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75101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18AA2-5C94-49E1-A58B-5F2D1D024453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30863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C0EC-9EBC-4D0D-BE89-842E4341D9B9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46473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CC648-B871-43AB-9B24-D009B1ABF1BA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347494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D5CC6-8D33-406C-9CF6-2E43CB53EAC2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2360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45A8-7726-4B99-9804-35800B3318AA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469560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1A25-E329-44E7-8C4B-2227CDC7FED9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77643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7E3E1-DF3D-4F8D-9C9D-243439627686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74168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4812-CC0A-4615-9D37-80F257F9F0EB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89647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451CC-D4FC-4B79-8A0B-B266A1A5CE46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143897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0DD0-AC68-4D43-B492-357DC6FD03EC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9992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8BB2-B2AE-4DC9-B5AF-86F0B8FDB458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648620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F6387-8CD9-40A6-9E3E-734930E759D0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17920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F2CE-0B21-4958-9DC1-A004088DAD3E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59851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0D71-D900-4E67-BBB3-2907EBCA82F0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93507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EC8A-C19B-47D3-8101-1F86BDD22405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74447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70559-FE94-47F7-83E1-F9D131ED3B95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434688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3955-98D6-4C54-B1CC-4BF2C39EAC27}" type="datetime1">
              <a:rPr lang="es-CO" smtClean="0"/>
              <a:t>15/11/2021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57E1-2A3D-47C9-87C1-7E8C8EE3BB2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82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F6254-882C-4996-833A-770493E3F1A2}" type="datetime1">
              <a:rPr lang="es-CO" smtClean="0"/>
              <a:t>15/11/2021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57E1-2A3D-47C9-87C1-7E8C8EE3BB2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91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6F03-5790-414A-A37F-F28CAEDB8539}" type="datetime1">
              <a:rPr lang="es-CO" smtClean="0"/>
              <a:t>15/11/2021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57E1-2A3D-47C9-87C1-7E8C8EE3BB2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767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F5FA-986D-403D-921D-690A14271C05}" type="datetime1">
              <a:rPr lang="es-CO" smtClean="0"/>
              <a:t>15/11/2021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57E1-2A3D-47C9-87C1-7E8C8EE3BB2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73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9EF5-C2DA-47E1-9B8A-87D9EB06D1C5}" type="datetime1">
              <a:rPr lang="es-CO" smtClean="0"/>
              <a:t>15/11/2021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57E1-2A3D-47C9-87C1-7E8C8EE3BB2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56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EEE2-82E5-418C-AC30-87AE80F8BF44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23860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0E91-37D3-49C7-AC49-A5D370329E8E}" type="datetime1">
              <a:rPr lang="es-CO" smtClean="0"/>
              <a:t>15/11/2021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57E1-2A3D-47C9-87C1-7E8C8EE3BB2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714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421D9-A6EE-4797-BB4C-EB05A06CEF2C}" type="datetime1">
              <a:rPr lang="es-CO" smtClean="0"/>
              <a:t>15/11/2021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57E1-2A3D-47C9-87C1-7E8C8EE3BB2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54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262B-DDDB-4B88-9CA9-81A48ECCE063}" type="datetime1">
              <a:rPr lang="es-CO" smtClean="0"/>
              <a:t>15/11/2021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57E1-2A3D-47C9-87C1-7E8C8EE3BB2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271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BE67-AA2B-4CBD-A7B5-609F5A7AD263}" type="datetime1">
              <a:rPr lang="es-CO" smtClean="0"/>
              <a:t>15/11/2021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57E1-2A3D-47C9-87C1-7E8C8EE3BB2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701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B198C-797F-48B6-994E-70C4928444EC}" type="datetime1">
              <a:rPr lang="es-CO" smtClean="0"/>
              <a:t>15/11/2021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57E1-2A3D-47C9-87C1-7E8C8EE3BB2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270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2BA6-93B1-4534-AEED-998C1D440FC1}" type="datetime1">
              <a:rPr lang="es-CO" smtClean="0"/>
              <a:t>15/11/2021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57E1-2A3D-47C9-87C1-7E8C8EE3BB2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250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DB7938C8-AB0E-4F03-9918-BE22A333BA70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90713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1DF7-FFB9-4EB9-AD0E-B1C8AFAD9D42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817452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5DE15-5765-4E38-B8E6-34A62E1AFA40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712991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8CCBE-43D5-4051-B964-6215DBCD5A7E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60636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AA67-3723-479D-97C5-5C36BD179A35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841055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3FA0A-0814-4EEC-9406-C12941FB4C06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74279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0484-21B1-49E0-AE34-8E1F4F3EB8E4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996384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A94F-F317-40F5-962D-3308FD26A009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362644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DC7AE-3E25-432F-96A0-2FF199ED1EBB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247610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7161-7B23-4140-86D4-71E229FE3510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467096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A7C-E61A-4BF7-9806-71C4492EB2A9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050099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8EF2-0940-480F-91A0-2D1991FFD50C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643537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02C04-7606-479B-B3EA-423600360EB9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675815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020C-BD59-464D-AD95-ECF50E8B5DB9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676115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C571-D2FA-4787-BFE2-7952CB75530B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85799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6BFA-9ECC-4D9D-8350-BD37F6B9E173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665017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9761A-F8C5-49DE-9DF3-461DC685A017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838353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2BB6-B603-4612-BC26-686C401C7110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209317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13038-ECA9-4DC7-BE51-88FD8FBCACF4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165232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3C81FC-F3A0-49A4-8F5E-AC676E450DF7}" type="datetime1">
              <a:rPr lang="es-CO" smtClean="0"/>
              <a:t>15/11/2021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FF93CB-DF27-4371-8D05-4C2BA7882F3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6070180"/>
      </p:ext>
    </p:extLst>
  </p:cSld>
  <p:clrMapOvr>
    <a:masterClrMapping/>
  </p:clrMapOvr>
  <p:transition spd="slow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E818FA-B1DB-4874-92BA-8700B1E32DA7}" type="datetime1">
              <a:rPr lang="es-CO" smtClean="0"/>
              <a:t>15/11/2021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DD229-7271-4404-BF80-ABB9DB0273D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0667813"/>
      </p:ext>
    </p:extLst>
  </p:cSld>
  <p:clrMapOvr>
    <a:masterClrMapping/>
  </p:clrMapOvr>
  <p:transition spd="slow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27241F-7E0C-4F72-A1C6-A18F3B72BD55}" type="datetime1">
              <a:rPr lang="es-CO" smtClean="0"/>
              <a:t>15/11/2021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6606A-1C22-4E01-B697-C0D77351AF4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6994576"/>
      </p:ext>
    </p:extLst>
  </p:cSld>
  <p:clrMapOvr>
    <a:masterClrMapping/>
  </p:clrMapOvr>
  <p:transition spd="slow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D67586-A7C0-4ABE-A643-CD2F3A3D5E47}" type="datetime1">
              <a:rPr lang="es-CO" smtClean="0"/>
              <a:t>15/11/2021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BF0D3-D3AF-479A-8A04-7E67032614E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3729755"/>
      </p:ext>
    </p:extLst>
  </p:cSld>
  <p:clrMapOvr>
    <a:masterClrMapping/>
  </p:clrMapOvr>
  <p:transition spd="slow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41E45-1833-4D48-8FE3-FFE118A48A5E}" type="datetime1">
              <a:rPr lang="es-CO" smtClean="0"/>
              <a:t>15/11/2021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07880-6AF3-416A-A6C3-D2C864DDD38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0969307"/>
      </p:ext>
    </p:extLst>
  </p:cSld>
  <p:clrMapOvr>
    <a:masterClrMapping/>
  </p:clrMapOvr>
  <p:transition spd="slow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0849AC-739E-4955-880B-89723CF7B733}" type="datetime1">
              <a:rPr lang="es-CO" smtClean="0"/>
              <a:t>15/11/2021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A1E99-1303-41B5-9166-D6518B02890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21886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CCB3A-48D7-4D2D-8D54-44F92B786E0E}" type="datetime1">
              <a:rPr lang="es-CO" smtClean="0"/>
              <a:t>15/11/2021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DCC7A-5452-4D4D-8DB9-24ABBFEC267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9250509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42D6-F3CB-4DCC-B7DF-93A8327945DE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108835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9B2035-C91F-4DC0-B7AF-5569CC1D1346}" type="datetime1">
              <a:rPr lang="es-CO" smtClean="0"/>
              <a:t>15/11/2021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34C75-B10D-4C13-BEB8-5A0CD3B4F98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2368816"/>
      </p:ext>
    </p:extLst>
  </p:cSld>
  <p:clrMapOvr>
    <a:masterClrMapping/>
  </p:clrMapOvr>
  <p:transition spd="slow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2D1BF1-FC5E-4C21-B4F4-0723AF1B5105}" type="datetime1">
              <a:rPr lang="es-CO" smtClean="0"/>
              <a:t>15/11/2021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C877F-C044-45DA-90E0-D472CA2A0AF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3828813"/>
      </p:ext>
    </p:extLst>
  </p:cSld>
  <p:clrMapOvr>
    <a:masterClrMapping/>
  </p:clrMapOvr>
  <p:transition spd="slow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A7DCE2-239E-4B26-88E6-0B7039C7C25A}" type="datetime1">
              <a:rPr lang="es-CO" smtClean="0"/>
              <a:t>15/11/2021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A1E99-1303-41B5-9166-D6518B02890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20503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D9D6A8-9C27-4AC3-B7FE-FE34205BAB95}" type="datetime1">
              <a:rPr lang="es-CO" smtClean="0"/>
              <a:t>15/11/2021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A1E99-1303-41B5-9166-D6518B02890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39955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794C50-7450-450E-A99A-D5D10B386731}" type="datetime1">
              <a:rPr lang="es-CO" smtClean="0"/>
              <a:t>15/11/2021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A1E99-1303-41B5-9166-D6518B02890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96339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92C307-427A-4DE7-A4A9-A4F42323D615}" type="datetime1">
              <a:rPr lang="es-CO" smtClean="0"/>
              <a:t>15/11/2021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A1E99-1303-41B5-9166-D6518B02890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79178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C88F60-6F5A-4DBB-AA15-233B232B0954}" type="datetime1">
              <a:rPr lang="es-CO" smtClean="0"/>
              <a:t>15/11/2021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A1E99-1303-41B5-9166-D6518B02890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4753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6AA8EA-1001-4697-9586-319EECE68440}" type="datetime1">
              <a:rPr lang="es-CO" smtClean="0"/>
              <a:t>15/11/2021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A1E99-1303-41B5-9166-D6518B02890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6905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376BD3-ABB0-4E82-A659-1FB73F8B7FE6}" type="datetime1">
              <a:rPr lang="es-CO" smtClean="0"/>
              <a:t>15/11/2021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AEAEC-43A6-40FC-BC76-4830DA8160B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116612"/>
      </p:ext>
    </p:extLst>
  </p:cSld>
  <p:clrMapOvr>
    <a:masterClrMapping/>
  </p:clrMapOvr>
  <p:transition spd="slow"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4691A4-3A37-4110-BA3F-5C43A65925B5}" type="datetime1">
              <a:rPr lang="es-CO" smtClean="0"/>
              <a:t>15/11/2021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71FA7-FCE9-439F-B02F-2039A9E3183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6581880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309F1-2BE7-4ACF-ADEA-DF203E06CBD7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980316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41E2-8706-417C-B24B-4C0F6318FD16}" type="datetime1">
              <a:rPr lang="es-CO" smtClean="0"/>
              <a:t>15/11/2021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76812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1945-AF35-4A89-9864-4210D9C6FD37}" type="datetime1">
              <a:rPr lang="es-CO" smtClean="0"/>
              <a:t>15/11/2021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55148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4DF57-1A74-4F08-9607-5AB56AE06EA3}" type="datetime1">
              <a:rPr lang="es-CO" smtClean="0"/>
              <a:t>15/11/2021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94161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A83D-6160-4719-A150-13A590007E63}" type="datetime1">
              <a:rPr lang="es-CO" smtClean="0"/>
              <a:t>15/11/2021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5164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575D-776A-475F-8B67-63286B6AC07F}" type="datetime1">
              <a:rPr lang="es-CO" smtClean="0"/>
              <a:t>15/11/2021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93807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01CCF-83B8-4C6A-9CFE-01CDCB2A41C6}" type="datetime1">
              <a:rPr lang="es-CO" smtClean="0"/>
              <a:t>15/11/2021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24268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C0F-24EC-43D2-8334-7D5D136FFD7C}" type="datetime1">
              <a:rPr lang="es-CO" smtClean="0"/>
              <a:t>15/11/2021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29555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DF30E-CFC4-4FFE-9E14-E0A05FD0EEEB}" type="datetime1">
              <a:rPr lang="es-CO" smtClean="0"/>
              <a:t>15/11/2021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1503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32251-C314-4CA5-BAB4-A06214AD7293}" type="datetime1">
              <a:rPr lang="es-CO" smtClean="0"/>
              <a:t>15/11/2021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1029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AFD17-1BFE-4E55-A253-E25B9CDC92E3}" type="datetime1">
              <a:rPr lang="es-CO" smtClean="0"/>
              <a:t>15/11/2021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233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2DC1-D3F3-4975-B398-0F879F18CC48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133449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DCF37-7F53-467E-B315-B619E4E955C2}" type="datetime1">
              <a:rPr lang="es-CO" smtClean="0"/>
              <a:t>15/11/2021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51838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48D4B49A-80AF-440F-9D95-07259179F889}" type="datetime1">
              <a:rPr lang="es-CO" smtClean="0"/>
              <a:t>15/11/2021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88954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9F6D1-21AC-41C4-99DD-35897F843580}" type="datetime1">
              <a:rPr lang="es-CO" smtClean="0"/>
              <a:t>15/11/2021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62971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906E72FB-C47B-40A1-8BCC-F90FB77DDF65}" type="datetime1">
              <a:rPr lang="es-CO" smtClean="0"/>
              <a:t>15/11/2021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90326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42C7-240F-4E39-B979-1C1879A20134}" type="datetime1">
              <a:rPr lang="es-CO" smtClean="0"/>
              <a:t>15/11/2021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57965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7F75A-FE1C-470B-AD8F-8EAE3C321DC6}" type="datetime1">
              <a:rPr lang="es-CO" smtClean="0"/>
              <a:t>15/11/2021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85023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53429-1FB5-4EA1-B7F3-05E0529F5335}" type="datetime1">
              <a:rPr lang="es-CO" smtClean="0"/>
              <a:t>15/11/2021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02466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AC08-3013-46EC-856B-8871E0AF0DBE}" type="datetime1">
              <a:rPr lang="es-CO" smtClean="0"/>
              <a:t>15/11/2021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52910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2ECE2-9E27-4544-BC3A-424516E9C647}" type="datetime1">
              <a:rPr lang="es-CO" smtClean="0"/>
              <a:t>15/11/2021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6035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3514-78F1-41B3-A7A1-89A4993D87E5}" type="datetime1">
              <a:rPr lang="es-CO" smtClean="0"/>
              <a:t>15/11/2021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933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B090ED-0513-4919-8B75-48B40548BCA7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906404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6AB7A5-F546-4CC3-B68C-D7732BAAD22B}" type="datetime1">
              <a:rPr lang="es-CO" smtClean="0"/>
              <a:t>15/11/2021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0031B0-5D57-425A-B543-A3B7CBF5E319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662987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1AF8C-8BC2-4097-9B94-19DDCADD2DE0}" type="datetime1">
              <a:rPr lang="es-CO" smtClean="0"/>
              <a:t>15/11/2021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C57E1-2A3D-47C9-87C1-7E8C8EE3BB2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CE3725E-D1E3-40AF-AE22-E81FAE459CBA}" type="datetime1">
              <a:rPr lang="es-CO" smtClean="0"/>
              <a:t>15/11/2021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D17F8AD-4ECC-49CE-846B-8E81757E2239}" type="slidenum">
              <a:rPr lang="es-ES" altLang="es-CO" smtClean="0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0505872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FECF6EB2-8B94-4B47-81F7-5349DA912AD3}" type="datetime1">
              <a:rPr lang="es-CO" smtClean="0"/>
              <a:t>15/11/2021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4A1E99-1303-41B5-9166-D6518B02890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3662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8" r:id="rId17"/>
  </p:sldLayoutIdLst>
  <p:transition spd="slow">
    <p:wipe dir="r"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E4AAC-8ADE-45E9-BBC8-BD64EB27D230}" type="datetime1">
              <a:rPr lang="es-CO" smtClean="0"/>
              <a:t>15/11/2021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CC834-7256-4EC2-9AD9-81D7F7DED8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927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76F74-A78D-40A8-A364-9D2D147BB8D8}" type="datetime1">
              <a:rPr lang="es-CO" smtClean="0"/>
              <a:t>15/11/2021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40D2D-D950-42AA-9027-5DD60D5C57F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9494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  <p:sldLayoutId id="2147483958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441" y="3087757"/>
            <a:ext cx="4223762" cy="31349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ángulo 1"/>
          <p:cNvSpPr/>
          <p:nvPr/>
        </p:nvSpPr>
        <p:spPr>
          <a:xfrm>
            <a:off x="2237460" y="756629"/>
            <a:ext cx="4669079" cy="1938992"/>
          </a:xfrm>
          <a:prstGeom prst="rect">
            <a:avLst/>
          </a:prstGeom>
          <a:solidFill>
            <a:sysClr val="window" lastClr="FFFFFF"/>
          </a:solidFill>
          <a:ln w="762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El Gran Chasco: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800" b="1" i="0" u="none" strike="noStrike" kern="0" cap="none" spc="0" normalizeH="0" baseline="0" noProof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</a:rPr>
              <a:t>¿Los Guiaba Dios aun estando Equivocados?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60" y="3040347"/>
            <a:ext cx="3538328" cy="2591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0267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94485" y="710228"/>
            <a:ext cx="3677101" cy="553998"/>
          </a:xfrm>
          <a:prstGeom prst="rect">
            <a:avLst/>
          </a:prstGeom>
          <a:solidFill>
            <a:srgbClr val="FDFD7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El Testimonio White.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53236" y="1778681"/>
            <a:ext cx="5959600" cy="440120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“Tanto en Europa como en América, hubo hombres de fe y de oración que fueron inducidos a estudiar las profecías, y que al escudriñar la Palabra inspirada, hallaron pruebas convincentes de que el fin de todas las cosas era inminente. </a:t>
            </a:r>
            <a:r>
              <a:rPr lang="es-CO" sz="2800" dirty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En diferentes países había grupos aislados de cristianos, que por el solo estudio de las Escrituras, llegaron a creer que el advenimiento del Señor estaba cerca”. </a:t>
            </a:r>
            <a:r>
              <a:rPr lang="es-CO" sz="28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CS 405,406.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10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9406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371906" y="2177942"/>
            <a:ext cx="6400188" cy="553998"/>
          </a:xfrm>
          <a:prstGeom prst="rect">
            <a:avLst/>
          </a:prstGeom>
          <a:solidFill>
            <a:srgbClr val="FEF194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000" b="1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A continuación algunos ejemplos.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371753" y="2143414"/>
            <a:ext cx="6400494" cy="18158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80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Joseph Wolff, “El misionero universal” predicó el mensaje del advenimiento en Inglaterra, Egipto, Abisinia, Palestina, Siria, Persia, </a:t>
            </a:r>
            <a:r>
              <a:rPr lang="es-CO" sz="2800" dirty="0" err="1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Bokara</a:t>
            </a:r>
            <a:r>
              <a:rPr lang="es-CO" sz="280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, La India y Estados Unidos.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371906" y="3018894"/>
            <a:ext cx="6400188" cy="954107"/>
          </a:xfrm>
          <a:prstGeom prst="rect">
            <a:avLst/>
          </a:prstGeom>
          <a:solidFill>
            <a:srgbClr val="FFA72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s-CO" sz="28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Manuel Lacunza, jesuita chileno que escribió un libro sobre las profecías y la Venida del Señor.   </a:t>
            </a:r>
            <a:endParaRPr lang="es-CO" sz="3200" dirty="0">
              <a:ln>
                <a:solidFill>
                  <a:srgbClr val="0E03EF"/>
                </a:solidFill>
              </a:ln>
              <a:solidFill>
                <a:srgbClr val="0E03EF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371906" y="4212047"/>
            <a:ext cx="6400188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CO" sz="28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Johann A. Bengel, ministro y teólogo luterano predicó el advenimiento en Alemania.</a:t>
            </a:r>
            <a:endParaRPr lang="es-CO" sz="3200" dirty="0">
              <a:ln>
                <a:solidFill>
                  <a:srgbClr val="0E03EF"/>
                </a:solidFill>
              </a:ln>
              <a:solidFill>
                <a:srgbClr val="0E03EF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371753" y="5418451"/>
            <a:ext cx="6400494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80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François S. R. </a:t>
            </a:r>
            <a:r>
              <a:rPr lang="es-CO" sz="2800" dirty="0" err="1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Gaussen</a:t>
            </a:r>
            <a:r>
              <a:rPr lang="es-CO" sz="280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, ministro ortodoxo que predico el advenimiento en Suiza y Alemania.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371906" y="805000"/>
            <a:ext cx="6400188" cy="1077218"/>
          </a:xfrm>
          <a:prstGeom prst="rect">
            <a:avLst/>
          </a:prstGeom>
          <a:solidFill>
            <a:srgbClr val="FEF194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200" b="1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El mensaje adventista en la primera mitad del siglo XIX. </a:t>
            </a:r>
            <a:endParaRPr lang="es-CO" sz="3600" b="1" dirty="0">
              <a:ln>
                <a:solidFill>
                  <a:srgbClr val="0E03EF"/>
                </a:solidFill>
              </a:ln>
              <a:solidFill>
                <a:srgbClr val="0E03E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11</a:t>
            </a:fld>
            <a:endParaRPr lang="es-CO" dirty="0"/>
          </a:p>
        </p:txBody>
      </p:sp>
      <p:sp>
        <p:nvSpPr>
          <p:cNvPr id="10" name="Marcador de número de diapositiva 3"/>
          <p:cNvSpPr txBox="1">
            <a:spLocks/>
          </p:cNvSpPr>
          <p:nvPr/>
        </p:nvSpPr>
        <p:spPr>
          <a:xfrm>
            <a:off x="7912203" y="295736"/>
            <a:ext cx="628813" cy="767687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1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FBDCC7A-5452-4D4D-8DB9-24ABBFEC2670}" type="slidenum">
              <a:rPr lang="es-ES" b="1" smtClean="0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>
                <a:defRPr/>
              </a:pPr>
              <a:t>11</a:t>
            </a:fld>
            <a:endParaRPr lang="es-ES" b="1" dirty="0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5857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0066"/>
            </a:gs>
            <a:gs pos="100000">
              <a:srgbClr val="00206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06255" y="934162"/>
            <a:ext cx="6305194" cy="523220"/>
          </a:xfrm>
          <a:prstGeom prst="rect">
            <a:avLst/>
          </a:prstGeom>
          <a:solidFill>
            <a:srgbClr val="FFCC6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CO" sz="28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Los niños predicadores </a:t>
            </a:r>
            <a:r>
              <a:rPr lang="es-CO" sz="280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en Suecia</a:t>
            </a:r>
            <a:r>
              <a:rPr lang="es-CO" sz="28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es-CO" sz="3200" dirty="0">
              <a:ln>
                <a:solidFill>
                  <a:srgbClr val="0E03EF"/>
                </a:solidFill>
              </a:ln>
              <a:solidFill>
                <a:srgbClr val="0E03EF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206255" y="1936398"/>
            <a:ext cx="6294476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CO" sz="28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Edward Irving predicó el advenimiento en Londres, y tradujo el libro de Lacunza al inglés. </a:t>
            </a:r>
            <a:endParaRPr lang="es-CO" sz="3200" dirty="0">
              <a:ln>
                <a:solidFill>
                  <a:srgbClr val="0E03EF"/>
                </a:solidFill>
              </a:ln>
              <a:solidFill>
                <a:srgbClr val="0E03EF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206254" y="3285561"/>
            <a:ext cx="6305195" cy="954107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CO" sz="28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Henry </a:t>
            </a:r>
            <a:r>
              <a:rPr lang="es-CO" sz="2800" dirty="0" err="1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Drummond</a:t>
            </a:r>
            <a:r>
              <a:rPr lang="es-CO" sz="28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, banquero inglés que dedicó tiempo y bienes al mensaje del advenimiento.</a:t>
            </a:r>
            <a:endParaRPr lang="es-CO" sz="3200" dirty="0">
              <a:ln>
                <a:solidFill>
                  <a:srgbClr val="0E03EF"/>
                </a:solidFill>
              </a:ln>
              <a:solidFill>
                <a:srgbClr val="0E03EF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206254" y="4623958"/>
            <a:ext cx="6305195" cy="1384995"/>
          </a:xfrm>
          <a:prstGeom prst="rect">
            <a:avLst/>
          </a:prstGeom>
          <a:gradFill rotWithShape="1">
            <a:gsLst>
              <a:gs pos="0">
                <a:srgbClr val="E32D91">
                  <a:tint val="70000"/>
                  <a:lumMod val="110000"/>
                </a:srgbClr>
              </a:gs>
              <a:gs pos="100000">
                <a:srgbClr val="E32D91">
                  <a:tint val="82000"/>
                  <a:alpha val="74000"/>
                </a:srgbClr>
              </a:gs>
            </a:gsLst>
            <a:lin ang="5400000" scaled="0"/>
          </a:gradFill>
          <a:ln w="9525" cap="rnd" cmpd="sng" algn="ctr">
            <a:solidFill>
              <a:srgbClr val="E32D91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defTabSz="914400"/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William </a:t>
            </a:r>
            <a:r>
              <a:rPr lang="es-CO" sz="2800" kern="0" dirty="0" err="1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Cuninghame</a:t>
            </a: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 de </a:t>
            </a:r>
            <a:r>
              <a:rPr lang="es-CO" sz="2800" kern="0" dirty="0" err="1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Lainshaw</a:t>
            </a: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, terrateniente escocés, estudioso de la profecía bíblica. Escribió 21 libros sobre las profecías. </a:t>
            </a:r>
            <a:endParaRPr kumimoji="0" lang="es-CO" sz="3200" b="0" i="0" u="none" strike="noStrike" kern="0" cap="none" spc="0" normalizeH="0" baseline="0" noProof="0" dirty="0">
              <a:ln>
                <a:solidFill>
                  <a:srgbClr val="0E03EF"/>
                </a:solidFill>
              </a:ln>
              <a:solidFill>
                <a:srgbClr val="0E03E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12</a:t>
            </a:fld>
            <a:endParaRPr lang="es-CO" dirty="0"/>
          </a:p>
        </p:txBody>
      </p:sp>
      <p:sp>
        <p:nvSpPr>
          <p:cNvPr id="7" name="Marcador de número de diapositiva 3"/>
          <p:cNvSpPr txBox="1">
            <a:spLocks/>
          </p:cNvSpPr>
          <p:nvPr/>
        </p:nvSpPr>
        <p:spPr>
          <a:xfrm>
            <a:off x="7766431" y="295736"/>
            <a:ext cx="628813" cy="767687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1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FBDCC7A-5452-4D4D-8DB9-24ABBFEC2670}" type="slidenum">
              <a:rPr lang="es-ES" b="1" smtClean="0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>
                <a:defRPr/>
              </a:pPr>
              <a:t>12</a:t>
            </a:fld>
            <a:endParaRPr lang="es-ES" b="1" dirty="0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5920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66"/>
            </a:gs>
            <a:gs pos="30111">
              <a:srgbClr val="997A3D"/>
            </a:gs>
            <a:gs pos="56600">
              <a:srgbClr val="665128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802" y="2988127"/>
            <a:ext cx="5570396" cy="346031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386996" y="1164778"/>
            <a:ext cx="6365526" cy="1815882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280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William Miller, granjero bautista que concentró su estudio en la profecía de Daniel 8:14. </a:t>
            </a:r>
          </a:p>
          <a:p>
            <a:pPr lvl="0" algn="ctr" defTabSz="914400">
              <a:defRPr/>
            </a:pPr>
            <a:r>
              <a:rPr lang="es-CO" sz="2800" i="1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CO" sz="2800" i="1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Hasta dos mil trescientas tardes y mañanas;</a:t>
            </a:r>
            <a:r>
              <a:rPr lang="es-CO" sz="2800" i="1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luego </a:t>
            </a:r>
            <a:r>
              <a:rPr lang="es-CO" sz="2800" i="1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santuario será purificado”. </a:t>
            </a:r>
            <a:endParaRPr lang="es-CO" sz="3000" dirty="0">
              <a:ln w="19050"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372755" y="5063448"/>
            <a:ext cx="6398490" cy="1384995"/>
          </a:xfrm>
          <a:prstGeom prst="rect">
            <a:avLst/>
          </a:prstGeom>
          <a:gradFill>
            <a:gsLst>
              <a:gs pos="0">
                <a:srgbClr val="CCFF33">
                  <a:alpha val="70000"/>
                </a:srgbClr>
              </a:gs>
              <a:gs pos="49600">
                <a:srgbClr val="CCFF33">
                  <a:alpha val="70000"/>
                </a:srgbClr>
              </a:gs>
              <a:gs pos="100000">
                <a:srgbClr val="CCFF33">
                  <a:alpha val="70000"/>
                </a:srgb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280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Finalmente Miller publicó sus hallazgos, y miles al estudiarlos se convencieron y se unieron a la proclamación del mensaje adventista.</a:t>
            </a:r>
            <a:endParaRPr lang="es-CO" sz="3000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373910" y="3127193"/>
            <a:ext cx="6396180" cy="1815882"/>
          </a:xfrm>
          <a:prstGeom prst="rect">
            <a:avLst/>
          </a:prstGeom>
          <a:gradFill>
            <a:gsLst>
              <a:gs pos="0">
                <a:srgbClr val="00FFFF">
                  <a:alpha val="50000"/>
                </a:srgbClr>
              </a:gs>
              <a:gs pos="30111">
                <a:srgbClr val="57FFFF">
                  <a:alpha val="85000"/>
                </a:srgbClr>
              </a:gs>
              <a:gs pos="56600">
                <a:srgbClr val="57FFFF">
                  <a:alpha val="85000"/>
                </a:srgbClr>
              </a:gs>
              <a:gs pos="100000">
                <a:srgbClr val="26B9C0">
                  <a:alpha val="84706"/>
                </a:srgbClr>
              </a:gs>
            </a:gsLst>
            <a:lin ang="54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2800" i="1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Miller calculó el fin de este período para el 22 de octubre de 1844. Pero erróneamente en ese tiempo se creía que la tierra era el santuario que iba a ser purificado en la Segunda Venida.</a:t>
            </a:r>
            <a:endParaRPr lang="es-CO" dirty="0"/>
          </a:p>
        </p:txBody>
      </p:sp>
      <p:sp>
        <p:nvSpPr>
          <p:cNvPr id="10" name="Rectángulo 9"/>
          <p:cNvSpPr/>
          <p:nvPr/>
        </p:nvSpPr>
        <p:spPr>
          <a:xfrm>
            <a:off x="1386995" y="445367"/>
            <a:ext cx="6365527" cy="553998"/>
          </a:xfrm>
          <a:prstGeom prst="rect">
            <a:avLst/>
          </a:prstGeom>
          <a:solidFill>
            <a:srgbClr val="FEF194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000" b="1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El despertar adventista en Norteamérica.</a:t>
            </a:r>
            <a:endParaRPr lang="es-CO" sz="3000" b="1" dirty="0">
              <a:ln>
                <a:solidFill>
                  <a:srgbClr val="0E03EF"/>
                </a:solidFill>
              </a:ln>
              <a:solidFill>
                <a:srgbClr val="0E03EF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13</a:t>
            </a:fld>
            <a:endParaRPr lang="es-CO" dirty="0"/>
          </a:p>
        </p:txBody>
      </p:sp>
      <p:sp>
        <p:nvSpPr>
          <p:cNvPr id="8" name="Marcador de número de diapositiva 3"/>
          <p:cNvSpPr txBox="1">
            <a:spLocks/>
          </p:cNvSpPr>
          <p:nvPr/>
        </p:nvSpPr>
        <p:spPr>
          <a:xfrm>
            <a:off x="7978465" y="295736"/>
            <a:ext cx="628813" cy="7676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1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FBDCC7A-5452-4D4D-8DB9-24ABBFEC2670}" type="slidenum">
              <a:rPr lang="es-ES" b="1" smtClean="0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>
                <a:defRPr/>
              </a:pPr>
              <a:t>13</a:t>
            </a:fld>
            <a:endParaRPr lang="es-ES" b="1" dirty="0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5210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260324" y="429645"/>
            <a:ext cx="4623352" cy="1077218"/>
          </a:xfrm>
          <a:prstGeom prst="rect">
            <a:avLst/>
          </a:prstGeom>
          <a:noFill/>
          <a:ln w="9525" cap="rnd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0" cap="none" spc="0" normalizeH="0" baseline="0" noProof="0" dirty="0">
                <a:ln>
                  <a:solidFill>
                    <a:srgbClr val="005800"/>
                  </a:solidFill>
                </a:ln>
                <a:solidFill>
                  <a:srgbClr val="0058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Respuesta a objeciones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0" cap="none" spc="0" normalizeH="0" baseline="0" noProof="0" dirty="0">
                <a:ln>
                  <a:solidFill>
                    <a:srgbClr val="005800"/>
                  </a:solidFill>
                </a:ln>
                <a:solidFill>
                  <a:srgbClr val="0058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mensaje adventista.</a:t>
            </a:r>
            <a:endParaRPr kumimoji="0" lang="es-CO" sz="3200" b="1" i="0" u="none" strike="noStrike" kern="0" cap="none" spc="0" normalizeH="0" baseline="0" noProof="0" dirty="0">
              <a:ln>
                <a:solidFill>
                  <a:srgbClr val="005800"/>
                </a:solidFill>
              </a:ln>
              <a:solidFill>
                <a:srgbClr val="005800"/>
              </a:solidFill>
              <a:effectLst>
                <a:glow rad="63500">
                  <a:prstClr val="black"/>
                </a:glow>
              </a:effectLst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1106557" y="1677028"/>
            <a:ext cx="6897756" cy="4247317"/>
          </a:xfrm>
          <a:prstGeom prst="rect">
            <a:avLst/>
          </a:prstGeom>
          <a:solidFill>
            <a:srgbClr val="CCFFCC"/>
          </a:solidFill>
          <a:ln w="38100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30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A quienes los contradecían con el texto: “Del día y hora nadie sabe”, ellos respondían que Dios nos dio señales para que supiéramos la proximidad de su venida. </a:t>
            </a:r>
            <a:r>
              <a:rPr lang="es-CO" sz="3000" b="1" ker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Mateo </a:t>
            </a:r>
            <a:r>
              <a:rPr lang="es-CO" sz="3000" b="1" kern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24:36. </a:t>
            </a:r>
            <a:r>
              <a:rPr lang="es-CO" sz="30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Y la profecía de </a:t>
            </a:r>
            <a:r>
              <a:rPr lang="es-CO" sz="3000" b="1" kern="0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Daniel 12:4 </a:t>
            </a:r>
            <a:r>
              <a:rPr lang="es-CO" sz="30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dice que las profecías serían selladas hasta el tiempo del fin, y que ‘</a:t>
            </a:r>
            <a:r>
              <a:rPr lang="es-CO" sz="3000" b="1" i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muchos correrán de aquí para allá</a:t>
            </a:r>
            <a:r>
              <a:rPr lang="es-CO" sz="30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’, y ‘</a:t>
            </a:r>
            <a:r>
              <a:rPr lang="es-CO" sz="3000" b="1" i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la ciencia</a:t>
            </a:r>
            <a:r>
              <a:rPr lang="es-CO" sz="30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’ respecto a ese tiempo será aumentada. </a:t>
            </a:r>
            <a:r>
              <a:rPr lang="es-CO" sz="3000" b="1" kern="0" dirty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Y éste es el tiempo.</a:t>
            </a:r>
            <a:endParaRPr kumimoji="0" lang="es-ES" sz="3000" b="1" i="0" u="none" strike="noStrike" kern="0" cap="none" spc="0" normalizeH="0" baseline="0" noProof="0" dirty="0">
              <a:ln>
                <a:solidFill>
                  <a:srgbClr val="006600"/>
                </a:solidFill>
              </a:ln>
              <a:solidFill>
                <a:srgbClr val="0066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57E1-2A3D-47C9-87C1-7E8C8EE3BB2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Marcador de número de diapositiva 3"/>
          <p:cNvSpPr txBox="1">
            <a:spLocks/>
          </p:cNvSpPr>
          <p:nvPr/>
        </p:nvSpPr>
        <p:spPr>
          <a:xfrm>
            <a:off x="8057987" y="200567"/>
            <a:ext cx="628813" cy="76768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1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FBDCC7A-5452-4D4D-8DB9-24ABBFEC2670}" type="slidenum">
              <a:rPr lang="es-ES" b="1" smtClean="0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>
                <a:defRPr/>
              </a:pPr>
              <a:t>14</a:t>
            </a:fld>
            <a:endParaRPr lang="es-ES" b="1" dirty="0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8212204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3300"/>
            </a:gs>
            <a:gs pos="36000">
              <a:srgbClr val="6C0000"/>
            </a:gs>
            <a:gs pos="67000">
              <a:srgbClr val="460000"/>
            </a:gs>
            <a:gs pos="100000">
              <a:srgbClr val="2A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046" y="3023581"/>
            <a:ext cx="4347424" cy="326500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386996" y="1164778"/>
            <a:ext cx="6365526" cy="2246769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280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El predicador millerita Josías </a:t>
            </a:r>
            <a:r>
              <a:rPr lang="es-CO" sz="2800" dirty="0" err="1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Litch</a:t>
            </a:r>
            <a:r>
              <a:rPr lang="es-CO" sz="280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, declaró en un folleto sobre la venida de Cristo, que el 11 de Agosto de 1840 caería el imperio otomano, en cumplimiento de “</a:t>
            </a:r>
            <a:r>
              <a:rPr lang="es-CO" sz="2800" i="1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la hora, día, mes y año</a:t>
            </a:r>
            <a:r>
              <a:rPr lang="es-CO" sz="280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” de la sexta trompeta de Apocalipsis 9. </a:t>
            </a:r>
            <a:endParaRPr lang="es-CO" sz="3000" dirty="0">
              <a:ln w="19050"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393719" y="2467783"/>
            <a:ext cx="6365527" cy="2677656"/>
          </a:xfrm>
          <a:prstGeom prst="rect">
            <a:avLst/>
          </a:prstGeom>
          <a:gradFill>
            <a:gsLst>
              <a:gs pos="100000">
                <a:schemeClr val="accent1">
                  <a:lumMod val="20000"/>
                  <a:lumOff val="80000"/>
                </a:schemeClr>
              </a:gs>
              <a:gs pos="1000">
                <a:srgbClr val="92D050"/>
              </a:gs>
            </a:gsLst>
            <a:lin ang="5400000" scaled="1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2800" i="1" dirty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“En la fecha misma que había sido especificada, Turquía aceptó, por medio de sus embajadores, la protección de las potencias aliadas de Europa, y se puso así bajo la tutela de las naciones cristianas. </a:t>
            </a:r>
            <a:r>
              <a:rPr lang="es-CO" sz="2800" i="1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El acontecimiento cumplió exactamente la predicción” </a:t>
            </a:r>
            <a:r>
              <a:rPr lang="es-CO" sz="2800" i="1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C.S. 383.</a:t>
            </a:r>
            <a:endParaRPr lang="es-CO" sz="3000" i="1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386995" y="445367"/>
            <a:ext cx="6365527" cy="553998"/>
          </a:xfrm>
          <a:prstGeom prst="rect">
            <a:avLst/>
          </a:prstGeom>
          <a:solidFill>
            <a:srgbClr val="FEF194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3000" b="1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Un gran impulso al mensaje adventista.</a:t>
            </a:r>
            <a:endParaRPr lang="es-CO" sz="3000" b="1" dirty="0">
              <a:ln>
                <a:solidFill>
                  <a:srgbClr val="0E03EF"/>
                </a:solidFill>
              </a:ln>
              <a:solidFill>
                <a:srgbClr val="0E03EF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393719" y="5334478"/>
            <a:ext cx="6365527" cy="954107"/>
          </a:xfrm>
          <a:prstGeom prst="rect">
            <a:avLst/>
          </a:prstGeom>
          <a:gradFill>
            <a:gsLst>
              <a:gs pos="0">
                <a:srgbClr val="FDF891">
                  <a:alpha val="89804"/>
                </a:srgbClr>
              </a:gs>
              <a:gs pos="100000">
                <a:srgbClr val="EDFE4C">
                  <a:alpha val="80000"/>
                </a:srgb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280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Este cumplimiento impulsó el movimiento de Miller y multitudes se le unieron.</a:t>
            </a:r>
            <a:endParaRPr lang="es-CO" sz="3000" dirty="0">
              <a:ln w="19050">
                <a:solidFill>
                  <a:srgbClr val="C00000"/>
                </a:solidFill>
              </a:ln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15</a:t>
            </a:fld>
            <a:endParaRPr lang="es-CO" dirty="0"/>
          </a:p>
        </p:txBody>
      </p:sp>
      <p:sp>
        <p:nvSpPr>
          <p:cNvPr id="11" name="Marcador de número de diapositiva 3"/>
          <p:cNvSpPr txBox="1">
            <a:spLocks/>
          </p:cNvSpPr>
          <p:nvPr/>
        </p:nvSpPr>
        <p:spPr>
          <a:xfrm>
            <a:off x="7915194" y="338522"/>
            <a:ext cx="628813" cy="767687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1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FBDCC7A-5452-4D4D-8DB9-24ABBFEC2670}" type="slidenum">
              <a:rPr lang="es-ES" b="1" smtClean="0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>
                <a:defRPr/>
              </a:pPr>
              <a:t>15</a:t>
            </a:fld>
            <a:endParaRPr lang="es-ES" b="1" dirty="0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5812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403EF"/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rgbClr val="002A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236" y="2959778"/>
            <a:ext cx="4757529" cy="356814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69281" y="4588933"/>
            <a:ext cx="6805438" cy="1938992"/>
          </a:xfrm>
          <a:prstGeom prst="rect">
            <a:avLst/>
          </a:prstGeom>
          <a:solidFill>
            <a:sysClr val="window" lastClr="FFFFFF"/>
          </a:solidFill>
          <a:ln w="76200">
            <a:solidFill>
              <a:srgbClr val="920BA9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i="0" u="none" strike="noStrike" kern="0" cap="none" spc="0" normalizeH="0" baseline="0" noProof="0" dirty="0">
                <a:ln w="19050">
                  <a:solidFill>
                    <a:srgbClr val="7C00A8"/>
                  </a:solidFill>
                </a:ln>
                <a:solidFill>
                  <a:srgbClr val="7C00A8"/>
                </a:solidFill>
                <a:effectLst/>
                <a:uLnTx/>
                <a:uFillTx/>
                <a:latin typeface="Arial Narrow" panose="020B0606020202030204" pitchFamily="34" charset="0"/>
              </a:rPr>
              <a:t>La verdad es que Dios en su bondad guía a sus hijos aun estando equivocados (</a:t>
            </a:r>
            <a:r>
              <a:rPr kumimoji="0" lang="es-CO" sz="3000" i="1" u="none" strike="noStrike" kern="0" cap="none" spc="0" normalizeH="0" baseline="0" noProof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dependiendo las circunstancias</a:t>
            </a:r>
            <a:r>
              <a:rPr kumimoji="0" lang="es-CO" sz="3000" i="0" u="none" strike="noStrike" kern="0" cap="none" spc="0" normalizeH="0" baseline="0" noProof="0" dirty="0">
                <a:ln w="19050">
                  <a:solidFill>
                    <a:srgbClr val="7C00A8"/>
                  </a:solidFill>
                </a:ln>
                <a:solidFill>
                  <a:srgbClr val="7C00A8"/>
                </a:solidFill>
                <a:effectLst/>
                <a:uLnTx/>
                <a:uFillTx/>
                <a:latin typeface="Arial Narrow" panose="020B0606020202030204" pitchFamily="34" charset="0"/>
              </a:rPr>
              <a:t>). Un ejemplo de esto</a:t>
            </a:r>
            <a:r>
              <a:rPr kumimoji="0" lang="es-CO" sz="3000" i="0" u="none" strike="noStrike" kern="0" cap="none" spc="0" normalizeH="0" noProof="0" dirty="0">
                <a:ln w="19050">
                  <a:solidFill>
                    <a:srgbClr val="7C00A8"/>
                  </a:solidFill>
                </a:ln>
                <a:solidFill>
                  <a:srgbClr val="7C00A8"/>
                </a:solidFill>
                <a:effectLst/>
                <a:uLnTx/>
                <a:uFillTx/>
                <a:latin typeface="Arial Narrow" panose="020B0606020202030204" pitchFamily="34" charset="0"/>
              </a:rPr>
              <a:t> es Cornelio, el centurión romano. </a:t>
            </a:r>
            <a:r>
              <a:rPr kumimoji="0" lang="es-CO" sz="3000" i="0" u="none" strike="noStrike" kern="0" cap="none" spc="0" normalizeH="0" noProof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(Hechos 10).</a:t>
            </a:r>
            <a:endParaRPr kumimoji="0" lang="es-CO" sz="3000" i="0" u="none" strike="noStrike" kern="0" cap="none" spc="0" normalizeH="0" baseline="0" noProof="0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69281" y="771898"/>
            <a:ext cx="6805438" cy="1938992"/>
          </a:xfrm>
          <a:prstGeom prst="rect">
            <a:avLst/>
          </a:prstGeom>
          <a:solidFill>
            <a:sysClr val="window" lastClr="FFFFFF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Con gozosa expectativa anunciaron y esperaron el regreso de Cristo para el 22 de octubre de 1844, y</a:t>
            </a:r>
            <a:r>
              <a:rPr kumimoji="0" lang="es-CO" sz="3000" i="0" u="none" strike="noStrike" kern="0" cap="none" spc="0" normalizeH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 amargo fue su chasco cuando Jesús no vino en la fecha esperada.</a:t>
            </a:r>
            <a:endParaRPr kumimoji="0" lang="es-CO" sz="3000" i="0" u="none" strike="noStrike" kern="0" cap="none" spc="0" normalizeH="0" baseline="0" noProof="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72372" y="2913254"/>
            <a:ext cx="6799257" cy="1477328"/>
          </a:xfrm>
          <a:prstGeom prst="rect">
            <a:avLst/>
          </a:prstGeom>
          <a:solidFill>
            <a:sysClr val="window" lastClr="FFFFFF"/>
          </a:solidFill>
          <a:ln w="762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30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A estas alturas de nuestro estudio nos preguntamos, ¿estaba Dios guiando a esta gente aun estando equivocada?</a:t>
            </a:r>
            <a:endParaRPr kumimoji="0" lang="es-CO" sz="3000" b="1" i="0" u="none" strike="noStrike" kern="0" cap="none" spc="0" normalizeH="0" baseline="0" noProof="0" dirty="0">
              <a:ln w="19050">
                <a:solidFill>
                  <a:srgbClr val="0000FF"/>
                </a:solidFill>
              </a:ln>
              <a:solidFill>
                <a:srgbClr val="0000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16</a:t>
            </a:fld>
            <a:endParaRPr lang="es-CO" dirty="0"/>
          </a:p>
        </p:txBody>
      </p:sp>
      <p:sp>
        <p:nvSpPr>
          <p:cNvPr id="7" name="Marcador de número de diapositiva 3"/>
          <p:cNvSpPr txBox="1">
            <a:spLocks/>
          </p:cNvSpPr>
          <p:nvPr/>
        </p:nvSpPr>
        <p:spPr>
          <a:xfrm>
            <a:off x="8137488" y="295736"/>
            <a:ext cx="628813" cy="767687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1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FBDCC7A-5452-4D4D-8DB9-24ABBFEC2670}" type="slidenum">
              <a:rPr lang="es-ES" b="1" smtClean="0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>
                <a:defRPr/>
              </a:pPr>
              <a:t>16</a:t>
            </a:fld>
            <a:endParaRPr lang="es-ES" b="1" dirty="0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8578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rgbClr val="00009E"/>
            </a:gs>
            <a:gs pos="94690">
              <a:srgbClr val="1403EF"/>
            </a:gs>
            <a:gs pos="0">
              <a:srgbClr val="1403EF"/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80000">
              <a:srgbClr val="0901C2"/>
            </a:gs>
            <a:gs pos="0">
              <a:srgbClr val="002A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670" y="4100287"/>
            <a:ext cx="2000657" cy="196314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564142" y="5287266"/>
            <a:ext cx="6015715" cy="954107"/>
          </a:xfrm>
          <a:prstGeom prst="rect">
            <a:avLst/>
          </a:prstGeom>
          <a:gradFill>
            <a:gsLst>
              <a:gs pos="0">
                <a:srgbClr val="FF0000">
                  <a:alpha val="70000"/>
                </a:srgbClr>
              </a:gs>
              <a:gs pos="100000">
                <a:srgbClr val="FF0000">
                  <a:alpha val="50000"/>
                </a:srgb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</a:rPr>
              <a:t>“Bendito el rey que viene en el nombre del Señor”. </a:t>
            </a:r>
            <a:r>
              <a:rPr lang="es-CO" sz="28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Lucas 19:38. </a:t>
            </a:r>
            <a:endParaRPr lang="es-CO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564142" y="3471381"/>
            <a:ext cx="6015715" cy="1815882"/>
          </a:xfrm>
          <a:prstGeom prst="rect">
            <a:avLst/>
          </a:prstGeom>
          <a:gradFill>
            <a:gsLst>
              <a:gs pos="0">
                <a:srgbClr val="FBF579">
                  <a:alpha val="90000"/>
                </a:srgbClr>
              </a:gs>
              <a:gs pos="100000">
                <a:srgbClr val="FAEC38">
                  <a:alpha val="85000"/>
                </a:srgb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2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LA ENTRADA TRIUNFAL. </a:t>
            </a:r>
          </a:p>
          <a:p>
            <a:pPr lvl="0" algn="ctr"/>
            <a:r>
              <a:rPr lang="es-CO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Jesús entró en Jerusalén con honores reales como el heredero del trono de David. Los discípulos y la multitud que se unía clamaba: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517566" y="3483499"/>
            <a:ext cx="6108868" cy="2800767"/>
          </a:xfrm>
          <a:prstGeom prst="rect">
            <a:avLst/>
          </a:prstGeom>
          <a:solidFill>
            <a:srgbClr val="6C0000"/>
          </a:solidFill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ln>
                  <a:solidFill>
                    <a:srgbClr val="FDF891"/>
                  </a:solidFill>
                </a:ln>
                <a:solidFill>
                  <a:srgbClr val="FDF891"/>
                </a:solidFill>
                <a:latin typeface="Arial Narrow" panose="020B0606020202030204" pitchFamily="34" charset="0"/>
              </a:rPr>
              <a:t>“Y los que iban delante y los que venían detrás daban voces, diciendo: ¡Hosanna! ¡Bendito el que viene en el nombre del Señor! ¡Bendito el reino de nuestro padre David que viene! ¡Hosanna en las alturas!” </a:t>
            </a:r>
            <a:r>
              <a:rPr lang="es-CO" sz="3200" dirty="0">
                <a:ln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Marcos 11:9,10. </a:t>
            </a:r>
            <a:endParaRPr lang="es-CO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087064" y="745152"/>
            <a:ext cx="696987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Pero analicemos este asunto más de cerca.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564143" y="1687690"/>
            <a:ext cx="6015715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Comparemos la experiencia de los milleritas en la década de 1840 con la experiencia de los discípulos de Jesús.</a:t>
            </a:r>
            <a:endParaRPr lang="es-CO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17</a:t>
            </a:fld>
            <a:endParaRPr lang="es-CO" dirty="0"/>
          </a:p>
        </p:txBody>
      </p:sp>
      <p:sp>
        <p:nvSpPr>
          <p:cNvPr id="9" name="Marcador de número de diapositiva 3"/>
          <p:cNvSpPr txBox="1">
            <a:spLocks/>
          </p:cNvSpPr>
          <p:nvPr/>
        </p:nvSpPr>
        <p:spPr>
          <a:xfrm>
            <a:off x="8177249" y="295736"/>
            <a:ext cx="628813" cy="767687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1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FBDCC7A-5452-4D4D-8DB9-24ABBFEC2670}" type="slidenum">
              <a:rPr lang="es-ES" b="1" smtClean="0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>
                <a:defRPr/>
              </a:pPr>
              <a:t>17</a:t>
            </a:fld>
            <a:endParaRPr lang="es-ES" b="1" dirty="0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7230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00">
              <a:srgbClr val="00009E"/>
            </a:gs>
            <a:gs pos="94690">
              <a:srgbClr val="1403EF"/>
            </a:gs>
            <a:gs pos="0">
              <a:srgbClr val="1403EF"/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80000">
              <a:srgbClr val="0901C2"/>
            </a:gs>
            <a:gs pos="0">
              <a:srgbClr val="002A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1144350"/>
            <a:ext cx="4064000" cy="54229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498268" y="468495"/>
            <a:ext cx="6147464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280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La multitud estaba convencida de que Jesús se iba a proclamar rey tan pronto llegara a Jerusalén, y humillaría a los Romanos.</a:t>
            </a:r>
            <a:endParaRPr lang="es-CO" sz="2800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96349" y="2179044"/>
            <a:ext cx="2663687" cy="1815882"/>
          </a:xfrm>
          <a:prstGeom prst="rect">
            <a:avLst/>
          </a:prstGeom>
          <a:solidFill>
            <a:srgbClr val="FAEC3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28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Algo que Jesús no tenía ni la más mínima intención de hacer. 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96349" y="4320480"/>
            <a:ext cx="3140764" cy="2246769"/>
          </a:xfrm>
          <a:prstGeom prst="rect">
            <a:avLst/>
          </a:prstGeom>
          <a:solidFill>
            <a:srgbClr val="6CFA8E"/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800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Cinco días después toda esa gente quedó chasqueada cuando Jesús murió en la Cruz del Calvario.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348364" y="2981652"/>
            <a:ext cx="2409205" cy="2677656"/>
          </a:xfrm>
          <a:prstGeom prst="rect">
            <a:avLst/>
          </a:prstGeom>
          <a:solidFill>
            <a:srgbClr val="00FFFF"/>
          </a:solidFill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2800" kern="0" spc="50" dirty="0">
                <a:ln w="19050" cmpd="sng">
                  <a:solidFill>
                    <a:srgbClr val="1403EF"/>
                  </a:solidFill>
                  <a:prstDash val="solid"/>
                </a:ln>
                <a:solidFill>
                  <a:srgbClr val="1403EF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“Nosotros esperábamos que él era el que había de redimir a Israel”. </a:t>
            </a:r>
            <a:r>
              <a:rPr lang="es-CO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Lucas 24:21. 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18</a:t>
            </a:fld>
            <a:endParaRPr lang="es-CO" dirty="0"/>
          </a:p>
        </p:txBody>
      </p:sp>
      <p:sp>
        <p:nvSpPr>
          <p:cNvPr id="9" name="Marcador de número de diapositiva 3"/>
          <p:cNvSpPr txBox="1">
            <a:spLocks/>
          </p:cNvSpPr>
          <p:nvPr/>
        </p:nvSpPr>
        <p:spPr>
          <a:xfrm>
            <a:off x="7766431" y="295736"/>
            <a:ext cx="628813" cy="767687"/>
          </a:xfrm>
          <a:prstGeom prst="rect">
            <a:avLst/>
          </a:prstGeom>
          <a:solidFill>
            <a:srgbClr val="3333FF"/>
          </a:solidFill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1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FBDCC7A-5452-4D4D-8DB9-24ABBFEC2670}" type="slidenum">
              <a:rPr lang="es-ES" b="1" smtClean="0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>
                <a:defRPr/>
              </a:pPr>
              <a:t>18</a:t>
            </a:fld>
            <a:endParaRPr lang="es-ES" b="1" dirty="0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0786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34000">
              <a:srgbClr val="FFFF00"/>
            </a:gs>
            <a:gs pos="65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603" y="2738931"/>
            <a:ext cx="3730794" cy="3333901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59564" y="1130483"/>
            <a:ext cx="6824871" cy="10772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0" cap="none" spc="50" normalizeH="0" baseline="0" noProof="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chemeClr val="bg2"/>
                  </a:glow>
                </a:effectLst>
                <a:uLnTx/>
                <a:uFillTx/>
                <a:latin typeface="Arial Narrow" panose="020B0606020202030204" pitchFamily="34" charset="0"/>
                <a:cs typeface="Aharoni" pitchFamily="2" charset="-79"/>
              </a:rPr>
              <a:t>Estaban equivocados,</a:t>
            </a:r>
            <a:r>
              <a:rPr kumimoji="0" lang="es-CO" sz="3200" b="1" i="0" u="none" strike="noStrike" kern="0" cap="none" spc="50" normalizeH="0" noProof="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chemeClr val="bg2"/>
                  </a:glow>
                </a:effectLst>
                <a:uLnTx/>
                <a:uFillTx/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kumimoji="0" lang="es-CO" sz="3200" b="1" i="0" u="none" strike="noStrike" kern="0" cap="none" spc="50" normalizeH="0" baseline="0" noProof="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bg2"/>
                  </a:glow>
                </a:effectLst>
                <a:uLnTx/>
                <a:uFillTx/>
                <a:latin typeface="Arial Narrow" panose="020B0606020202030204" pitchFamily="34" charset="0"/>
                <a:cs typeface="Aharoni" pitchFamily="2" charset="-79"/>
              </a:rPr>
              <a:t>y Jesús lo sabía.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chemeClr val="bg2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Se iban a chasquear, </a:t>
            </a:r>
            <a:r>
              <a:rPr lang="es-CO" sz="3200" b="1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chemeClr val="bg2"/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y Jesús lo sabía.</a:t>
            </a:r>
            <a:endParaRPr kumimoji="0" lang="es-ES" sz="3200" b="1" i="0" u="none" strike="noStrike" kern="0" cap="none" spc="50" normalizeH="0" baseline="0" noProof="0" dirty="0">
              <a:ln w="1905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>
                  <a:schemeClr val="bg2"/>
                </a:glow>
              </a:effectLst>
              <a:uLnTx/>
              <a:uFillTx/>
              <a:latin typeface="Arial Narrow" panose="020B0606020202030204" pitchFamily="34" charset="0"/>
              <a:cs typeface="Aharoni" pitchFamily="2" charset="-79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484265" y="2729945"/>
            <a:ext cx="4175470" cy="3323987"/>
          </a:xfrm>
          <a:prstGeom prst="rect">
            <a:avLst/>
          </a:prstGeom>
          <a:gradFill>
            <a:gsLst>
              <a:gs pos="98000">
                <a:srgbClr val="FFFF66"/>
              </a:gs>
              <a:gs pos="17000">
                <a:srgbClr val="F0FCB2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3000" b="0" i="0" u="none" strike="noStrike" kern="0" cap="none" spc="0" normalizeH="0" baseline="0" noProof="0" dirty="0">
                <a:ln w="19050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Fue Jesús quien mandó a buscar el burro, y dejó que lo </a:t>
            </a:r>
            <a:r>
              <a:rPr lang="es-CO" altLang="es-CO" sz="3000" kern="0" dirty="0">
                <a:ln w="19050"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</a:t>
            </a:r>
            <a:r>
              <a:rPr kumimoji="0" lang="es-CO" altLang="es-CO" sz="3000" b="0" i="0" u="none" strike="noStrike" kern="0" cap="none" spc="0" normalizeH="0" baseline="0" noProof="0" dirty="0">
                <a:ln w="19050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clamaran como rey;</a:t>
            </a:r>
            <a:r>
              <a:rPr kumimoji="0" lang="es-CO" altLang="es-CO" sz="3000" b="0" i="0" u="none" strike="noStrike" kern="0" cap="none" spc="0" normalizeH="0" noProof="0" dirty="0">
                <a:ln w="19050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3000" b="0" i="0" u="none" strike="noStrike" kern="0" cap="none" spc="0" normalizeH="0" noProof="0" dirty="0">
                <a:ln w="19050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y no quiso reprender a los discípulos aunque los fariseos se lo pidieron. </a:t>
            </a:r>
            <a:r>
              <a:rPr kumimoji="0" lang="es-CO" altLang="es-CO" sz="3000" b="0" i="0" u="none" strike="noStrike" kern="0" cap="none" spc="0" normalizeH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Lucas 19:39,40.</a:t>
            </a:r>
            <a:endParaRPr kumimoji="0" lang="es-CO" altLang="es-CO" sz="3000" b="1" i="0" u="none" strike="noStrike" kern="0" cap="none" spc="0" normalizeH="0" baseline="0" noProof="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DCC7A-5452-4D4D-8DB9-24ABBFEC2670}" type="slidenum">
              <a:rPr lang="es-ES" b="1" smtClean="0"/>
              <a:pPr>
                <a:defRPr/>
              </a:pPr>
              <a:t>19</a:t>
            </a:fld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8309199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420000"/>
            </a:gs>
            <a:gs pos="96000">
              <a:srgbClr val="FF0000"/>
            </a:gs>
            <a:gs pos="100000">
              <a:srgbClr val="1403EF"/>
            </a:gs>
            <a:gs pos="20000">
              <a:srgbClr val="48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" t="5161" r="2165" b="15351"/>
          <a:stretch/>
        </p:blipFill>
        <p:spPr>
          <a:xfrm>
            <a:off x="2896529" y="4141661"/>
            <a:ext cx="3350941" cy="210255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474067" y="2206667"/>
            <a:ext cx="6195867" cy="1815882"/>
          </a:xfrm>
          <a:prstGeom prst="rect">
            <a:avLst/>
          </a:prstGeom>
          <a:solidFill>
            <a:sysClr val="window" lastClr="FFFFFF"/>
          </a:solidFill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2800" kern="0" dirty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“Pero tú, Daniel, 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cierra</a:t>
            </a:r>
            <a:r>
              <a:rPr lang="es-CO" sz="2800" kern="0" dirty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 las palabras y 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sella</a:t>
            </a:r>
            <a:r>
              <a:rPr lang="es-CO" sz="2800" kern="0" dirty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 el libro hasta el tiempo del fin. Muchos correrán de aquí para allá, y la ciencia se aumentará”. 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Daniel 12:4. </a:t>
            </a:r>
            <a:endParaRPr kumimoji="0" lang="es-CO" sz="2800" b="1" i="0" u="none" strike="noStrike" kern="0" cap="none" spc="0" normalizeH="0" baseline="0" noProof="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474067" y="627830"/>
            <a:ext cx="6195867" cy="1477328"/>
          </a:xfrm>
          <a:prstGeom prst="rect">
            <a:avLst/>
          </a:prstGeom>
          <a:solidFill>
            <a:sysClr val="window" lastClr="FFFFFF"/>
          </a:solidFill>
          <a:ln w="76200">
            <a:solidFill>
              <a:srgbClr val="FF33CC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i="0" u="none" strike="noStrike" kern="0" cap="none" spc="0" normalizeH="0" baseline="0" noProof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Según</a:t>
            </a:r>
            <a:r>
              <a:rPr kumimoji="0" lang="es-CO" sz="3000" i="0" u="none" strike="noStrike" kern="0" cap="none" spc="0" normalizeH="0" noProof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 el ángel Gabriel, había una porción profética del libro de Daniel que estaría sellada hasta el tiempo del fin.</a:t>
            </a:r>
            <a:endParaRPr kumimoji="0" lang="es-CO" sz="3000" i="0" u="none" strike="noStrike" kern="0" cap="none" spc="0" normalizeH="0" baseline="0" noProof="0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74067" y="3615573"/>
            <a:ext cx="6195867" cy="2677656"/>
          </a:xfrm>
          <a:prstGeom prst="rect">
            <a:avLst/>
          </a:prstGeom>
          <a:solidFill>
            <a:sysClr val="window" lastClr="FFFFFF"/>
          </a:solidFill>
          <a:ln w="76200">
            <a:solidFill>
              <a:srgbClr val="920BA9"/>
            </a:solidFill>
          </a:ln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2800" b="1" kern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Según e</a:t>
            </a:r>
            <a:r>
              <a:rPr kumimoji="0" lang="es-CO" sz="2800" b="1" i="0" u="none" strike="noStrike" kern="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l varón vestido </a:t>
            </a:r>
            <a:r>
              <a:rPr lang="es-CO" sz="2800" b="1" kern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de lino esto se cumpliría al término de </a:t>
            </a:r>
          </a:p>
          <a:p>
            <a:pPr lvl="0" algn="ctr" defTabSz="914400">
              <a:defRPr/>
            </a:pPr>
            <a:r>
              <a:rPr lang="es-CO" sz="2800" b="1" i="1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“tiempo, tiempos, y la mitad de un tiempo”. </a:t>
            </a:r>
            <a:r>
              <a:rPr lang="es-CO" sz="2800" b="1" kern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Es decir </a:t>
            </a:r>
            <a:r>
              <a:rPr lang="es-CO" sz="2800" b="1" i="1" kern="0" dirty="0">
                <a:ln>
                  <a:solidFill>
                    <a:srgbClr val="9900CC"/>
                  </a:solidFill>
                </a:ln>
                <a:solidFill>
                  <a:srgbClr val="9900CC"/>
                </a:solidFill>
                <a:latin typeface="Arial Narrow" panose="020B0606020202030204" pitchFamily="34" charset="0"/>
              </a:rPr>
              <a:t>“cuando se acabe la dispersión del poder del pueblo santo, todas estas cosas serán cumplidas”. </a:t>
            </a:r>
            <a:r>
              <a:rPr lang="es-CO" sz="2800" b="1" kern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Daniel 12:7.</a:t>
            </a:r>
            <a:endParaRPr kumimoji="0" lang="es-CO" sz="2800" b="1" i="0" u="none" strike="noStrike" kern="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2</a:t>
            </a:fld>
            <a:endParaRPr lang="es-CO" dirty="0"/>
          </a:p>
        </p:txBody>
      </p:sp>
      <p:sp>
        <p:nvSpPr>
          <p:cNvPr id="7" name="Marcador de número de diapositiva 3"/>
          <p:cNvSpPr txBox="1">
            <a:spLocks/>
          </p:cNvSpPr>
          <p:nvPr/>
        </p:nvSpPr>
        <p:spPr>
          <a:xfrm>
            <a:off x="7766431" y="295736"/>
            <a:ext cx="628813" cy="767687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1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FBDCC7A-5452-4D4D-8DB9-24ABBFEC2670}" type="slidenum">
              <a:rPr lang="es-ES" b="1" smtClean="0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>
                <a:defRPr/>
              </a:pPr>
              <a:t>2</a:t>
            </a:fld>
            <a:endParaRPr lang="es-ES" b="1" dirty="0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377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491047" y="616111"/>
            <a:ext cx="6161907" cy="1815882"/>
          </a:xfrm>
          <a:prstGeom prst="rect">
            <a:avLst/>
          </a:prstGeom>
          <a:solidFill>
            <a:srgbClr val="FFCC66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2800" b="1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¿Por qué Jesús no suspendió la procesión y le dijo a la gente que estaba equivocada? </a:t>
            </a:r>
            <a:r>
              <a:rPr lang="es-CO" sz="2800" b="1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Jesús estaba cumpliendo la profecía de Zacarías 9:9; y los discípulos no lo sabían.</a:t>
            </a:r>
            <a:endParaRPr lang="es-CO" sz="3200" b="1" dirty="0">
              <a:ln w="3175"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494260" y="2752202"/>
            <a:ext cx="6155481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CO" sz="28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“Alégrate mucho, hija de Sion; da voces de júbilo, hija de Jerusalén; he aquí tu </a:t>
            </a:r>
            <a:r>
              <a:rPr lang="es-CO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rey</a:t>
            </a:r>
            <a:r>
              <a:rPr lang="es-CO" sz="280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 vendrá a ti, justo y salvador, humilde, y cabalgando sobre un asno, sobre un pollino hijo de asna”. </a:t>
            </a:r>
            <a:endParaRPr lang="es-CO" sz="3200" dirty="0">
              <a:ln>
                <a:solidFill>
                  <a:srgbClr val="0E03EF"/>
                </a:solidFill>
              </a:ln>
              <a:solidFill>
                <a:srgbClr val="0E03EF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129459" y="5058413"/>
            <a:ext cx="4885082" cy="1077218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solidFill>
              <a:srgbClr val="5AA0F5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3200" b="1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Pero, ¿qué tan equivocados estaban los discípulos?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20</a:t>
            </a:fld>
            <a:endParaRPr lang="es-CO" dirty="0"/>
          </a:p>
        </p:txBody>
      </p:sp>
      <p:sp>
        <p:nvSpPr>
          <p:cNvPr id="8" name="Marcador de número de diapositiva 3"/>
          <p:cNvSpPr txBox="1">
            <a:spLocks/>
          </p:cNvSpPr>
          <p:nvPr/>
        </p:nvSpPr>
        <p:spPr>
          <a:xfrm>
            <a:off x="8020843" y="348745"/>
            <a:ext cx="628813" cy="767687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1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FBDCC7A-5452-4D4D-8DB9-24ABBFEC2670}" type="slidenum">
              <a:rPr lang="es-ES" b="1" smtClean="0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>
                <a:defRPr/>
              </a:pPr>
              <a:t>20</a:t>
            </a:fld>
            <a:endParaRPr lang="es-ES" b="1" dirty="0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3593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841959" y="979247"/>
            <a:ext cx="5460082" cy="14157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s-CO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¿Era Jesús rey? </a:t>
            </a:r>
            <a:r>
              <a:rPr lang="es-CO" sz="2800" b="1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SÍ.</a:t>
            </a:r>
          </a:p>
          <a:p>
            <a:pPr lvl="0" defTabSz="914400">
              <a:defRPr/>
            </a:pPr>
            <a:r>
              <a:rPr lang="es-CO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¿Era el heredero del trono de David? </a:t>
            </a:r>
            <a:r>
              <a:rPr lang="es-CO" sz="2800" b="1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SÍ.</a:t>
            </a:r>
          </a:p>
          <a:p>
            <a:pPr lvl="0" defTabSz="914400">
              <a:defRPr/>
            </a:pPr>
            <a:r>
              <a:rPr lang="es-CO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¿Era él quien iba a redimir a Israel? </a:t>
            </a:r>
            <a:r>
              <a:rPr lang="es-CO" sz="2800" b="1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SÍ.</a:t>
            </a:r>
            <a:endParaRPr lang="es-CO" sz="3000" b="1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908127" y="3704188"/>
            <a:ext cx="5327746" cy="2677656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rgbClr val="FFFF66">
                  <a:alpha val="73725"/>
                </a:srgb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Los discípulos esperaban que Jesús se proclamara como un rey político, pero el reino de gloria estaba reservado para su Segunda Venida. </a:t>
            </a:r>
            <a:r>
              <a:rPr lang="es-CO" sz="280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Mateo 25:31. </a:t>
            </a:r>
          </a:p>
          <a:p>
            <a:pPr lvl="0" algn="ctr" defTabSz="914400">
              <a:defRPr/>
            </a:pPr>
            <a:r>
              <a:rPr lang="es-CO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Ahora era Rey del reino espiritual de la gracia. </a:t>
            </a:r>
            <a:r>
              <a:rPr lang="es-CO" sz="280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Mateo 4:17.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908127" y="2848925"/>
            <a:ext cx="5327746" cy="523220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solidFill>
              <a:srgbClr val="5AA0F5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800" b="1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¿Entonces en qué se equivocaron?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21</a:t>
            </a:fld>
            <a:endParaRPr lang="es-CO" dirty="0"/>
          </a:p>
        </p:txBody>
      </p:sp>
      <p:sp>
        <p:nvSpPr>
          <p:cNvPr id="7" name="Marcador de número de diapositiva 3"/>
          <p:cNvSpPr txBox="1">
            <a:spLocks/>
          </p:cNvSpPr>
          <p:nvPr/>
        </p:nvSpPr>
        <p:spPr>
          <a:xfrm>
            <a:off x="7766431" y="295736"/>
            <a:ext cx="628813" cy="767687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1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FBDCC7A-5452-4D4D-8DB9-24ABBFEC2670}" type="slidenum">
              <a:rPr lang="es-ES" b="1" smtClean="0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>
                <a:defRPr/>
              </a:pPr>
              <a:t>21</a:t>
            </a:fld>
            <a:endParaRPr lang="es-ES" b="1" dirty="0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0815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70049" y="259321"/>
            <a:ext cx="4042925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kern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pretendía Jesús con todo esto?</a:t>
            </a:r>
            <a:endParaRPr kumimoji="0" lang="es-CO" sz="3200" b="1" i="0" u="none" strike="noStrike" kern="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70049" y="1365959"/>
            <a:ext cx="4042925" cy="3108543"/>
          </a:xfrm>
          <a:prstGeom prst="rect">
            <a:avLst/>
          </a:prstGeom>
          <a:gradFill rotWithShape="1">
            <a:gsLst>
              <a:gs pos="27458">
                <a:srgbClr val="E7CFF9"/>
              </a:gs>
              <a:gs pos="58448">
                <a:srgbClr val="F3E8FC"/>
              </a:gs>
              <a:gs pos="100000">
                <a:srgbClr val="FFFFFF">
                  <a:alpha val="80000"/>
                </a:srgbClr>
              </a:gs>
              <a:gs pos="2000">
                <a:srgbClr val="D2A7F3">
                  <a:alpha val="89804"/>
                </a:srgbClr>
              </a:gs>
            </a:gsLst>
            <a:lin ang="5400000" scaled="0"/>
          </a:gradFill>
          <a:ln w="9525" cap="rnd" cmpd="sng" algn="ctr">
            <a:solidFill>
              <a:srgbClr val="BC70EE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i="0" u="none" strike="noStrike" kern="0" cap="none" spc="0" normalizeH="0" baseline="0" noProof="0" dirty="0">
                <a:ln w="19050">
                  <a:solidFill>
                    <a:schemeClr val="tx1"/>
                  </a:solidFill>
                </a:ln>
                <a:effectLst/>
                <a:uLnTx/>
                <a:uFillTx/>
                <a:latin typeface="Arial Narrow" panose="020B0606020202030204" pitchFamily="34" charset="0"/>
              </a:rPr>
              <a:t>Jesús estaba llamando la atención de la gente hacia él. </a:t>
            </a:r>
            <a:r>
              <a:rPr lang="es-CO" sz="2800" kern="0" dirty="0">
                <a:ln w="19050">
                  <a:solidFill>
                    <a:srgbClr val="9900CC"/>
                  </a:solidFill>
                </a:ln>
                <a:solidFill>
                  <a:srgbClr val="9900CC"/>
                </a:solidFill>
                <a:latin typeface="Arial Narrow" panose="020B0606020202030204" pitchFamily="34" charset="0"/>
              </a:rPr>
              <a:t>E</a:t>
            </a:r>
            <a:r>
              <a:rPr kumimoji="0" lang="es-CO" sz="2800" i="0" u="none" strike="noStrike" kern="0" cap="none" spc="0" normalizeH="0" baseline="0" noProof="0" dirty="0" err="1">
                <a:ln w="19050">
                  <a:solidFill>
                    <a:srgbClr val="9900CC"/>
                  </a:solidFill>
                </a:ln>
                <a:solidFill>
                  <a:srgbClr val="9900CC"/>
                </a:solidFill>
                <a:effectLst/>
                <a:uLnTx/>
                <a:uFillTx/>
                <a:latin typeface="Arial Narrow" panose="020B0606020202030204" pitchFamily="34" charset="0"/>
              </a:rPr>
              <a:t>staba</a:t>
            </a:r>
            <a:r>
              <a:rPr kumimoji="0" lang="es-CO" sz="2800" i="0" u="none" strike="noStrike" kern="0" cap="none" spc="0" normalizeH="0" baseline="0" noProof="0" dirty="0">
                <a:ln w="19050">
                  <a:solidFill>
                    <a:srgbClr val="9900CC"/>
                  </a:solidFill>
                </a:ln>
                <a:solidFill>
                  <a:srgbClr val="9900CC"/>
                </a:solidFill>
                <a:effectLst/>
                <a:uLnTx/>
                <a:uFillTx/>
                <a:latin typeface="Arial Narrow" panose="020B0606020202030204" pitchFamily="34" charset="0"/>
              </a:rPr>
              <a:t> por ocurrir un evento muy importante en el plan de salvación:</a:t>
            </a:r>
            <a:r>
              <a:rPr kumimoji="0" lang="es-CO" sz="2800" i="0" u="none" strike="noStrike" kern="0" cap="none" spc="0" normalizeH="0" noProof="0" dirty="0">
                <a:ln w="19050">
                  <a:solidFill>
                    <a:srgbClr val="9900CC"/>
                  </a:solidFill>
                </a:ln>
                <a:solidFill>
                  <a:srgbClr val="9900CC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s-CO" sz="2800" b="1" i="0" u="none" strike="noStrike" kern="0" cap="none" spc="0" normalizeH="0" baseline="0" noProof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Su crucifixión a la mitad de la semana 70. </a:t>
            </a:r>
            <a:r>
              <a:rPr kumimoji="0" lang="es-CO" sz="2800" b="1" i="0" u="none" strike="noStrike" kern="0" cap="none" spc="0" normalizeH="0" baseline="0" noProof="0" dirty="0">
                <a:ln w="3175">
                  <a:solidFill>
                    <a:schemeClr val="tx1"/>
                  </a:solidFill>
                </a:ln>
                <a:effectLst/>
                <a:uLnTx/>
                <a:uFillTx/>
                <a:latin typeface="Arial Narrow" panose="020B0606020202030204" pitchFamily="34" charset="0"/>
              </a:rPr>
              <a:t>Daniel 9:27. </a:t>
            </a:r>
            <a:endParaRPr kumimoji="0" lang="es-CO" sz="2800" b="1" i="0" u="none" strike="noStrike" kern="0" cap="none" spc="0" normalizeH="0" baseline="0" noProof="0" dirty="0">
              <a:ln w="3175">
                <a:solidFill>
                  <a:schemeClr val="tx1"/>
                </a:solidFill>
              </a:ln>
              <a:effectLst>
                <a:glow rad="63500">
                  <a:schemeClr val="tx1"/>
                </a:glo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99850" y="4701305"/>
            <a:ext cx="6264983" cy="1815882"/>
          </a:xfrm>
          <a:prstGeom prst="rect">
            <a:avLst/>
          </a:prstGeom>
          <a:solidFill>
            <a:srgbClr val="E8D1FF"/>
          </a:solidFill>
          <a:ln w="9525" cap="rnd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CO" sz="2800" i="0" u="none" strike="noStrike" kern="0" cap="none" spc="0" normalizeH="0" baseline="0" noProof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</a:rPr>
              <a:t>Todo estaba escrito, Salmo 22, Isaías 53, Daniel 9 y otros textos.</a:t>
            </a:r>
            <a:r>
              <a:rPr kumimoji="0" lang="es-CO" sz="2800" i="0" u="none" strike="noStrike" kern="0" cap="none" spc="0" normalizeH="0" noProof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</a:rPr>
              <a:t> Por lo menos en tres ocasiones Jesús dijo a sus discípulos que lo iban 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a matar.</a:t>
            </a:r>
            <a:r>
              <a:rPr lang="es-CO" sz="2800" kern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es-CO" sz="2800" b="1" kern="0" dirty="0">
                <a:ln w="3175">
                  <a:solidFill>
                    <a:srgbClr val="6600CC"/>
                  </a:solidFill>
                </a:ln>
                <a:latin typeface="Arial Narrow" panose="020B0606020202030204" pitchFamily="34" charset="0"/>
              </a:rPr>
              <a:t>Marcos 8:31; 9:31,32; 10:32-34.</a:t>
            </a:r>
            <a:endParaRPr kumimoji="0" lang="es-CO" sz="2800" b="1" i="0" u="none" strike="noStrike" kern="0" cap="none" spc="0" normalizeH="0" baseline="0" noProof="0" dirty="0">
              <a:ln w="3175">
                <a:solidFill>
                  <a:srgbClr val="6600CC"/>
                </a:solidFill>
              </a:ln>
              <a:effectLst>
                <a:glow rad="76200">
                  <a:schemeClr val="tx1"/>
                </a:glo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 rot="21328215">
            <a:off x="432597" y="5081096"/>
            <a:ext cx="6269028" cy="1077218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CO" sz="32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Pero los discípulos no lo sabían, o no lo entendían o lo habían olvidado.</a:t>
            </a:r>
            <a:endParaRPr kumimoji="0" lang="es-CO" sz="3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76200">
                  <a:schemeClr val="tx1"/>
                </a:glo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834-7256-4EC2-9AD9-81D7F7DED8A2}" type="slidenum">
              <a:rPr lang="es-CO" smtClean="0"/>
              <a:t>22</a:t>
            </a:fld>
            <a:endParaRPr lang="es-CO"/>
          </a:p>
        </p:txBody>
      </p:sp>
      <p:sp>
        <p:nvSpPr>
          <p:cNvPr id="8" name="Marcador de número de diapositiva 3"/>
          <p:cNvSpPr txBox="1">
            <a:spLocks/>
          </p:cNvSpPr>
          <p:nvPr/>
        </p:nvSpPr>
        <p:spPr>
          <a:xfrm>
            <a:off x="8084483" y="259321"/>
            <a:ext cx="628813" cy="767687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1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FBDCC7A-5452-4D4D-8DB9-24ABBFEC2670}" type="slidenum">
              <a:rPr lang="es-ES" b="1" smtClean="0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>
                <a:defRPr/>
              </a:pPr>
              <a:t>22</a:t>
            </a:fld>
            <a:endParaRPr lang="es-ES" b="1" dirty="0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8622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134" y="1663028"/>
            <a:ext cx="5713733" cy="42853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388859" y="662968"/>
            <a:ext cx="636628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kern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 se aclaró después.</a:t>
            </a:r>
            <a:endParaRPr kumimoji="0" lang="es-CO" sz="3600" b="1" i="0" u="none" strike="noStrike" kern="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88860" y="1628334"/>
            <a:ext cx="6366281" cy="2246769"/>
          </a:xfrm>
          <a:prstGeom prst="rect">
            <a:avLst/>
          </a:prstGeom>
          <a:gradFill rotWithShape="1">
            <a:gsLst>
              <a:gs pos="100000">
                <a:schemeClr val="accent4">
                  <a:lumMod val="40000"/>
                  <a:lumOff val="60000"/>
                </a:schemeClr>
              </a:gs>
              <a:gs pos="0">
                <a:srgbClr val="0FB98C">
                  <a:alpha val="89804"/>
                </a:srgbClr>
              </a:gs>
            </a:gsLst>
            <a:lin ang="5400000" scaled="0"/>
          </a:gradFill>
          <a:ln w="9525" cap="rnd" cmpd="sng" algn="ctr">
            <a:solidFill>
              <a:srgbClr val="BC70EE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latin typeface="Arial Narrow" panose="020B0606020202030204" pitchFamily="34" charset="0"/>
              </a:rPr>
              <a:t>“Estas cosas no las entendieron sus discípulos al principio; pero cuando Jesús fue glorificado, </a:t>
            </a:r>
            <a:r>
              <a:rPr lang="es-CO" sz="2800" kern="0" dirty="0">
                <a:ln w="19050">
                  <a:solidFill>
                    <a:srgbClr val="5100A2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</a:rPr>
              <a:t>entonces se acordaron de que estas cosas estaban escritas acerca de él, y de que se las habían hecho”. </a:t>
            </a:r>
            <a:r>
              <a:rPr lang="es-CO" sz="2800" b="1" kern="0" dirty="0">
                <a:ln w="19050"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</a:rPr>
              <a:t>Juan 12:16. </a:t>
            </a:r>
            <a:endParaRPr kumimoji="0" lang="es-CO" sz="2800" b="1" i="0" u="none" strike="noStrike" kern="0" cap="none" spc="0" normalizeH="0" baseline="0" noProof="0" dirty="0">
              <a:ln w="19050">
                <a:solidFill>
                  <a:srgbClr val="FF0000"/>
                </a:solidFill>
              </a:ln>
              <a:solidFill>
                <a:srgbClr val="C00000"/>
              </a:solidFill>
              <a:effectLst>
                <a:glow rad="63500">
                  <a:schemeClr val="tx1"/>
                </a:glo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328513" y="4132446"/>
            <a:ext cx="6486976" cy="1815882"/>
          </a:xfrm>
          <a:prstGeom prst="rect">
            <a:avLst/>
          </a:prstGeom>
          <a:gradFill rotWithShape="1">
            <a:gsLst>
              <a:gs pos="99000">
                <a:srgbClr val="DEFEB8"/>
              </a:gs>
              <a:gs pos="0">
                <a:srgbClr val="C7FD41"/>
              </a:gs>
            </a:gsLst>
            <a:lin ang="5400000" scaled="0"/>
          </a:gradFill>
          <a:ln w="9525" cap="rnd" cmpd="sng" algn="ctr">
            <a:solidFill>
              <a:srgbClr val="91BF77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2800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“Después de la resurrección, mediante un estudio de las profecías -guiados  por el Espíritu Santo- comprendieron el  propósito de lo que hacía Cristo”. </a:t>
            </a:r>
            <a:r>
              <a:rPr lang="es-CO" sz="2800" b="1" kern="0" dirty="0">
                <a:ln w="3175">
                  <a:solidFill>
                    <a:srgbClr val="006600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C.B.A. Juan 12:16. </a:t>
            </a:r>
            <a:endParaRPr kumimoji="0" lang="es-CO" sz="2800" b="1" i="0" u="none" strike="noStrike" kern="0" cap="none" spc="0" normalizeH="0" baseline="0" noProof="0" dirty="0">
              <a:ln w="3175">
                <a:solidFill>
                  <a:srgbClr val="006600"/>
                </a:solidFill>
              </a:ln>
              <a:solidFill>
                <a:srgbClr val="006600"/>
              </a:solidFill>
              <a:effectLst>
                <a:glow rad="76200">
                  <a:schemeClr val="tx1"/>
                </a:glo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 rot="21400634">
            <a:off x="1618582" y="4330244"/>
            <a:ext cx="5906836" cy="1477328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000" b="1" kern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Finalmente Jesús </a:t>
            </a:r>
            <a:r>
              <a:rPr lang="es-CO" sz="3000" b="1" i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“les dijo: Id por todo el mundo y predicad el evangelio a toda criatura”. </a:t>
            </a:r>
            <a:r>
              <a:rPr lang="es-CO" sz="3000" b="1" kern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Narrow" panose="020B0606020202030204" pitchFamily="34" charset="0"/>
              </a:rPr>
              <a:t>Marcos 16:15. </a:t>
            </a:r>
            <a:endParaRPr kumimoji="0" lang="es-CO" sz="3000" b="1" i="0" u="none" strike="noStrike" kern="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76200">
                  <a:schemeClr val="tx1"/>
                </a:glo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834-7256-4EC2-9AD9-81D7F7DED8A2}" type="slidenum">
              <a:rPr lang="es-CO" smtClean="0"/>
              <a:t>23</a:t>
            </a:fld>
            <a:endParaRPr lang="es-CO"/>
          </a:p>
        </p:txBody>
      </p:sp>
      <p:sp>
        <p:nvSpPr>
          <p:cNvPr id="8" name="Marcador de número de diapositiva 3"/>
          <p:cNvSpPr txBox="1">
            <a:spLocks/>
          </p:cNvSpPr>
          <p:nvPr/>
        </p:nvSpPr>
        <p:spPr>
          <a:xfrm>
            <a:off x="8018223" y="295736"/>
            <a:ext cx="628813" cy="767687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1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FBDCC7A-5452-4D4D-8DB9-24ABBFEC2670}" type="slidenum">
              <a:rPr lang="es-ES" b="1" smtClean="0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>
                <a:defRPr/>
              </a:pPr>
              <a:t>23</a:t>
            </a:fld>
            <a:endParaRPr lang="es-ES" b="1" dirty="0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4832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278296" y="1182026"/>
            <a:ext cx="6241773" cy="517064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3000" i="1" kern="0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“Como los discípulos se equivocaron en cuanto al reino que debía establecerse al fin de las setenta semanas, </a:t>
            </a:r>
            <a:r>
              <a:rPr lang="es-CO" sz="3000" i="1" kern="0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así también los adventistas se equivocaron en cuanto al acontecimiento que debía producirse al fin de los 2.300 días.</a:t>
            </a:r>
            <a:r>
              <a:rPr lang="es-CO" sz="3000" i="1" kern="0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lang="es-CO" sz="3000" i="1" kern="0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… </a:t>
            </a:r>
            <a:r>
              <a:rPr lang="es-CO" sz="3000" i="1" kern="0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Ambas escuelas cumplieron la voluntad de Dios, proclamando el mensaje que él deseaba fuese proclamado, </a:t>
            </a:r>
            <a:r>
              <a:rPr lang="es-CO" sz="3000" i="1" kern="0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y ambas, debido a su mala comprensión del mensaje, sufrieron desengaños”.</a:t>
            </a:r>
            <a:r>
              <a:rPr lang="es-CO" sz="3000" i="1" kern="0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 </a:t>
            </a:r>
            <a:r>
              <a:rPr kumimoji="0" lang="es-CO" sz="3000" b="1" i="0" u="none" strike="noStrike" kern="0" cap="none" spc="0" normalizeH="0" baseline="0" noProof="0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haroni" panose="02010803020104030203" pitchFamily="2" charset="-79"/>
              </a:rPr>
              <a:t>CS 401.</a:t>
            </a:r>
            <a:endParaRPr kumimoji="0" lang="es-ES" sz="3000" b="1" i="0" u="none" strike="noStrike" kern="0" cap="none" spc="0" normalizeH="0" baseline="0" noProof="0" dirty="0">
              <a:ln w="1905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78296" y="1172496"/>
            <a:ext cx="6255027" cy="51706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3000" i="1" kern="0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“Lo que experimentaron los discípulos que predicaron el ‘evangelio del reino’ cuando vino Cristo por primera vez </a:t>
            </a:r>
            <a:r>
              <a:rPr lang="es-CO" sz="3000" i="1" kern="0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004200"/>
                  </a:glow>
                </a:effectLst>
                <a:latin typeface="Arial Narrow" panose="020B0606020202030204" pitchFamily="34" charset="0"/>
                <a:cs typeface="Aharoni" panose="02010803020104030203" pitchFamily="2" charset="-79"/>
              </a:rPr>
              <a:t>tuvo su contraparte en lo que experimentaron los que proclamaron el mensaje de su segundo advenimiento. </a:t>
            </a:r>
            <a:r>
              <a:rPr lang="es-CO" sz="3000" i="1" kern="0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Así como los discípulos fueron predicando: ‘Se ha cumplido el tiempo, y se ha acercado el reino de Dios,’ </a:t>
            </a:r>
            <a:r>
              <a:rPr lang="es-CO" sz="3000" i="1" kern="0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004200"/>
                  </a:glow>
                </a:effectLst>
                <a:latin typeface="Arial Narrow" panose="020B0606020202030204" pitchFamily="34" charset="0"/>
                <a:cs typeface="Aharoni" panose="02010803020104030203" pitchFamily="2" charset="-79"/>
              </a:rPr>
              <a:t>así también Miller y sus asociados proclamaron…, que el juicio era inminente y que el reino eterno iba a ser establecido”.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536013" y="484429"/>
            <a:ext cx="3910045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1" u="none" strike="noStrike" kern="0" cap="none" spc="0" normalizeH="0" baseline="0" noProof="0" dirty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Arial Narrow" panose="020B0606020202030204" pitchFamily="34" charset="0"/>
                <a:cs typeface="Aharoni" panose="02010803020104030203" pitchFamily="2" charset="-79"/>
              </a:rPr>
              <a:t>El Testimonio White.</a:t>
            </a:r>
            <a:endParaRPr kumimoji="0" lang="es-CO" sz="2000" b="0" i="0" u="none" strike="noStrike" kern="0" cap="none" spc="0" normalizeH="0" baseline="0" noProof="0" dirty="0">
              <a:ln w="19050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/>
              <a:uLnTx/>
              <a:uFillTx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717446" y="6246101"/>
            <a:ext cx="1821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kern="0" dirty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CS 399,400</a:t>
            </a:r>
            <a:r>
              <a:rPr lang="es-CO" sz="2800" b="1" kern="0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.</a:t>
            </a:r>
            <a:endParaRPr lang="es-CO" sz="1600" b="1" dirty="0">
              <a:ln w="1905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0D2D-D950-42AA-9027-5DD60D5C57F8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080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458094" y="976076"/>
            <a:ext cx="6227811" cy="1384995"/>
          </a:xfrm>
          <a:prstGeom prst="rect">
            <a:avLst/>
          </a:prstGeom>
          <a:gradFill>
            <a:gsLst>
              <a:gs pos="100000">
                <a:schemeClr val="accent1">
                  <a:lumMod val="40000"/>
                  <a:lumOff val="60000"/>
                  <a:alpha val="90000"/>
                </a:schemeClr>
              </a:gs>
              <a:gs pos="2000">
                <a:schemeClr val="accent1">
                  <a:lumMod val="40000"/>
                  <a:lumOff val="60000"/>
                  <a:alpha val="90000"/>
                </a:schemeClr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Como los discípulos de antaño, los creyentes adventistas no sabían que Jesús estaba cumpliendo la profecía de </a:t>
            </a: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Apocalipsis 10:8-10.</a:t>
            </a:r>
            <a:endParaRPr kumimoji="0" lang="es-CO" sz="3200" b="0" i="0" u="none" strike="noStrike" kern="0" cap="none" spc="0" normalizeH="0" baseline="0" noProof="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701286" y="2791957"/>
            <a:ext cx="5741429" cy="1815882"/>
          </a:xfrm>
          <a:prstGeom prst="rect">
            <a:avLst/>
          </a:prstGeom>
          <a:gradFill>
            <a:gsLst>
              <a:gs pos="100000">
                <a:srgbClr val="E1E1FF"/>
              </a:gs>
              <a:gs pos="2000">
                <a:srgbClr val="CCCCFF">
                  <a:alpha val="84706"/>
                </a:srgbClr>
              </a:gs>
            </a:gsLst>
            <a:lin ang="5400000" scaled="0"/>
          </a:gra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</a:rPr>
              <a:t>“Entonces tomé el librito de la mano del ángel, y lo comí; y era dulce en mi boca como la miel, pero cuando lo hube comido, amargó mi vientre”. </a:t>
            </a: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Apocalipsis 10:10. </a:t>
            </a:r>
            <a:endParaRPr kumimoji="0" lang="es-CO" sz="3200" b="0" i="0" u="none" strike="noStrike" kern="0" cap="none" spc="0" normalizeH="0" baseline="0" noProof="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129459" y="5058413"/>
            <a:ext cx="4885082" cy="1077218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solidFill>
              <a:srgbClr val="5AA0F5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3200" b="1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Pero, ¿qué tan equivocados estaban los milleritas?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25</a:t>
            </a:fld>
            <a:endParaRPr lang="es-CO" dirty="0"/>
          </a:p>
        </p:txBody>
      </p:sp>
      <p:sp>
        <p:nvSpPr>
          <p:cNvPr id="8" name="Marcador de número de diapositiva 3"/>
          <p:cNvSpPr txBox="1">
            <a:spLocks/>
          </p:cNvSpPr>
          <p:nvPr/>
        </p:nvSpPr>
        <p:spPr>
          <a:xfrm>
            <a:off x="7915194" y="361997"/>
            <a:ext cx="628813" cy="767687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1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FBDCC7A-5452-4D4D-8DB9-24ABBFEC2670}" type="slidenum">
              <a:rPr lang="es-ES" b="1" smtClean="0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>
                <a:defRPr/>
              </a:pPr>
              <a:t>25</a:t>
            </a:fld>
            <a:endParaRPr lang="es-ES" b="1" dirty="0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8130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347289" y="979247"/>
            <a:ext cx="6449423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</a:rPr>
              <a:t>¿Había llegado el tiempo del fin? </a:t>
            </a:r>
            <a:r>
              <a:rPr kumimoji="0" lang="es-CO" sz="2800" b="1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SÍ.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</a:rPr>
              <a:t>¿Había llegado la hora del juicio? </a:t>
            </a:r>
            <a:r>
              <a:rPr kumimoji="0" lang="es-CO" sz="2800" b="1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SÍ.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</a:rPr>
              <a:t>¿Era el fin de los 2.300 días de Daniel 8:14? </a:t>
            </a:r>
            <a:r>
              <a:rPr kumimoji="0" lang="es-CO" sz="2800" b="1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SÍ.</a:t>
            </a:r>
            <a:endParaRPr kumimoji="0" lang="es-CO" sz="3000" b="1" i="0" u="none" strike="noStrike" kern="0" cap="none" spc="0" normalizeH="0" baseline="0" noProof="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514996" y="3803820"/>
            <a:ext cx="6281716" cy="2246769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rgbClr val="FFFF66">
                  <a:alpha val="73725"/>
                </a:srgb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Los adventistas esperaban a Jesús como Rey y Juez en su Segunda Venida, pero esto estaba reservado para el fin. </a:t>
            </a: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Mateo 25:31-46.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Narrow" panose="020B0606020202030204" pitchFamily="34" charset="0"/>
              </a:rPr>
              <a:t>Ahora era Juez en el juicio previo a su Venida. </a:t>
            </a:r>
            <a:r>
              <a:rPr kumimoji="0" lang="es-CO" sz="2800" b="1" i="0" u="none" strike="noStrike" kern="0" cap="none" spc="0" normalizeH="0" baseline="0" noProof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Daniel 7:9,10.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908127" y="2822421"/>
            <a:ext cx="5327746" cy="523220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solidFill>
              <a:srgbClr val="5AA0F5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2800" b="1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¿Entonces en qué se equivocaron?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26</a:t>
            </a:fld>
            <a:endParaRPr lang="es-CO" dirty="0"/>
          </a:p>
        </p:txBody>
      </p:sp>
      <p:sp>
        <p:nvSpPr>
          <p:cNvPr id="7" name="Marcador de número de diapositiva 3"/>
          <p:cNvSpPr txBox="1">
            <a:spLocks/>
          </p:cNvSpPr>
          <p:nvPr/>
        </p:nvSpPr>
        <p:spPr>
          <a:xfrm>
            <a:off x="8020843" y="361997"/>
            <a:ext cx="628813" cy="76768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1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FBDCC7A-5452-4D4D-8DB9-24ABBFEC2670}" type="slidenum">
              <a:rPr lang="es-ES" b="1" smtClean="0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>
                <a:defRPr/>
              </a:pPr>
              <a:t>26</a:t>
            </a:fld>
            <a:endParaRPr lang="es-ES" b="1" dirty="0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4869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02"/>
          <a:stretch/>
        </p:blipFill>
        <p:spPr>
          <a:xfrm>
            <a:off x="4854794" y="3324132"/>
            <a:ext cx="3248025" cy="308600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162440" y="3531629"/>
            <a:ext cx="3155515" cy="1815882"/>
          </a:xfrm>
          <a:prstGeom prst="rect">
            <a:avLst/>
          </a:prstGeom>
          <a:gradFill rotWithShape="1">
            <a:gsLst>
              <a:gs pos="99000">
                <a:srgbClr val="DEFEB8"/>
              </a:gs>
              <a:gs pos="0">
                <a:srgbClr val="C7FD41"/>
              </a:gs>
            </a:gsLst>
            <a:lin ang="5400000" scaled="0"/>
          </a:gradFill>
          <a:ln w="9525" cap="rnd" cmpd="sng" algn="ctr">
            <a:solidFill>
              <a:srgbClr val="91BF77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Todo estaba escrito, Daniel 7-12, Hebreos 8 y 9, Apocalipsis 10 y otros textos. </a:t>
            </a:r>
            <a:endParaRPr kumimoji="0" lang="es-CO" sz="2800" b="1" i="0" u="none" strike="noStrike" kern="0" cap="none" spc="0" normalizeH="0" baseline="0" noProof="0" dirty="0">
              <a:ln w="3175">
                <a:solidFill>
                  <a:srgbClr val="006600"/>
                </a:solidFill>
              </a:ln>
              <a:solidFill>
                <a:srgbClr val="006600"/>
              </a:solidFill>
              <a:effectLst>
                <a:glow rad="76200">
                  <a:schemeClr val="tx1"/>
                </a:glo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61994" y="556954"/>
            <a:ext cx="702001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pretendía Jesús con todo esto?</a:t>
            </a:r>
            <a:endParaRPr kumimoji="0" lang="es-CO" sz="4000" b="1" i="0" u="none" strike="noStrike" kern="0" cap="none" spc="0" normalizeH="0" baseline="0" noProof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73146" y="1428738"/>
            <a:ext cx="7397708" cy="1815882"/>
          </a:xfrm>
          <a:prstGeom prst="rect">
            <a:avLst/>
          </a:prstGeom>
          <a:gradFill rotWithShape="1">
            <a:gsLst>
              <a:gs pos="27458">
                <a:srgbClr val="E7CFF9"/>
              </a:gs>
              <a:gs pos="58448">
                <a:srgbClr val="F3E8FC"/>
              </a:gs>
              <a:gs pos="100000">
                <a:srgbClr val="FFFFFF">
                  <a:alpha val="80000"/>
                </a:srgbClr>
              </a:gs>
              <a:gs pos="2000">
                <a:srgbClr val="D2A7F3">
                  <a:alpha val="89804"/>
                </a:srgbClr>
              </a:gs>
            </a:gsLst>
            <a:lin ang="5400000" scaled="0"/>
          </a:gradFill>
          <a:ln w="9525" cap="rnd" cmpd="sng" algn="ctr">
            <a:solidFill>
              <a:srgbClr val="BC70EE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Jesús estaba llamando la atención de la gente hacia su obra en el santuario celestial.</a:t>
            </a:r>
            <a:r>
              <a:rPr kumimoji="0" lang="es-CO" sz="2800" b="0" i="0" u="none" strike="noStrike" kern="0" cap="none" spc="0" normalizeH="0" baseline="0" noProof="0" dirty="0">
                <a:ln w="19050">
                  <a:solidFill>
                    <a:srgbClr val="9900CC"/>
                  </a:solidFill>
                </a:ln>
                <a:solidFill>
                  <a:srgbClr val="9900CC"/>
                </a:solidFill>
                <a:effectLst/>
                <a:uLnTx/>
                <a:uFillTx/>
                <a:latin typeface="Arial Narrow" panose="020B0606020202030204" pitchFamily="34" charset="0"/>
              </a:rPr>
              <a:t> Estaba por ocurrir un evento muy importante en el plan de salvación: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0" cap="none" spc="0" normalizeH="0" baseline="0" noProof="0" dirty="0">
                <a:ln w="3175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Había llegado la hora del juicio. </a:t>
            </a:r>
            <a:r>
              <a:rPr kumimoji="0" lang="es-CO" sz="2800" b="1" i="0" u="none" strike="noStrike" kern="0" cap="none" spc="0" normalizeH="0" baseline="0" noProof="0" dirty="0">
                <a:ln w="317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Apocalipsis 14:7. </a:t>
            </a:r>
            <a:endParaRPr kumimoji="0" lang="es-CO" sz="2800" b="1" i="0" u="none" strike="noStrike" kern="0" cap="none" spc="0" normalizeH="0" baseline="0" noProof="0" dirty="0">
              <a:ln w="3175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glow rad="63500">
                  <a:schemeClr val="tx1"/>
                </a:glo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 rot="21328215">
            <a:off x="1437486" y="5310138"/>
            <a:ext cx="6269028" cy="1077218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CO" sz="32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Pero los adventistas no lo sabían, o no lo entendían o lo habían olvidado.</a:t>
            </a:r>
            <a:endParaRPr kumimoji="0" lang="es-CO" sz="3200" b="1" i="0" u="none" strike="noStrike" kern="0" cap="none" spc="0" normalizeH="0" baseline="0" noProof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76200">
                  <a:schemeClr val="tx1"/>
                </a:glo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834-7256-4EC2-9AD9-81D7F7DED8A2}" type="slidenum">
              <a:rPr lang="es-CO" smtClean="0"/>
              <a:t>27</a:t>
            </a:fld>
            <a:endParaRPr lang="es-CO"/>
          </a:p>
        </p:txBody>
      </p:sp>
      <p:sp>
        <p:nvSpPr>
          <p:cNvPr id="10" name="Marcador de número de diapositiva 3"/>
          <p:cNvSpPr txBox="1">
            <a:spLocks/>
          </p:cNvSpPr>
          <p:nvPr/>
        </p:nvSpPr>
        <p:spPr>
          <a:xfrm>
            <a:off x="8071230" y="30692"/>
            <a:ext cx="628813" cy="767687"/>
          </a:xfrm>
          <a:prstGeom prst="rect">
            <a:avLst/>
          </a:prstGeom>
          <a:noFill/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1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FBDCC7A-5452-4D4D-8DB9-24ABBFEC2670}" type="slidenum">
              <a:rPr lang="es-ES" b="1" smtClean="0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>
                <a:defRPr/>
              </a:pPr>
              <a:t>27</a:t>
            </a:fld>
            <a:endParaRPr lang="es-ES" b="1" dirty="0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0367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572084" y="4050472"/>
            <a:ext cx="5999829" cy="1938992"/>
          </a:xfrm>
          <a:prstGeom prst="rect">
            <a:avLst/>
          </a:prstGeom>
          <a:solidFill>
            <a:srgbClr val="FFFF99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O" sz="3000" kern="0" dirty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“Finalmente el ángel fuerte</a:t>
            </a:r>
            <a:r>
              <a:rPr lang="es-CO" sz="3000" b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 “me dijo: Es necesario que profetices otra vez sobre muchos pueblos, naciones, lenguas y reyes”.</a:t>
            </a:r>
            <a:r>
              <a:rPr kumimoji="0" lang="es-CO" sz="3000" b="1" i="0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s-CO" sz="3000" b="1" i="0" u="none" strike="noStrike" kern="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Apocalipsis 10:11. </a:t>
            </a:r>
            <a:endParaRPr kumimoji="0" lang="es-ES" sz="3000" b="1" i="0" u="none" strike="noStrike" kern="0" cap="none" spc="50" normalizeH="0" baseline="0" noProof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38100">
                  <a:schemeClr val="tx1"/>
                </a:glow>
              </a:effectLst>
              <a:uLnTx/>
              <a:uFillTx/>
              <a:latin typeface="Arial Narrow" panose="020B0606020202030204" pitchFamily="34" charset="0"/>
              <a:cs typeface="Aharoni" pitchFamily="2" charset="-79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450300" y="1426929"/>
            <a:ext cx="6243401" cy="2246769"/>
          </a:xfrm>
          <a:prstGeom prst="rect">
            <a:avLst/>
          </a:prstGeom>
          <a:gradFill>
            <a:gsLst>
              <a:gs pos="0">
                <a:schemeClr val="tx1">
                  <a:alpha val="80000"/>
                </a:schemeClr>
              </a:gs>
              <a:gs pos="100000">
                <a:schemeClr val="tx1">
                  <a:alpha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Estas cosas no las entendieron al principio pero después del chasco, mediante </a:t>
            </a:r>
            <a:r>
              <a:rPr lang="es-CO" sz="2800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el</a:t>
            </a:r>
            <a:r>
              <a:rPr kumimoji="0" lang="es-CO" sz="2800" b="0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 estudio de las profecías -</a:t>
            </a:r>
            <a:r>
              <a:rPr kumimoji="0" lang="es-CO" sz="2800" b="0" i="1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guiados  por el Espíritu Santo- </a:t>
            </a:r>
            <a:r>
              <a:rPr kumimoji="0" lang="es-CO" sz="2800" b="0" i="0" u="none" strike="noStrike" kern="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comprendieron el significado y el propósito de la profecía de los 2.300 días. </a:t>
            </a:r>
            <a:endParaRPr kumimoji="0" lang="es-CO" sz="2800" b="1" i="0" u="none" strike="noStrike" kern="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276815" y="89866"/>
            <a:ext cx="6366281" cy="83099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800" b="1" i="0" u="none" strike="noStrike" kern="0" cap="none" spc="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 se aclaró después.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369991" y="3844336"/>
            <a:ext cx="6404019" cy="2677656"/>
          </a:xfrm>
          <a:prstGeom prst="rect">
            <a:avLst/>
          </a:prstGeom>
          <a:solidFill>
            <a:srgbClr val="D8FF89"/>
          </a:solidFill>
          <a:ln w="76200" cap="rnd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0" cap="none" spc="0" normalizeH="0" baseline="0" noProof="0" dirty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Vijaya" panose="020B0604020202020204" pitchFamily="34" charset="0"/>
              </a:rPr>
              <a:t>Esta orden dada a Juan representa la misión dada a los descendientes del mensaje adventista de proclamar los mensajes de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0" cap="none" spc="0" normalizeH="0" baseline="0" noProof="0" dirty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Vijaya" panose="020B0604020202020204" pitchFamily="34" charset="0"/>
              </a:rPr>
              <a:t>los tres ángeles de Apocalipsis 14,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0" cap="none" spc="0" normalizeH="0" baseline="0" noProof="0" dirty="0">
                <a:ln w="6350"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Vijaya" panose="020B0604020202020204" pitchFamily="34" charset="0"/>
              </a:rPr>
              <a:t> </a:t>
            </a:r>
            <a:r>
              <a:rPr kumimoji="0" lang="es-CO" sz="2800" b="1" i="0" u="none" strike="noStrike" kern="0" cap="none" spc="0" normalizeH="0" baseline="0" noProof="0" dirty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Vijaya" panose="020B0604020202020204" pitchFamily="34" charset="0"/>
              </a:rPr>
              <a:t>después de 1.844, ahora con una mejor comprensión de las profecías de fin. </a:t>
            </a:r>
            <a:endParaRPr kumimoji="0" lang="es-CO" sz="2800" b="1" i="1" u="none" strike="noStrike" kern="0" cap="none" spc="0" normalizeH="0" baseline="0" noProof="0" dirty="0">
              <a:ln w="6350"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Vijaya" panose="020B0604020202020204" pitchFamily="3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DCC7A-5452-4D4D-8DB9-24ABBFEC2670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8981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25085" y="5290498"/>
            <a:ext cx="6693831" cy="1200329"/>
          </a:xfrm>
          <a:prstGeom prst="rect">
            <a:avLst/>
          </a:prstGeom>
          <a:solidFill>
            <a:srgbClr val="FFFF99"/>
          </a:solidFill>
          <a:ln w="76200" cap="rnd" cmpd="sng" algn="ctr">
            <a:solidFill>
              <a:srgbClr val="C0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0" cap="none" spc="0" normalizeH="0" baseline="0" noProof="0" dirty="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Vijaya" panose="020B0604020202020204" pitchFamily="34" charset="0"/>
              </a:rPr>
              <a:t>Señor, ayúdanos a vivir a la altura de tanta bondad inmerecida.</a:t>
            </a:r>
            <a:endParaRPr kumimoji="0" lang="es-CO" sz="3600" b="1" i="1" u="none" strike="noStrike" kern="0" cap="none" spc="0" normalizeH="0" baseline="0" noProof="0" dirty="0">
              <a:ln w="6350"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Vijaya" panose="020B0604020202020204" pitchFamily="34" charset="0"/>
            </a:endParaRPr>
          </a:p>
        </p:txBody>
      </p:sp>
      <p:sp>
        <p:nvSpPr>
          <p:cNvPr id="11" name="Pergamino: vertical 10"/>
          <p:cNvSpPr/>
          <p:nvPr/>
        </p:nvSpPr>
        <p:spPr>
          <a:xfrm>
            <a:off x="1484243" y="463826"/>
            <a:ext cx="6175514" cy="4465982"/>
          </a:xfrm>
          <a:prstGeom prst="verticalScroll">
            <a:avLst/>
          </a:prstGeom>
          <a:solidFill>
            <a:srgbClr val="FFFFCC"/>
          </a:solidFill>
          <a:ln w="19050" cap="rnd" cmpd="sng" algn="ctr">
            <a:solidFill>
              <a:srgbClr val="E25247"/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914400">
              <a:defRPr/>
            </a:pPr>
            <a:r>
              <a:rPr lang="es-CO" sz="3600" b="1" kern="0" dirty="0">
                <a:ln w="63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Nosotros somos los descendientes espirituales de quienes predicaron este mensaje por primera vez.</a:t>
            </a:r>
          </a:p>
          <a:p>
            <a:pPr lvl="0" algn="ctr" defTabSz="914400">
              <a:defRPr/>
            </a:pPr>
            <a:r>
              <a:rPr lang="es-CO" sz="3600" b="1" kern="0" dirty="0">
                <a:ln w="63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¡Qué privilegio!</a:t>
            </a:r>
          </a:p>
          <a:p>
            <a:pPr lvl="0" algn="ctr" defTabSz="914400">
              <a:defRPr/>
            </a:pPr>
            <a:r>
              <a:rPr lang="es-CO" sz="3600" b="1" kern="0" dirty="0">
                <a:ln w="63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 </a:t>
            </a:r>
            <a:r>
              <a:rPr lang="es-CO" sz="3600" b="1" kern="0" dirty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Y Jesús sigue guiando</a:t>
            </a:r>
          </a:p>
          <a:p>
            <a:pPr lvl="0" algn="ctr" defTabSz="914400">
              <a:defRPr/>
            </a:pPr>
            <a:r>
              <a:rPr lang="es-CO" sz="3600" b="1" kern="0" dirty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  <a:cs typeface="Vijaya" panose="020B0604020202020204" pitchFamily="34" charset="0"/>
              </a:rPr>
              <a:t> a su pueblo.</a:t>
            </a:r>
            <a:endParaRPr lang="es-CO" sz="3000" b="1" i="1" kern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DCC7A-5452-4D4D-8DB9-24ABBFEC2670}" type="slidenum">
              <a:rPr lang="es-ES" b="1" smtClean="0"/>
              <a:pPr>
                <a:defRPr/>
              </a:pPr>
              <a:t>29</a:t>
            </a:fld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5220292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7030A0"/>
            </a:gs>
            <a:gs pos="34000">
              <a:schemeClr val="bg2">
                <a:tint val="45000"/>
                <a:shade val="99000"/>
                <a:satMod val="350000"/>
              </a:schemeClr>
            </a:gs>
            <a:gs pos="91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8203752" y="295736"/>
            <a:ext cx="628813" cy="767687"/>
          </a:xfrm>
          <a:solidFill>
            <a:srgbClr val="92D050"/>
          </a:solidFill>
        </p:spPr>
        <p:txBody>
          <a:bodyPr/>
          <a:lstStyle/>
          <a:p>
            <a:pPr>
              <a:defRPr/>
            </a:pPr>
            <a:fld id="{EFBDCC7A-5452-4D4D-8DB9-24ABBFEC2670}" type="slidenum">
              <a:rPr lang="es-ES" b="1" smtClean="0"/>
              <a:pPr>
                <a:defRPr/>
              </a:pPr>
              <a:t>3</a:t>
            </a:fld>
            <a:endParaRPr lang="es-ES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183" y="3883778"/>
            <a:ext cx="3377634" cy="253322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32954" y="737707"/>
            <a:ext cx="7478092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1" u="none" strike="noStrike" kern="0" cap="none" spc="50" normalizeH="0" baseline="0" noProof="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uLnTx/>
                <a:uFillTx/>
                <a:latin typeface="Arial Narrow" panose="020B0606020202030204" pitchFamily="34" charset="0"/>
                <a:cs typeface="Aharoni" pitchFamily="2" charset="-79"/>
              </a:rPr>
              <a:t>“Tiempo, tiempos, y la mitad de un tiempo”.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122569" y="1678339"/>
            <a:ext cx="6898861" cy="10772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kumimoji="0" lang="es-CO" sz="3200" b="0" i="1" u="none" strike="noStrike" kern="0" cap="none" spc="50" normalizeH="0" baseline="0" noProof="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uLnTx/>
                <a:uFillTx/>
                <a:latin typeface="Arial Narrow" panose="020B0606020202030204" pitchFamily="34" charset="0"/>
                <a:cs typeface="Aharoni" pitchFamily="2" charset="-79"/>
              </a:rPr>
              <a:t>Durante este </a:t>
            </a:r>
            <a:r>
              <a:rPr lang="es-CO" sz="3200" i="1" kern="0" spc="5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período el cuerno pequeño persiguió al pueblo de Dios</a:t>
            </a:r>
            <a:r>
              <a:rPr kumimoji="0" lang="es-CO" sz="3200" b="0" i="1" u="none" strike="noStrike" kern="0" cap="none" spc="50" normalizeH="0" baseline="0" noProof="0" dirty="0">
                <a:ln w="190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uLnTx/>
                <a:uFillTx/>
                <a:latin typeface="Arial Narrow" panose="020B0606020202030204" pitchFamily="34" charset="0"/>
                <a:cs typeface="Aharoni" pitchFamily="2" charset="-79"/>
              </a:rPr>
              <a:t>. </a:t>
            </a:r>
            <a:r>
              <a:rPr kumimoji="0" lang="es-CO" sz="3200" b="0" i="0" u="none" strike="noStrike" kern="0" cap="none" spc="50" normalizeH="0" baseline="0" noProof="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uLnTx/>
                <a:uFillTx/>
                <a:latin typeface="Arial Narrow" panose="020B0606020202030204" pitchFamily="34" charset="0"/>
                <a:cs typeface="Aharoni" pitchFamily="2" charset="-79"/>
              </a:rPr>
              <a:t>Daniel 7:25.</a:t>
            </a:r>
            <a:endParaRPr kumimoji="0" lang="es-CO" sz="4000" b="0" i="0" u="none" strike="noStrike" kern="0" cap="none" spc="0" normalizeH="0" baseline="0" noProof="0" dirty="0">
              <a:ln w="1905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Vijaya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63055" y="3018653"/>
            <a:ext cx="7017889" cy="1569660"/>
          </a:xfrm>
          <a:prstGeom prst="rect">
            <a:avLst/>
          </a:prstGeom>
          <a:gradFill>
            <a:gsLst>
              <a:gs pos="0">
                <a:srgbClr val="FFFF66"/>
              </a:gs>
              <a:gs pos="48700">
                <a:srgbClr val="FFFF99"/>
              </a:gs>
              <a:gs pos="100000">
                <a:schemeClr val="tx1"/>
              </a:gs>
            </a:gsLst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altLang="es-CO" sz="32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Tiempo (</a:t>
            </a:r>
            <a:r>
              <a:rPr lang="es-CO" altLang="es-CO" sz="3200" i="1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arameo</a:t>
            </a:r>
            <a:r>
              <a:rPr lang="es-CO" altLang="es-CO" sz="32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CO" altLang="es-CO" sz="3200" i="1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iddan</a:t>
            </a:r>
            <a:r>
              <a:rPr lang="es-CO" altLang="es-CO" sz="32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</a:t>
            </a:r>
            <a:r>
              <a:rPr kumimoji="0" lang="es-CO" altLang="es-CO" sz="32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significa año. </a:t>
            </a:r>
          </a:p>
          <a:p>
            <a:pPr lvl="0" algn="ctr" defTabSz="914400">
              <a:defRPr/>
            </a:pPr>
            <a:r>
              <a:rPr kumimoji="0" lang="es-CO" altLang="es-CO" sz="32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De manera que tres tiempos y medio son </a:t>
            </a:r>
            <a:r>
              <a:rPr kumimoji="0" lang="es-CO" altLang="es-CO" sz="32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lo mismo que 3 </a:t>
            </a:r>
            <a:r>
              <a:rPr kumimoji="0" lang="es-ES" sz="3200" b="0" i="0" u="none" strike="noStrike" kern="10" cap="none" spc="0" normalizeH="0" baseline="0" noProof="0" dirty="0">
                <a:ln w="19050">
                  <a:solidFill>
                    <a:sysClr val="windowText" lastClr="000000"/>
                  </a:solidFill>
                  <a:round/>
                  <a:headEnd/>
                  <a:tailEnd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½ años </a:t>
            </a:r>
            <a:r>
              <a:rPr kumimoji="0" lang="es-CO" altLang="es-CO" sz="32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s-CO" altLang="es-CO" sz="3200" b="0" i="0" u="none" strike="noStrike" kern="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1260 días (proféticos).</a:t>
            </a:r>
            <a:endParaRPr kumimoji="0" lang="es-CO" sz="4000" b="0" i="0" u="none" strike="noStrike" kern="0" cap="none" spc="0" normalizeH="0" baseline="0" noProof="0" dirty="0">
              <a:ln w="190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63500">
                  <a:srgbClr val="44546A"/>
                </a:glow>
              </a:effectLst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120758" y="4847344"/>
            <a:ext cx="6902484" cy="1569660"/>
          </a:xfrm>
          <a:prstGeom prst="rect">
            <a:avLst/>
          </a:prstGeom>
          <a:gradFill rotWithShape="1">
            <a:gsLst>
              <a:gs pos="62000">
                <a:srgbClr val="F9B5FB"/>
              </a:gs>
              <a:gs pos="0">
                <a:sysClr val="window" lastClr="FFFFFF"/>
              </a:gs>
            </a:gsLst>
            <a:lin ang="5400000" scaled="0"/>
          </a:gradFill>
          <a:ln w="38100" cap="rnd" cmpd="sng" algn="ctr">
            <a:solidFill>
              <a:srgbClr val="FF00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kumimoji="0" lang="es-CO" altLang="es-CO" sz="3200" b="0" i="0" u="none" strike="noStrike" kern="0" cap="none" spc="0" normalizeH="0" baseline="0" noProof="0" dirty="0">
                <a:ln w="19050">
                  <a:solidFill>
                    <a:srgbClr val="C00000"/>
                  </a:solidFill>
                </a:ln>
                <a:solidFill>
                  <a:srgbClr val="CC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Siendo que </a:t>
            </a:r>
            <a:r>
              <a:rPr lang="es-CO" altLang="es-CO" sz="3200" kern="0" dirty="0">
                <a:ln w="19050">
                  <a:solidFill>
                    <a:srgbClr val="C00000"/>
                  </a:solidFill>
                </a:ln>
                <a:solidFill>
                  <a:srgbClr val="CC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 día profético </a:t>
            </a:r>
            <a:r>
              <a:rPr kumimoji="0" lang="es-CO" altLang="es-CO" sz="3200" b="0" i="0" u="none" strike="noStrike" kern="0" cap="none" spc="0" normalizeH="0" baseline="0" noProof="0" dirty="0">
                <a:ln w="19050">
                  <a:solidFill>
                    <a:srgbClr val="C00000"/>
                  </a:solidFill>
                </a:ln>
                <a:solidFill>
                  <a:srgbClr val="CC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equivale a un año </a:t>
            </a:r>
            <a:r>
              <a:rPr kumimoji="0" lang="es-CO" altLang="es-CO" sz="3200" b="0" i="0" u="none" strike="noStrike" kern="0" cap="none" spc="0" normalizeH="0" baseline="0" noProof="0" dirty="0">
                <a:ln w="19050">
                  <a:solidFill>
                    <a:srgbClr val="1403EF"/>
                  </a:solidFill>
                </a:ln>
                <a:solidFill>
                  <a:srgbClr val="1403E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s-CO" sz="3000" i="1" kern="0" dirty="0">
                <a:ln w="19050">
                  <a:solidFill>
                    <a:srgbClr val="1F0EFE"/>
                  </a:solidFill>
                </a:ln>
                <a:solidFill>
                  <a:srgbClr val="1F0EF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Números 14:34 </a:t>
            </a:r>
            <a:r>
              <a:rPr lang="es-CO" sz="3000" i="1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CO" sz="3000" i="1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Ezequiel 4:6),</a:t>
            </a:r>
            <a:r>
              <a:rPr kumimoji="0" lang="es-ES" sz="3200" b="0" i="0" u="none" strike="noStrike" kern="10" cap="none" spc="0" normalizeH="0" baseline="0" noProof="0" dirty="0">
                <a:ln w="317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s-ES" sz="3200" b="0" i="0" u="none" strike="noStrike" kern="10" cap="none" spc="0" normalizeH="0" baseline="0" noProof="0" dirty="0">
                <a:ln w="1905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entonces</a:t>
            </a:r>
            <a:r>
              <a:rPr kumimoji="0" lang="es-ES" sz="3200" b="0" i="0" u="none" strike="noStrike" kern="10" cap="none" spc="0" normalizeH="0" baseline="0" noProof="0" dirty="0">
                <a:ln w="317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s-CO" altLang="es-CO" sz="3200" b="0" i="0" u="none" strike="noStrike" kern="0" cap="none" spc="0" normalizeH="0" baseline="0" noProof="0" dirty="0">
                <a:ln w="19050">
                  <a:solidFill>
                    <a:srgbClr val="C00000"/>
                  </a:solidFill>
                </a:ln>
                <a:solidFill>
                  <a:srgbClr val="CC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1260 días es lo mismo que 1260 años.</a:t>
            </a:r>
            <a:endParaRPr kumimoji="0" lang="es-CO" sz="4000" b="0" i="0" u="none" strike="noStrike" kern="0" cap="none" spc="0" normalizeH="0" baseline="0" noProof="0" dirty="0">
              <a:ln w="19050">
                <a:solidFill>
                  <a:srgbClr val="C00000"/>
                </a:solidFill>
              </a:ln>
              <a:solidFill>
                <a:srgbClr val="CC0000"/>
              </a:solidFill>
              <a:effectLst>
                <a:glow rad="63500">
                  <a:srgbClr val="44546A"/>
                </a:glow>
              </a:effectLst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1643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34000">
              <a:srgbClr val="FFFF00"/>
            </a:gs>
            <a:gs pos="65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618" y="2704510"/>
            <a:ext cx="4540765" cy="3405574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15717" y="864170"/>
            <a:ext cx="6112566" cy="1477328"/>
          </a:xfrm>
          <a:prstGeom prst="rect">
            <a:avLst/>
          </a:prstGeom>
          <a:gradFill>
            <a:gsLst>
              <a:gs pos="0">
                <a:srgbClr val="8AF6BD"/>
              </a:gs>
              <a:gs pos="48700">
                <a:schemeClr val="tx1"/>
              </a:gs>
              <a:gs pos="100000">
                <a:srgbClr val="8AF6BD"/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b="0" i="0" u="none" strike="noStrike" kern="0" cap="none" spc="50" normalizeH="0" baseline="0" noProof="0" dirty="0">
                <a:ln w="1905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glow>
                    <a:schemeClr val="bg2"/>
                  </a:glow>
                </a:effectLst>
                <a:uLnTx/>
                <a:uFillTx/>
                <a:latin typeface="Arial Narrow" panose="020B0606020202030204" pitchFamily="34" charset="0"/>
                <a:cs typeface="Aharoni" pitchFamily="2" charset="-79"/>
              </a:rPr>
              <a:t>Significa que el tiempo del fin es al final de los 1260 años, cuando</a:t>
            </a:r>
            <a:r>
              <a:rPr kumimoji="0" lang="es-CO" sz="3000" b="0" i="0" u="none" strike="noStrike" kern="0" cap="none" spc="50" normalizeH="0" baseline="0" noProof="0" dirty="0">
                <a:ln w="1905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glow rad="88900">
                    <a:schemeClr val="bg2"/>
                  </a:glow>
                </a:effectLst>
                <a:uLnTx/>
                <a:uFillTx/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kumimoji="0" lang="es-CO" sz="3000" b="0" i="0" u="none" strike="noStrike" kern="0" cap="none" spc="50" normalizeH="0" baseline="0" noProof="0" dirty="0">
                <a:ln w="1905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glow>
                    <a:schemeClr val="bg2"/>
                  </a:glow>
                </a:effectLst>
                <a:uLnTx/>
                <a:uFillTx/>
                <a:latin typeface="Arial Narrow" panose="020B0606020202030204" pitchFamily="34" charset="0"/>
                <a:cs typeface="Aharoni" pitchFamily="2" charset="-79"/>
              </a:rPr>
              <a:t>se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b="0" i="0" u="none" strike="noStrike" kern="0" cap="none" spc="50" normalizeH="0" baseline="0" noProof="0" dirty="0">
                <a:ln w="1905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glow>
                    <a:schemeClr val="bg2"/>
                  </a:glow>
                </a:effectLst>
                <a:uLnTx/>
                <a:uFillTx/>
                <a:latin typeface="Arial Narrow" panose="020B0606020202030204" pitchFamily="34" charset="0"/>
                <a:cs typeface="Aharoni" pitchFamily="2" charset="-79"/>
              </a:rPr>
              <a:t>“</a:t>
            </a:r>
            <a:r>
              <a:rPr kumimoji="0" lang="es-CO" sz="3000" b="0" i="1" u="none" strike="noStrike" kern="0" cap="none" spc="50" normalizeH="0" baseline="0" noProof="0" dirty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>
                    <a:schemeClr val="bg2"/>
                  </a:glow>
                </a:effectLst>
                <a:uLnTx/>
                <a:uFillTx/>
                <a:latin typeface="Arial Narrow" panose="020B0606020202030204" pitchFamily="34" charset="0"/>
                <a:cs typeface="Aharoni" pitchFamily="2" charset="-79"/>
              </a:rPr>
              <a:t>acabe la dispersión</a:t>
            </a:r>
            <a:r>
              <a:rPr kumimoji="0" lang="es-CO" sz="3000" b="0" i="0" u="none" strike="noStrike" kern="0" cap="none" spc="50" normalizeH="0" baseline="0" noProof="0" dirty="0">
                <a:ln w="1905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glow>
                    <a:schemeClr val="bg2"/>
                  </a:glow>
                </a:effectLst>
                <a:uLnTx/>
                <a:uFillTx/>
                <a:latin typeface="Arial Narrow" panose="020B0606020202030204" pitchFamily="34" charset="0"/>
                <a:cs typeface="Aharoni" pitchFamily="2" charset="-79"/>
              </a:rPr>
              <a:t>” del pueblo</a:t>
            </a:r>
            <a:r>
              <a:rPr kumimoji="0" lang="es-CO" sz="3000" b="0" i="0" u="none" strike="noStrike" kern="0" cap="none" spc="50" normalizeH="0" baseline="0" noProof="0" dirty="0">
                <a:ln w="1905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glow rad="88900">
                    <a:schemeClr val="bg2"/>
                  </a:glow>
                </a:effectLst>
                <a:uLnTx/>
                <a:uFillTx/>
                <a:latin typeface="Arial Narrow" panose="020B0606020202030204" pitchFamily="34" charset="0"/>
                <a:cs typeface="Aharoni" pitchFamily="2" charset="-79"/>
              </a:rPr>
              <a:t> </a:t>
            </a:r>
            <a:r>
              <a:rPr kumimoji="0" lang="es-CO" sz="3000" b="0" i="0" u="none" strike="noStrike" kern="0" cap="none" spc="50" normalizeH="0" baseline="0" noProof="0" dirty="0">
                <a:ln w="19050" cmpd="sng">
                  <a:solidFill>
                    <a:srgbClr val="006600"/>
                  </a:solidFill>
                  <a:prstDash val="solid"/>
                </a:ln>
                <a:solidFill>
                  <a:srgbClr val="006600"/>
                </a:solidFill>
                <a:effectLst>
                  <a:glow>
                    <a:schemeClr val="bg2"/>
                  </a:glow>
                </a:effectLst>
                <a:uLnTx/>
                <a:uFillTx/>
                <a:latin typeface="Arial Narrow" panose="020B0606020202030204" pitchFamily="34" charset="0"/>
                <a:cs typeface="Aharoni" pitchFamily="2" charset="-79"/>
              </a:rPr>
              <a:t>de Dios.</a:t>
            </a:r>
            <a:endParaRPr kumimoji="0" lang="es-ES" sz="3000" b="0" i="0" u="none" strike="noStrike" kern="0" cap="none" spc="50" normalizeH="0" baseline="0" noProof="0" dirty="0">
              <a:ln w="19050" cmpd="sng">
                <a:solidFill>
                  <a:srgbClr val="006600"/>
                </a:solidFill>
                <a:prstDash val="solid"/>
              </a:ln>
              <a:solidFill>
                <a:srgbClr val="006600"/>
              </a:solidFill>
              <a:effectLst>
                <a:glow>
                  <a:schemeClr val="bg2"/>
                </a:glow>
              </a:effectLst>
              <a:uLnTx/>
              <a:uFillTx/>
              <a:latin typeface="Arial Narrow" panose="020B0606020202030204" pitchFamily="34" charset="0"/>
              <a:cs typeface="Aharoni" pitchFamily="2" charset="-79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378225" y="2665667"/>
            <a:ext cx="6387549" cy="2400657"/>
          </a:xfrm>
          <a:prstGeom prst="rect">
            <a:avLst/>
          </a:prstGeom>
          <a:gradFill>
            <a:gsLst>
              <a:gs pos="98000">
                <a:srgbClr val="FFFF66"/>
              </a:gs>
              <a:gs pos="17000">
                <a:srgbClr val="F0FCB2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3000" b="0" i="0" u="none" strike="noStrike" kern="0" cap="none" spc="0" normalizeH="0" baseline="0" noProof="0" dirty="0">
                <a:ln w="19050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Durante este tiempo el dragón (</a:t>
            </a:r>
            <a:r>
              <a:rPr kumimoji="0" lang="es-CO" altLang="es-CO" sz="3000" i="1" u="none" strike="noStrike" kern="0" cap="none" spc="0" normalizeH="0" baseline="0" noProof="0" dirty="0">
                <a:ln w="19050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el diablo</a:t>
            </a:r>
            <a:r>
              <a:rPr kumimoji="0" lang="es-CO" altLang="es-CO" sz="3000" b="0" i="0" u="none" strike="noStrike" kern="0" cap="none" spc="0" normalizeH="0" baseline="0" noProof="0" dirty="0">
                <a:ln w="19050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3000" b="0" i="0" u="none" strike="noStrike" kern="0" cap="none" spc="0" normalizeH="0" baseline="0" noProof="0" dirty="0">
                <a:ln w="19050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persiguió a la mujer</a:t>
            </a:r>
            <a:r>
              <a:rPr kumimoji="0" lang="es-CO" altLang="es-CO" sz="3000" b="0" i="0" u="none" strike="noStrike" kern="0" cap="none" spc="0" normalizeH="0" noProof="0" dirty="0">
                <a:ln w="19050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(</a:t>
            </a:r>
            <a:r>
              <a:rPr kumimoji="0" lang="es-CO" altLang="es-CO" sz="3000" b="0" i="1" u="none" strike="noStrike" kern="0" cap="none" spc="0" normalizeH="0" noProof="0" dirty="0">
                <a:ln w="19050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la iglesia</a:t>
            </a:r>
            <a:r>
              <a:rPr kumimoji="0" lang="es-CO" altLang="es-CO" sz="3000" b="0" i="0" u="none" strike="noStrike" kern="0" cap="none" spc="0" normalizeH="0" noProof="0" dirty="0">
                <a:ln w="19050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). </a:t>
            </a:r>
            <a:r>
              <a:rPr kumimoji="0" lang="es-CO" altLang="es-CO" sz="3000" b="0" i="1" u="none" strike="noStrike" kern="0" cap="none" spc="0" normalizeH="0" baseline="0" noProof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Apoc. 12:6.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3000" b="1" i="0" u="none" strike="noStrike" kern="0" cap="none" spc="0" normalizeH="0" baseline="0" noProof="0" dirty="0">
                <a:ln w="6350"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Período que comenzó en el año 538 d.C. y terminó en 1798 d.C., cuando la bestia recibió una herida mortal. </a:t>
            </a:r>
            <a:r>
              <a:rPr kumimoji="0" lang="es-CO" altLang="es-CO" sz="3000" b="1" i="0" u="none" strike="noStrike" kern="0" cap="none" spc="0" normalizeH="0" baseline="0" noProof="0" dirty="0">
                <a:ln w="63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Apoc. 13:3.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586947" y="5244899"/>
            <a:ext cx="5970106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3200" b="1" i="0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De manera que el año 1798 marca el comienzo del tiempo del fin.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</p:spPr>
        <p:txBody>
          <a:bodyPr/>
          <a:lstStyle/>
          <a:p>
            <a:pPr>
              <a:defRPr/>
            </a:pPr>
            <a:fld id="{EFBDCC7A-5452-4D4D-8DB9-24ABBFEC2670}" type="slidenum">
              <a:rPr lang="es-ES" b="1" smtClean="0"/>
              <a:pPr>
                <a:defRPr/>
              </a:pPr>
              <a:t>4</a:t>
            </a:fld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070606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57200" y="990600"/>
            <a:ext cx="8229600" cy="838200"/>
            <a:chOff x="240" y="624"/>
            <a:chExt cx="5184" cy="528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240" y="624"/>
              <a:ext cx="5184" cy="528"/>
            </a:xfrm>
            <a:prstGeom prst="leftRightArrow">
              <a:avLst>
                <a:gd name="adj1" fmla="val 61574"/>
                <a:gd name="adj2" fmla="val 24136"/>
              </a:avLst>
            </a:prstGeom>
            <a:gradFill rotWithShape="0">
              <a:gsLst>
                <a:gs pos="93000">
                  <a:srgbClr val="FFFFCC">
                    <a:gamma/>
                    <a:shade val="46275"/>
                    <a:invGamma/>
                  </a:srgbClr>
                </a:gs>
                <a:gs pos="24000">
                  <a:srgbClr val="FFFFCC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968" y="768"/>
              <a:ext cx="1680" cy="20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3600" b="1" kern="10" dirty="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Arial Narrow" panose="020B0606020202030204" pitchFamily="34" charset="0"/>
                </a:rPr>
                <a:t>1.260</a:t>
              </a:r>
              <a:r>
                <a:rPr kumimoji="0" lang="es-ES" sz="3600" b="1" i="0" u="none" strike="noStrike" kern="10" cap="none" spc="0" normalizeH="0" baseline="0" noProof="0" dirty="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 años</a:t>
              </a:r>
            </a:p>
          </p:txBody>
        </p:sp>
      </p:grpSp>
      <p:sp>
        <p:nvSpPr>
          <p:cNvPr id="7" name="Rectángulo 6"/>
          <p:cNvSpPr/>
          <p:nvPr/>
        </p:nvSpPr>
        <p:spPr>
          <a:xfrm>
            <a:off x="228600" y="310376"/>
            <a:ext cx="8686800" cy="584775"/>
          </a:xfrm>
          <a:prstGeom prst="rect">
            <a:avLst/>
          </a:prstGeom>
          <a:gradFill flip="none" rotWithShape="1">
            <a:gsLst>
              <a:gs pos="35000">
                <a:srgbClr val="46B298">
                  <a:tint val="70000"/>
                  <a:lumMod val="110000"/>
                </a:srgbClr>
              </a:gs>
              <a:gs pos="100000">
                <a:srgbClr val="46B298">
                  <a:tint val="82000"/>
                  <a:alpha val="74000"/>
                </a:srgbClr>
              </a:gs>
            </a:gsLst>
            <a:path path="rect">
              <a:fillToRect l="100000" t="100000"/>
            </a:path>
            <a:tileRect r="-100000" b="-100000"/>
          </a:gradFill>
          <a:ln w="9525" cap="rnd" cmpd="sng" algn="ctr">
            <a:solidFill>
              <a:srgbClr val="46B298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kumimoji="0" lang="es-CO" sz="3200" b="1" i="0" u="none" strike="noStrike" kern="0" cap="none" spc="0" normalizeH="0" baseline="0" noProof="0" dirty="0">
                <a:ln>
                  <a:solidFill>
                    <a:srgbClr val="005800"/>
                  </a:solidFill>
                </a:ln>
                <a:solidFill>
                  <a:srgbClr val="0058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Tiempo, tiempos y la mitad de un </a:t>
            </a:r>
            <a:r>
              <a:rPr lang="es-CO" sz="3200" b="1" kern="0" dirty="0">
                <a:ln>
                  <a:solidFill>
                    <a:srgbClr val="005800"/>
                  </a:solidFill>
                </a:ln>
                <a:solidFill>
                  <a:srgbClr val="0058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tiempo. Daniel 7:25. </a:t>
            </a:r>
            <a:endParaRPr kumimoji="0" lang="es-CO" sz="3200" b="1" i="0" u="none" strike="noStrike" kern="0" cap="none" spc="0" normalizeH="0" baseline="0" noProof="0" dirty="0">
              <a:ln>
                <a:solidFill>
                  <a:srgbClr val="005800"/>
                </a:solidFill>
              </a:ln>
              <a:solidFill>
                <a:srgbClr val="005800"/>
              </a:solidFill>
              <a:effectLst>
                <a:glow rad="63500">
                  <a:prstClr val="black"/>
                </a:glow>
              </a:effectLst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172935" y="1844914"/>
            <a:ext cx="4798131" cy="2123658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altLang="es-CO" sz="3600" b="1" kern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CO" altLang="es-CO" sz="3200" b="1" kern="0" dirty="0">
                <a:ln>
                  <a:solidFill>
                    <a:srgbClr val="009A46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 año 1.798 marca el fin de 1.260 años de opresión del cuerno pequeño, y el comienzo del tiempo del fin.</a:t>
            </a:r>
            <a:endParaRPr lang="es-CO" altLang="es-CO" sz="3600" b="1" kern="0" dirty="0">
              <a:ln>
                <a:solidFill>
                  <a:srgbClr val="009A46"/>
                </a:solidFill>
              </a:ln>
              <a:solidFill>
                <a:srgbClr val="0066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16" y="4757529"/>
            <a:ext cx="1548222" cy="192310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t="-4402" b="15069"/>
          <a:stretch/>
        </p:blipFill>
        <p:spPr>
          <a:xfrm>
            <a:off x="7553739" y="4787688"/>
            <a:ext cx="1464510" cy="1892947"/>
          </a:xfrm>
          <a:prstGeom prst="rect">
            <a:avLst/>
          </a:prstGeom>
        </p:spPr>
      </p:pic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228600" y="1974573"/>
            <a:ext cx="13901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kern="0" dirty="0">
                <a:solidFill>
                  <a:sysClr val="windowText" lastClr="000000"/>
                </a:solidFill>
              </a:rPr>
              <a:t>538</a:t>
            </a: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d.C.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607567" y="5562735"/>
            <a:ext cx="23548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Comienza la soberanía papal en Europa.</a:t>
            </a:r>
          </a:p>
        </p:txBody>
      </p:sp>
      <p:sp>
        <p:nvSpPr>
          <p:cNvPr id="13" name="Line 29"/>
          <p:cNvSpPr>
            <a:spLocks noChangeShapeType="1"/>
          </p:cNvSpPr>
          <p:nvPr/>
        </p:nvSpPr>
        <p:spPr bwMode="auto">
          <a:xfrm>
            <a:off x="669530" y="2498751"/>
            <a:ext cx="0" cy="1676400"/>
          </a:xfrm>
          <a:prstGeom prst="line">
            <a:avLst/>
          </a:prstGeom>
          <a:noFill/>
          <a:ln w="76200">
            <a:solidFill>
              <a:srgbClr val="46B298">
                <a:lumMod val="50000"/>
              </a:srgb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5765908" y="5853023"/>
            <a:ext cx="18795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s-ES" sz="2400" b="1" kern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Comienza el tiempo del fin.</a:t>
            </a:r>
          </a:p>
        </p:txBody>
      </p:sp>
      <p:sp>
        <p:nvSpPr>
          <p:cNvPr id="15" name="Line 31"/>
          <p:cNvSpPr>
            <a:spLocks noChangeShapeType="1"/>
          </p:cNvSpPr>
          <p:nvPr/>
        </p:nvSpPr>
        <p:spPr bwMode="auto">
          <a:xfrm>
            <a:off x="8560905" y="2528384"/>
            <a:ext cx="26503" cy="1738818"/>
          </a:xfrm>
          <a:prstGeom prst="line">
            <a:avLst/>
          </a:prstGeom>
          <a:noFill/>
          <a:ln w="76200">
            <a:solidFill>
              <a:srgbClr val="46B298">
                <a:lumMod val="50000"/>
              </a:srgb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7113934" y="1977494"/>
            <a:ext cx="15728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1798 d.C.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C57E1-2A3D-47C9-87C1-7E8C8EE3BB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6452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rgbClr val="CC3399"/>
            </a:gs>
            <a:gs pos="100000">
              <a:srgbClr val="42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574" y="3181183"/>
            <a:ext cx="2146853" cy="330615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645207" y="682547"/>
            <a:ext cx="5853587" cy="2400657"/>
          </a:xfrm>
          <a:prstGeom prst="rect">
            <a:avLst/>
          </a:prstGeom>
          <a:gradFill>
            <a:gsLst>
              <a:gs pos="51000">
                <a:srgbClr val="FFFF99"/>
              </a:gs>
              <a:gs pos="0">
                <a:srgbClr val="F5F87C"/>
              </a:gs>
              <a:gs pos="100000">
                <a:schemeClr val="tx1"/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kumimoji="0" lang="es-CO" sz="3000" i="0" u="none" strike="noStrike" kern="0" cap="none" spc="0" normalizeH="0" baseline="0" noProof="0" dirty="0">
                <a:ln w="19050">
                  <a:solidFill>
                    <a:schemeClr val="bg1"/>
                  </a:solidFill>
                </a:ln>
                <a:solidFill>
                  <a:srgbClr val="600000"/>
                </a:solidFill>
                <a:effectLst/>
                <a:uLnTx/>
                <a:uFillTx/>
                <a:latin typeface="Arial Narrow" panose="020B0606020202030204" pitchFamily="34" charset="0"/>
              </a:rPr>
              <a:t>El </a:t>
            </a:r>
            <a:r>
              <a:rPr lang="es-CO" sz="3000" kern="0" dirty="0">
                <a:ln w="19050">
                  <a:solidFill>
                    <a:schemeClr val="bg1"/>
                  </a:solidFill>
                </a:ln>
                <a:solidFill>
                  <a:srgbClr val="600000"/>
                </a:solidFill>
                <a:latin typeface="Arial Narrow" panose="020B0606020202030204" pitchFamily="34" charset="0"/>
              </a:rPr>
              <a:t>ángel fuerte de Apocalipsis 10, que es el mismo varón vestido de lino de Daniel 12, hizo un juramento similar al que hizo en la visión de Daniel; pero </a:t>
            </a:r>
            <a:r>
              <a:rPr lang="es-CO" sz="3000" kern="0">
                <a:ln w="19050">
                  <a:solidFill>
                    <a:schemeClr val="bg1"/>
                  </a:solidFill>
                </a:ln>
                <a:solidFill>
                  <a:srgbClr val="600000"/>
                </a:solidFill>
                <a:latin typeface="Arial Narrow" panose="020B0606020202030204" pitchFamily="34" charset="0"/>
              </a:rPr>
              <a:t>esta vez </a:t>
            </a:r>
            <a:r>
              <a:rPr lang="es-CO" sz="3000" kern="0" dirty="0">
                <a:ln w="19050">
                  <a:solidFill>
                    <a:schemeClr val="bg1"/>
                  </a:solidFill>
                </a:ln>
                <a:solidFill>
                  <a:srgbClr val="600000"/>
                </a:solidFill>
                <a:latin typeface="Arial Narrow" panose="020B0606020202030204" pitchFamily="34" charset="0"/>
              </a:rPr>
              <a:t>dijo </a:t>
            </a:r>
          </a:p>
          <a:p>
            <a:pPr lvl="0" algn="ctr" defTabSz="914400">
              <a:defRPr/>
            </a:pPr>
            <a:r>
              <a:rPr lang="es-CO" sz="3000" b="1" i="1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“el tiempo no será más”.</a:t>
            </a:r>
            <a:r>
              <a:rPr kumimoji="0" lang="es-CO" sz="3000" b="1" i="1" u="none" strike="noStrike" kern="0" cap="none" spc="0" normalizeH="0" baseline="0" noProof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391478" y="3525136"/>
            <a:ext cx="6361043" cy="1938992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rgbClr val="92D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kumimoji="0" lang="es-CO" sz="3000" i="1" u="none" strike="noStrike" kern="0" cap="none" spc="0" normalizeH="0" baseline="0" noProof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No se refería al </a:t>
            </a:r>
            <a:r>
              <a:rPr kumimoji="0" lang="es-CO" sz="3000" i="1" u="sng" strike="noStrike" kern="0" cap="none" spc="0" normalizeH="0" baseline="0" noProof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rPr>
              <a:t>fin </a:t>
            </a:r>
            <a:r>
              <a:rPr lang="es-CO" sz="3000" i="1" u="sng" kern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del tiempo del fin</a:t>
            </a:r>
            <a:r>
              <a:rPr lang="es-CO" sz="3000" i="1" kern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s-CO" sz="3000" kern="0" dirty="0">
                <a:ln w="19050">
                  <a:solidFill>
                    <a:srgbClr val="006600"/>
                  </a:solidFill>
                </a:ln>
                <a:solidFill>
                  <a:srgbClr val="007434"/>
                </a:solidFill>
                <a:latin typeface="Arial Narrow" panose="020B0606020202030204" pitchFamily="34" charset="0"/>
              </a:rPr>
              <a:t>porque </a:t>
            </a:r>
            <a:r>
              <a:rPr kumimoji="0" lang="es-CO" sz="3000" i="0" u="none" strike="noStrike" kern="0" cap="none" spc="0" normalizeH="0" baseline="0" noProof="0" dirty="0">
                <a:ln w="19050">
                  <a:solidFill>
                    <a:srgbClr val="006600"/>
                  </a:solidFill>
                </a:ln>
                <a:solidFill>
                  <a:srgbClr val="007434"/>
                </a:solidFill>
                <a:effectLst/>
                <a:uLnTx/>
                <a:uFillTx/>
                <a:latin typeface="Arial Narrow" panose="020B0606020202030204" pitchFamily="34" charset="0"/>
              </a:rPr>
              <a:t>luego dice que el séptimo</a:t>
            </a:r>
            <a:r>
              <a:rPr kumimoji="0" lang="es-CO" sz="3000" i="0" u="none" strike="noStrike" kern="0" cap="none" spc="0" normalizeH="0" noProof="0" dirty="0">
                <a:ln w="19050">
                  <a:solidFill>
                    <a:srgbClr val="006600"/>
                  </a:solidFill>
                </a:ln>
                <a:solidFill>
                  <a:srgbClr val="007434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lang="es-CO" sz="3000" kern="0" dirty="0">
                <a:ln w="19050">
                  <a:solidFill>
                    <a:srgbClr val="006600"/>
                  </a:solidFill>
                </a:ln>
                <a:solidFill>
                  <a:srgbClr val="007434"/>
                </a:solidFill>
                <a:latin typeface="Arial Narrow" panose="020B0606020202030204" pitchFamily="34" charset="0"/>
              </a:rPr>
              <a:t>ángel aún no </a:t>
            </a:r>
            <a:r>
              <a:rPr kumimoji="0" lang="es-CO" sz="3000" i="0" u="none" strike="noStrike" kern="0" cap="none" spc="0" normalizeH="0" noProof="0" dirty="0">
                <a:ln w="19050">
                  <a:solidFill>
                    <a:srgbClr val="006600"/>
                  </a:solidFill>
                </a:ln>
                <a:solidFill>
                  <a:srgbClr val="007434"/>
                </a:solidFill>
                <a:effectLst/>
                <a:uLnTx/>
                <a:uFillTx/>
                <a:latin typeface="Arial Narrow" panose="020B0606020202030204" pitchFamily="34" charset="0"/>
              </a:rPr>
              <a:t>ha tocado la trompeta, además manda a Juan a profetizar otra vez. </a:t>
            </a:r>
            <a:r>
              <a:rPr lang="es-CO" sz="30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 Narrow" panose="020B0606020202030204" pitchFamily="34" charset="0"/>
              </a:rPr>
              <a:t>Apocalipsis 10:7,11. </a:t>
            </a:r>
            <a:endParaRPr kumimoji="0" lang="es-CO" sz="3000" i="0" u="none" strike="noStrike" kern="0" cap="none" spc="0" normalizeH="0" baseline="0" noProof="0" dirty="0">
              <a:ln w="19050">
                <a:solidFill>
                  <a:srgbClr val="006600"/>
                </a:solidFill>
              </a:ln>
              <a:solidFill>
                <a:srgbClr val="1403EF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510990" y="5740643"/>
            <a:ext cx="6122020" cy="584775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kumimoji="0" lang="es-CO" sz="3200" b="1" i="0" u="none" strike="noStrike" kern="0" cap="none" spc="0" normalizeH="0" baseline="0" noProof="0" dirty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¿Entonces a qué tiempo se refiere?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6</a:t>
            </a:fld>
            <a:endParaRPr lang="es-CO" dirty="0"/>
          </a:p>
        </p:txBody>
      </p:sp>
      <p:sp>
        <p:nvSpPr>
          <p:cNvPr id="7" name="Marcador de número de diapositiva 3"/>
          <p:cNvSpPr txBox="1">
            <a:spLocks/>
          </p:cNvSpPr>
          <p:nvPr/>
        </p:nvSpPr>
        <p:spPr>
          <a:xfrm>
            <a:off x="7766431" y="295736"/>
            <a:ext cx="628813" cy="767687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1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FBDCC7A-5452-4D4D-8DB9-24ABBFEC2670}" type="slidenum">
              <a:rPr lang="es-ES" b="1" smtClean="0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>
                <a:defRPr/>
              </a:pPr>
              <a:t>6</a:t>
            </a:fld>
            <a:endParaRPr lang="es-ES" b="1" dirty="0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4344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45">
              <a:srgbClr val="440D69"/>
            </a:gs>
            <a:gs pos="1000">
              <a:srgbClr val="400C64"/>
            </a:gs>
            <a:gs pos="100000">
              <a:srgbClr val="0000B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45206" y="828314"/>
            <a:ext cx="5853587" cy="2400657"/>
          </a:xfrm>
          <a:prstGeom prst="rect">
            <a:avLst/>
          </a:prstGeom>
          <a:gradFill>
            <a:gsLst>
              <a:gs pos="51000">
                <a:srgbClr val="FFFF99"/>
              </a:gs>
              <a:gs pos="0">
                <a:srgbClr val="F5F87C"/>
              </a:gs>
              <a:gs pos="100000">
                <a:schemeClr val="tx1"/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s-CO" sz="3000" kern="0" spc="5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Se refiere al fin de la profecía cronológica más larga de la Biblia: </a:t>
            </a:r>
          </a:p>
          <a:p>
            <a:pPr lvl="0" algn="ctr" defTabSz="914400">
              <a:defRPr/>
            </a:pPr>
            <a:r>
              <a:rPr lang="es-CO" sz="3000" b="1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Los 2.300 días de Daniel 8:14.</a:t>
            </a:r>
            <a:r>
              <a:rPr lang="es-CO" sz="3000" b="1" kern="0" spc="5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  </a:t>
            </a:r>
            <a:r>
              <a:rPr lang="es-CO" sz="3000" kern="0" spc="5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>
                    <a:srgbClr val="4F81BD">
                      <a:alpha val="40000"/>
                    </a:srgbClr>
                  </a:glow>
                </a:effectLst>
                <a:latin typeface="Arial Narrow" panose="020B0606020202030204" pitchFamily="34" charset="0"/>
                <a:cs typeface="Aharoni" pitchFamily="2" charset="-79"/>
              </a:rPr>
              <a:t>Después de este período no hay otro tiempo profético definido, exacto.</a:t>
            </a:r>
            <a:endParaRPr kumimoji="0" lang="es-CO" sz="3000" b="1" u="none" strike="noStrike" kern="0" cap="none" spc="0" normalizeH="0" baseline="0" noProof="0" dirty="0">
              <a:ln w="19050" cmpd="sng">
                <a:solidFill>
                  <a:prstClr val="black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42659" y="5473149"/>
            <a:ext cx="5858682" cy="1015663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kumimoji="0" lang="es-CO" sz="3000" b="1" i="0" u="none" strike="noStrike" kern="0" cap="none" spc="0" normalizeH="0" baseline="0" noProof="0" dirty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Este extenso período de 2.300 años terminó el 22 de octubre de 1.844 d.C.</a:t>
            </a:r>
          </a:p>
        </p:txBody>
      </p:sp>
      <p:sp>
        <p:nvSpPr>
          <p:cNvPr id="6" name="Pergamino: vertical 5"/>
          <p:cNvSpPr/>
          <p:nvPr/>
        </p:nvSpPr>
        <p:spPr>
          <a:xfrm>
            <a:off x="1496274" y="3467513"/>
            <a:ext cx="6151453" cy="1700833"/>
          </a:xfrm>
          <a:prstGeom prst="verticalScroll">
            <a:avLst/>
          </a:prstGeom>
          <a:solidFill>
            <a:srgbClr val="FFFFCC"/>
          </a:solidFill>
          <a:ln w="19050" cap="rnd" cmpd="sng" algn="ctr">
            <a:solidFill>
              <a:srgbClr val="E2524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b="1" i="1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“Y él dijo: </a:t>
            </a:r>
            <a:r>
              <a:rPr kumimoji="0" lang="es-CO" sz="3000" b="1" i="1" u="none" strike="noStrike" kern="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Hasta dos mil trescientas tardes y mañanas</a:t>
            </a:r>
            <a:r>
              <a:rPr kumimoji="0" lang="es-CO" sz="3000" b="1" i="1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luego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000" b="1" i="1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santuario será purificado”. 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7</a:t>
            </a:fld>
            <a:endParaRPr lang="es-CO" dirty="0"/>
          </a:p>
        </p:txBody>
      </p:sp>
      <p:sp>
        <p:nvSpPr>
          <p:cNvPr id="7" name="Marcador de número de diapositiva 3"/>
          <p:cNvSpPr txBox="1">
            <a:spLocks/>
          </p:cNvSpPr>
          <p:nvPr/>
        </p:nvSpPr>
        <p:spPr>
          <a:xfrm>
            <a:off x="7766431" y="295736"/>
            <a:ext cx="628813" cy="767687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1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FBDCC7A-5452-4D4D-8DB9-24ABBFEC2670}" type="slidenum">
              <a:rPr lang="es-ES" b="1" smtClean="0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>
                <a:defRPr/>
              </a:pPr>
              <a:t>7</a:t>
            </a:fld>
            <a:endParaRPr lang="es-ES" b="1" dirty="0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3093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457200" y="990600"/>
            <a:ext cx="8229600" cy="838200"/>
            <a:chOff x="240" y="624"/>
            <a:chExt cx="5184" cy="528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auto">
            <a:xfrm>
              <a:off x="240" y="624"/>
              <a:ext cx="5184" cy="528"/>
            </a:xfrm>
            <a:prstGeom prst="leftRightArrow">
              <a:avLst>
                <a:gd name="adj1" fmla="val 61574"/>
                <a:gd name="adj2" fmla="val 24136"/>
              </a:avLst>
            </a:prstGeom>
            <a:gradFill rotWithShape="0">
              <a:gsLst>
                <a:gs pos="93000">
                  <a:srgbClr val="FFFFCC">
                    <a:gamma/>
                    <a:shade val="46275"/>
                    <a:invGamma/>
                  </a:srgbClr>
                </a:gs>
                <a:gs pos="24000">
                  <a:srgbClr val="FFFFCC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968" y="768"/>
              <a:ext cx="1680" cy="20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600" b="1" i="0" u="none" strike="noStrike" kern="10" cap="none" spc="0" normalizeH="0" baseline="0" noProof="0" dirty="0">
                  <a:ln w="9525">
                    <a:solidFill>
                      <a:srgbClr val="FF33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2.300 años</a:t>
              </a:r>
            </a:p>
          </p:txBody>
        </p:sp>
      </p:grpSp>
      <p:pic>
        <p:nvPicPr>
          <p:cNvPr id="10" name="Picture 13" descr="Decre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253944"/>
            <a:ext cx="1370184" cy="2313133"/>
          </a:xfrm>
          <a:prstGeom prst="rect">
            <a:avLst/>
          </a:prstGeom>
          <a:noFill/>
        </p:spPr>
      </p:pic>
      <p:pic>
        <p:nvPicPr>
          <p:cNvPr id="19" name="Picture 11" descr="Jesucris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2518" y="4306959"/>
            <a:ext cx="1603791" cy="2213164"/>
          </a:xfrm>
          <a:prstGeom prst="rect">
            <a:avLst/>
          </a:prstGeom>
          <a:noFill/>
        </p:spPr>
      </p:pic>
      <p:grpSp>
        <p:nvGrpSpPr>
          <p:cNvPr id="13" name="Grupo 12"/>
          <p:cNvGrpSpPr/>
          <p:nvPr/>
        </p:nvGrpSpPr>
        <p:grpSpPr>
          <a:xfrm>
            <a:off x="228600" y="1974573"/>
            <a:ext cx="8649331" cy="4418201"/>
            <a:chOff x="228600" y="1974573"/>
            <a:chExt cx="8649331" cy="4418201"/>
          </a:xfrm>
        </p:grpSpPr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818768" y="5561777"/>
              <a:ext cx="248072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El decreto de Artajerjes</a:t>
              </a:r>
            </a:p>
          </p:txBody>
        </p:sp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228600" y="1974573"/>
              <a:ext cx="14574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457 a. C.</a:t>
              </a:r>
            </a:p>
          </p:txBody>
        </p:sp>
        <p:sp>
          <p:nvSpPr>
            <p:cNvPr id="24" name="Line 29"/>
            <p:cNvSpPr>
              <a:spLocks noChangeShapeType="1"/>
            </p:cNvSpPr>
            <p:nvPr/>
          </p:nvSpPr>
          <p:spPr bwMode="auto">
            <a:xfrm>
              <a:off x="649353" y="2497793"/>
              <a:ext cx="0" cy="1676400"/>
            </a:xfrm>
            <a:prstGeom prst="line">
              <a:avLst/>
            </a:prstGeom>
            <a:noFill/>
            <a:ln w="76200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5129807" y="5561479"/>
              <a:ext cx="291859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Ha llegado la hora de su juicio.</a:t>
              </a:r>
            </a:p>
          </p:txBody>
        </p:sp>
        <p:sp>
          <p:nvSpPr>
            <p:cNvPr id="23" name="Text Box 28"/>
            <p:cNvSpPr txBox="1">
              <a:spLocks noChangeArrowheads="1"/>
            </p:cNvSpPr>
            <p:nvPr/>
          </p:nvSpPr>
          <p:spPr bwMode="auto">
            <a:xfrm>
              <a:off x="7223311" y="1978660"/>
              <a:ext cx="165462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1844 d. C.</a:t>
              </a:r>
            </a:p>
          </p:txBody>
        </p:sp>
        <p:sp>
          <p:nvSpPr>
            <p:cNvPr id="26" name="Line 31"/>
            <p:cNvSpPr>
              <a:spLocks noChangeShapeType="1"/>
            </p:cNvSpPr>
            <p:nvPr/>
          </p:nvSpPr>
          <p:spPr bwMode="auto">
            <a:xfrm>
              <a:off x="8494647" y="2488195"/>
              <a:ext cx="0" cy="1736328"/>
            </a:xfrm>
            <a:prstGeom prst="line">
              <a:avLst/>
            </a:prstGeom>
            <a:noFill/>
            <a:ln w="76200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Rectángulo 26"/>
          <p:cNvSpPr/>
          <p:nvPr/>
        </p:nvSpPr>
        <p:spPr>
          <a:xfrm>
            <a:off x="569843" y="310376"/>
            <a:ext cx="8004314" cy="584775"/>
          </a:xfrm>
          <a:prstGeom prst="rect">
            <a:avLst/>
          </a:prstGeom>
          <a:gradFill flip="none" rotWithShape="1">
            <a:gsLst>
              <a:gs pos="35000">
                <a:schemeClr val="accent3">
                  <a:tint val="70000"/>
                  <a:lumMod val="110000"/>
                </a:schemeClr>
              </a:gs>
              <a:gs pos="100000">
                <a:schemeClr val="accent3">
                  <a:tint val="82000"/>
                  <a:alpha val="7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0" cap="none" spc="0" normalizeH="0" baseline="0" noProof="0" dirty="0">
                <a:ln>
                  <a:solidFill>
                    <a:srgbClr val="005800"/>
                  </a:solidFill>
                </a:ln>
                <a:solidFill>
                  <a:srgbClr val="0058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Daniel 8:14. La hora del juicio</a:t>
            </a:r>
            <a:endParaRPr kumimoji="0" lang="es-CO" sz="3200" b="1" i="0" u="none" strike="noStrike" kern="0" cap="none" spc="0" normalizeH="0" baseline="0" noProof="0" dirty="0">
              <a:ln>
                <a:solidFill>
                  <a:srgbClr val="005800"/>
                </a:solidFill>
              </a:ln>
              <a:solidFill>
                <a:srgbClr val="005800"/>
              </a:solidFill>
              <a:effectLst>
                <a:glow rad="63500">
                  <a:schemeClr val="bg1"/>
                </a:glow>
              </a:effectLst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687818" y="1844914"/>
            <a:ext cx="5768365" cy="2123658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 altLang="es-CO" sz="3600" b="1" kern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CO" altLang="es-CO" sz="3200" b="1" kern="0" dirty="0">
                <a:ln>
                  <a:solidFill>
                    <a:srgbClr val="009A46"/>
                  </a:solidFill>
                </a:ln>
                <a:solidFill>
                  <a:srgbClr val="0066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 año 1.844 marca el fin de los 2.300 días de Daniel 8:14, y el comienzo del juicio pre advenimiento o juicio investigador.</a:t>
            </a:r>
            <a:endParaRPr lang="es-CO" altLang="es-CO" sz="3600" b="1" kern="0" dirty="0">
              <a:ln>
                <a:solidFill>
                  <a:srgbClr val="009A46"/>
                </a:solidFill>
              </a:ln>
              <a:solidFill>
                <a:srgbClr val="0066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7231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064443" y="931146"/>
            <a:ext cx="7041172" cy="240065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3000" kern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La profecía de Daniel 12:4 dice que al fin de los 1.260 días </a:t>
            </a:r>
            <a:r>
              <a:rPr lang="es-CO" sz="3000" b="1" i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(1.798 d.C.) </a:t>
            </a:r>
            <a:r>
              <a:rPr lang="es-CO" sz="3000" i="1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“Muchos correrán de aquí para allá, y la ciencia se aumentará”; </a:t>
            </a:r>
            <a:r>
              <a:rPr lang="es-CO" sz="3000" kern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y la profecía de Apocalipsis 10:6 dice al fin de los 2.300 días </a:t>
            </a:r>
            <a:r>
              <a:rPr lang="es-CO" sz="3000" b="1" i="1" kern="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(1.844 d.C.)</a:t>
            </a:r>
            <a:r>
              <a:rPr lang="es-CO" sz="3000" b="1" i="1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s-CO" sz="3000" i="1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“el tiempo no será más”.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550281" y="3495441"/>
            <a:ext cx="6069496" cy="193899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s-CO" sz="3000" kern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 Narrow" panose="020B0606020202030204" pitchFamily="34" charset="0"/>
              </a:rPr>
              <a:t>Precisamente en ese período (1798-1844) hubo un gran despertar religioso en varias partes del mundo. Muchos predicaron el Segundo Advenimiento del Señor.</a:t>
            </a:r>
            <a:endParaRPr lang="es-CO" sz="3000" b="1" i="1" kern="0" dirty="0">
              <a:ln w="19050">
                <a:solidFill>
                  <a:srgbClr val="0000B4"/>
                </a:solidFill>
              </a:ln>
              <a:solidFill>
                <a:srgbClr val="0000B4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94333" y="5626785"/>
            <a:ext cx="6555334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2800" b="1" dirty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 Narrow" panose="020B0606020202030204" pitchFamily="34" charset="0"/>
              </a:rPr>
              <a:t>El mensaje adventista se predicó simultáneamente en varias partes del mundo.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9</a:t>
            </a:fld>
            <a:endParaRPr lang="es-CO" dirty="0"/>
          </a:p>
        </p:txBody>
      </p:sp>
      <p:sp>
        <p:nvSpPr>
          <p:cNvPr id="6" name="Marcador de número de diapositiva 3"/>
          <p:cNvSpPr txBox="1">
            <a:spLocks/>
          </p:cNvSpPr>
          <p:nvPr/>
        </p:nvSpPr>
        <p:spPr>
          <a:xfrm>
            <a:off x="7766431" y="295736"/>
            <a:ext cx="628813" cy="767687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1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FBDCC7A-5452-4D4D-8DB9-24ABBFEC2670}" type="slidenum">
              <a:rPr lang="es-ES" b="1" smtClean="0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>
                <a:defRPr/>
              </a:pPr>
              <a:t>9</a:t>
            </a:fld>
            <a:endParaRPr lang="es-ES" b="1" dirty="0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9696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Celestial">
  <a:themeElements>
    <a:clrScheme name="Amaril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2_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3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5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6.xml><?xml version="1.0" encoding="utf-8"?>
<a:theme xmlns:a="http://schemas.openxmlformats.org/drawingml/2006/main" name="Tema de Offic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5029</TotalTime>
  <Words>2490</Words>
  <Application>Microsoft Office PowerPoint</Application>
  <PresentationFormat>Presentación en pantalla (4:3)</PresentationFormat>
  <Paragraphs>178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29</vt:i4>
      </vt:variant>
    </vt:vector>
  </HeadingPairs>
  <TitlesOfParts>
    <vt:vector size="46" baseType="lpstr">
      <vt:lpstr>Aharoni</vt:lpstr>
      <vt:lpstr>Arial</vt:lpstr>
      <vt:lpstr>Arial Narrow</vt:lpstr>
      <vt:lpstr>Calibri</vt:lpstr>
      <vt:lpstr>Calibri Light</vt:lpstr>
      <vt:lpstr>Century Gothic</vt:lpstr>
      <vt:lpstr>Comic Sans MS</vt:lpstr>
      <vt:lpstr>Times New Roman</vt:lpstr>
      <vt:lpstr>Vijaya</vt:lpstr>
      <vt:lpstr>Wingdings 3</vt:lpstr>
      <vt:lpstr>Celestial</vt:lpstr>
      <vt:lpstr>2_Celestial</vt:lpstr>
      <vt:lpstr>Office Theme</vt:lpstr>
      <vt:lpstr>3_Celestial</vt:lpstr>
      <vt:lpstr>Ion</vt:lpstr>
      <vt:lpstr>Tema de Office</vt:lpstr>
      <vt:lpstr>Estela de condensación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OsvaRD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WindowsRD</dc:creator>
  <cp:lastModifiedBy>Usuario de Windows</cp:lastModifiedBy>
  <cp:revision>868</cp:revision>
  <dcterms:created xsi:type="dcterms:W3CDTF">2014-07-08T15:57:29Z</dcterms:created>
  <dcterms:modified xsi:type="dcterms:W3CDTF">2021-11-16T02:35:24Z</dcterms:modified>
</cp:coreProperties>
</file>