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  <p:sldMasterId id="2147483973" r:id="rId2"/>
    <p:sldMasterId id="2147483986" r:id="rId3"/>
    <p:sldMasterId id="2147484004" r:id="rId4"/>
    <p:sldMasterId id="2147484022" r:id="rId5"/>
    <p:sldMasterId id="2147484052" r:id="rId6"/>
  </p:sldMasterIdLst>
  <p:notesMasterIdLst>
    <p:notesMasterId r:id="rId24"/>
  </p:notesMasterIdLst>
  <p:sldIdLst>
    <p:sldId id="311" r:id="rId7"/>
    <p:sldId id="289" r:id="rId8"/>
    <p:sldId id="315" r:id="rId9"/>
    <p:sldId id="314" r:id="rId10"/>
    <p:sldId id="297" r:id="rId11"/>
    <p:sldId id="334" r:id="rId12"/>
    <p:sldId id="336" r:id="rId13"/>
    <p:sldId id="335" r:id="rId14"/>
    <p:sldId id="330" r:id="rId15"/>
    <p:sldId id="325" r:id="rId16"/>
    <p:sldId id="279" r:id="rId17"/>
    <p:sldId id="333" r:id="rId18"/>
    <p:sldId id="319" r:id="rId19"/>
    <p:sldId id="332" r:id="rId20"/>
    <p:sldId id="322" r:id="rId21"/>
    <p:sldId id="331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FFAB"/>
    <a:srgbClr val="FFFF5D"/>
    <a:srgbClr val="223616"/>
    <a:srgbClr val="0000CC"/>
    <a:srgbClr val="FFFFCC"/>
    <a:srgbClr val="FFFF99"/>
    <a:srgbClr val="FFFF66"/>
    <a:srgbClr val="FD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3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C37F9-E043-4EF9-8F9A-3F910F2ADE25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9EAF-5113-4A1F-93C3-C9B9C565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50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70432-2074-4F8D-A533-D6E10F908B9E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95762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6577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6316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51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5800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8224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35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6D1F3-2D03-4F46-8F34-9C8CF090D1E1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87236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D1AFB-3E89-42B2-8EA0-E7935C3DF2A2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368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007 w 5184"/>
                  <a:gd name="T3" fmla="*/ 3159 h 3159"/>
                  <a:gd name="T4" fmla="*/ 600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52 w 556"/>
                  <a:gd name="T5" fmla="*/ 3159 h 3159"/>
                  <a:gd name="T6" fmla="*/ 65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9 w 251"/>
                <a:gd name="T7" fmla="*/ 12 h 12"/>
                <a:gd name="T8" fmla="*/ 299 w 251"/>
                <a:gd name="T9" fmla="*/ 0 h 12"/>
                <a:gd name="T10" fmla="*/ 29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0432-2074-4F8D-A533-D6E10F908B9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851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D4AD-750B-4B85-B2A8-923F94B1E46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6334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0612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321-5555-498B-B108-A4E1FA8719F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117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BAB4-D1E2-44CA-9ED4-32D76E540AF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6735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7215-752F-4259-83A6-5D6946246C3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16146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E56A-1678-4572-8E6A-852CD33077A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67428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2FF1-E7AE-4B11-A531-EEE3F0A4DA3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3557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19BD-6361-48EB-AE6C-7D40FA569398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213563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504F-8A10-4C3E-9FFB-CF208C17CD0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27350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D1F3-2D03-4F46-8F34-9C8CF090D1E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77316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1AFB-3E89-42B2-8EA0-E7935C3DF2A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26244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10B3-F9A0-4FA8-B946-106DABB31BC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8677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E1321-5555-498B-B108-A4E1FA8719F7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064887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2321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1064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7612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0088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8553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9696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5970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9176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3420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25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1BAB4-D1E2-44CA-9ED4-32D76E540AFE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761819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8514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0014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8118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5989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2839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656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6922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607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3656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721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77215-752F-4259-83A6-5D6946246C3A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8606805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7116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5457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8249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2829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412542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05051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7164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68448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600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859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911019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36450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4866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7419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84443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F93CB-DF27-4371-8D05-4C2BA7882F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024281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D229-7271-4404-BF80-ABB9DB0273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634271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606A-1C22-4E01-B697-C0D77351AF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400240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F0D3-D3AF-479A-8A04-7E67032614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385603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07880-6AF3-416A-A6C3-D2C864DDD3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04795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5A9D-3872-4D00-A1D3-35FCE5D843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8302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03073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DCC7A-5452-4D4D-8DB9-24ABBFEC26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692141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4C75-B10D-4C13-BEB8-5A0CD3B4F9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823750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877F-C044-45DA-90E0-D472CA2A0A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316287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AEAEC-43A6-40FC-BC76-4830DA8160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77958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71FA7-FCE9-439F-B02F-2039A9E318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209812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007 w 5184"/>
                  <a:gd name="T3" fmla="*/ 3159 h 3159"/>
                  <a:gd name="T4" fmla="*/ 600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52 w 556"/>
                  <a:gd name="T5" fmla="*/ 3159 h 3159"/>
                  <a:gd name="T6" fmla="*/ 65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9 w 251"/>
                <a:gd name="T7" fmla="*/ 12 h 12"/>
                <a:gd name="T8" fmla="*/ 299 w 251"/>
                <a:gd name="T9" fmla="*/ 0 h 12"/>
                <a:gd name="T10" fmla="*/ 29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0432-2074-4F8D-A533-D6E10F908B9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697262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D4AD-750B-4B85-B2A8-923F94B1E46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060116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321-5555-498B-B108-A4E1FA8719F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804236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BAB4-D1E2-44CA-9ED4-32D76E540AF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19121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7215-752F-4259-83A6-5D6946246C3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9575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19BD-6361-48EB-AE6C-7D40FA569398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880177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E56A-1678-4572-8E6A-852CD33077A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949718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2FF1-E7AE-4B11-A531-EEE3F0A4DA3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530015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19BD-6361-48EB-AE6C-7D40FA569398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0042887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504F-8A10-4C3E-9FFB-CF208C17CD0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996679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D1F3-2D03-4F46-8F34-9C8CF090D1E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0941043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1AFB-3E89-42B2-8EA0-E7935C3DF2A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171729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10B3-F9A0-4FA8-B946-106DABB31BC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1581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9504F-8A10-4C3E-9FFB-CF208C17CD07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849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85261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007 w 5184"/>
                <a:gd name="T3" fmla="*/ 3159 h 3159"/>
                <a:gd name="T4" fmla="*/ 600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52 w 556"/>
                <a:gd name="T5" fmla="*/ 3159 h 3159"/>
                <a:gd name="T6" fmla="*/ 65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6 w 251"/>
                  <a:gd name="T5" fmla="*/ 12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9 w 251"/>
                  <a:gd name="T7" fmla="*/ 12 h 12"/>
                  <a:gd name="T8" fmla="*/ 299 w 251"/>
                  <a:gd name="T9" fmla="*/ 0 h 12"/>
                  <a:gd name="T10" fmla="*/ 29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259140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5551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076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4A1E99-1303-41B5-9166-D6518B0289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66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66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566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566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6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6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sp>
            <p:nvSpPr>
              <p:cNvPr id="1566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66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66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567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567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7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567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567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  <p:sp>
          <p:nvSpPr>
            <p:cNvPr id="1567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99711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 spd="slow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007 w 5184"/>
                <a:gd name="T3" fmla="*/ 3159 h 3159"/>
                <a:gd name="T4" fmla="*/ 600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52 w 556"/>
                <a:gd name="T5" fmla="*/ 3159 h 3159"/>
                <a:gd name="T6" fmla="*/ 65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6 w 251"/>
                  <a:gd name="T5" fmla="*/ 12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9 w 251"/>
                  <a:gd name="T7" fmla="*/ 12 h 12"/>
                  <a:gd name="T8" fmla="*/ 299 w 251"/>
                  <a:gd name="T9" fmla="*/ 0 h 12"/>
                  <a:gd name="T10" fmla="*/ 29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042456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1" r="33192"/>
          <a:stretch/>
        </p:blipFill>
        <p:spPr>
          <a:xfrm>
            <a:off x="1524000" y="2343686"/>
            <a:ext cx="2349689" cy="42116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02" y="3385975"/>
            <a:ext cx="4439646" cy="24973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30735" y="993512"/>
            <a:ext cx="6682530" cy="1569660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s-CO" sz="48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</a:rPr>
              <a:t>El fuego que </a:t>
            </a:r>
            <a:r>
              <a:rPr lang="es-CO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65100">
                    <a:schemeClr val="bg2"/>
                  </a:glow>
                </a:effectLst>
                <a:latin typeface="Comic Sans MS" panose="030F0702030302020204" pitchFamily="66" charset="0"/>
              </a:rPr>
              <a:t>la bestia </a:t>
            </a:r>
            <a:r>
              <a:rPr kumimoji="0" lang="es-CO" sz="48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</a:rPr>
              <a:t>hace </a:t>
            </a:r>
            <a:r>
              <a:rPr kumimoji="0" lang="es-CO" sz="48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65100">
                    <a:schemeClr val="bg2"/>
                  </a:glow>
                </a:effectLst>
                <a:uLnTx/>
                <a:uFillTx/>
                <a:latin typeface="Comic Sans MS" panose="030F0702030302020204" pitchFamily="66" charset="0"/>
              </a:rPr>
              <a:t>descender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1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63042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0">
              <a:srgbClr val="302606"/>
            </a:gs>
            <a:gs pos="0">
              <a:srgbClr val="302606"/>
            </a:gs>
            <a:gs pos="0">
              <a:srgbClr val="C00000"/>
            </a:gs>
            <a:gs pos="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07" y="1486990"/>
            <a:ext cx="4121986" cy="297813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19900" y="471327"/>
            <a:ext cx="77042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0" cap="none" spc="0" normalizeH="0" noProof="0" dirty="0">
                <a:ln>
                  <a:solidFill>
                    <a:srgbClr val="7DAB90"/>
                  </a:solidFill>
                </a:ln>
                <a:solidFill>
                  <a:srgbClr val="7DAB90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  <a:endParaRPr kumimoji="0" lang="es-CO" sz="4800" b="1" i="0" u="none" strike="noStrike" kern="0" cap="none" spc="0" normalizeH="0" baseline="0" noProof="0" dirty="0">
              <a:ln>
                <a:solidFill>
                  <a:srgbClr val="7DAB90"/>
                </a:solidFill>
              </a:ln>
              <a:solidFill>
                <a:srgbClr val="7DAB9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7530" y="1464304"/>
            <a:ext cx="3949148" cy="30008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700" b="1" kern="0" dirty="0">
                <a:ln w="317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Las obras del maligno:</a:t>
            </a:r>
          </a:p>
          <a:p>
            <a:r>
              <a:rPr lang="es-CO" sz="27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“Y entonces se manifestará aquel inicuo. …cuyo advenimiento es por obra de Satanás, con gran </a:t>
            </a:r>
            <a:r>
              <a:rPr lang="es-CO" sz="27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poder y señales y prodigios </a:t>
            </a:r>
            <a:r>
              <a:rPr lang="es-CO" sz="2700" u="sng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mentirosos</a:t>
            </a:r>
            <a:r>
              <a:rPr lang="es-CO" sz="27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”. </a:t>
            </a:r>
            <a:r>
              <a:rPr lang="es-CO" sz="2700" b="1" kern="0" dirty="0">
                <a:ln w="317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2Tesalon. 2:8,9.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10</a:t>
            </a:fld>
            <a:endParaRPr lang="es-ES" altLang="es-CO"/>
          </a:p>
        </p:txBody>
      </p:sp>
      <p:sp>
        <p:nvSpPr>
          <p:cNvPr id="8" name="Rectángulo 7"/>
          <p:cNvSpPr/>
          <p:nvPr/>
        </p:nvSpPr>
        <p:spPr>
          <a:xfrm>
            <a:off x="1562099" y="219969"/>
            <a:ext cx="6096001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000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maligno realiza las mismas obras que realizó Jesús, pero falsificadas.</a:t>
            </a:r>
            <a:endParaRPr kumimoji="0" lang="es-CO" sz="3000" b="1" i="1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4922" y="4668565"/>
            <a:ext cx="4326835" cy="1338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700" kern="0" dirty="0">
                <a:ln w="19050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es-CO" sz="27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maravillas</a:t>
            </a:r>
            <a:r>
              <a:rPr lang="es-CO" sz="2700" kern="0" dirty="0">
                <a:ln w="19050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es-CO" sz="27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prodigios </a:t>
            </a:r>
            <a:r>
              <a:rPr lang="es-CO" sz="2700" kern="0" dirty="0">
                <a:ln w="19050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y</a:t>
            </a:r>
            <a:r>
              <a:rPr lang="es-CO" sz="27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s-CO" sz="27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señales</a:t>
            </a:r>
            <a:r>
              <a:rPr lang="es-CO" sz="2700" kern="0" dirty="0">
                <a:ln w="19050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”.</a:t>
            </a:r>
            <a:r>
              <a:rPr lang="es-CO" sz="2700" kern="0" dirty="0">
                <a:ln w="19050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DADADA">
                    <a:lumMod val="1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s-CO" sz="2700" b="1" kern="0" dirty="0">
                <a:ln w="3175">
                  <a:noFill/>
                </a:ln>
                <a:solidFill>
                  <a:srgbClr val="DADADA">
                    <a:lumMod val="10000"/>
                  </a:srgbClr>
                </a:solidFill>
                <a:latin typeface="Arial Narrow" panose="020B0606020202030204" pitchFamily="34" charset="0"/>
              </a:rPr>
              <a:t>(</a:t>
            </a:r>
            <a:r>
              <a:rPr lang="es-CO" sz="2700" b="1" kern="0" dirty="0" err="1">
                <a:ln w="3175"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dunamis</a:t>
            </a:r>
            <a:r>
              <a:rPr lang="es-CO" sz="2700" b="1" kern="0" dirty="0">
                <a:ln w="3175">
                  <a:noFill/>
                </a:ln>
                <a:solidFill>
                  <a:srgbClr val="DADADA">
                    <a:lumMod val="10000"/>
                  </a:srgbClr>
                </a:solidFill>
                <a:latin typeface="Arial Narrow" panose="020B0606020202030204" pitchFamily="34" charset="0"/>
              </a:rPr>
              <a:t>,</a:t>
            </a:r>
            <a:r>
              <a:rPr lang="es-CO" sz="2700" b="1" kern="0" dirty="0">
                <a:ln w="3175">
                  <a:noFill/>
                </a:ln>
                <a:solidFill>
                  <a:srgbClr val="BD3737"/>
                </a:solidFill>
                <a:latin typeface="Arial Narrow" panose="020B0606020202030204" pitchFamily="34" charset="0"/>
              </a:rPr>
              <a:t> </a:t>
            </a:r>
            <a:r>
              <a:rPr lang="es-CO" sz="2700" b="1" kern="0" dirty="0" err="1">
                <a:ln w="3175">
                  <a:noFill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teras</a:t>
            </a:r>
            <a:r>
              <a:rPr lang="es-CO" sz="2700" b="1" kern="0" dirty="0">
                <a:ln w="3175">
                  <a:noFill/>
                </a:ln>
                <a:solidFill>
                  <a:srgbClr val="DADADA">
                    <a:lumMod val="10000"/>
                  </a:srgbClr>
                </a:solidFill>
                <a:latin typeface="Arial Narrow" panose="020B0606020202030204" pitchFamily="34" charset="0"/>
              </a:rPr>
              <a:t>,</a:t>
            </a:r>
            <a:r>
              <a:rPr lang="es-CO" sz="2700" b="1" kern="0" dirty="0">
                <a:ln w="3175">
                  <a:noFill/>
                </a:ln>
                <a:solidFill>
                  <a:srgbClr val="BD3737"/>
                </a:solidFill>
                <a:latin typeface="Arial Narrow" panose="020B0606020202030204" pitchFamily="34" charset="0"/>
              </a:rPr>
              <a:t> </a:t>
            </a:r>
            <a:r>
              <a:rPr lang="es-CO" sz="2700" b="1" kern="0" dirty="0">
                <a:ln w="3175">
                  <a:noFill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semeion</a:t>
            </a:r>
            <a:r>
              <a:rPr lang="es-CO" sz="2700" b="1" kern="0" dirty="0">
                <a:ln w="3175">
                  <a:noFill/>
                </a:ln>
                <a:solidFill>
                  <a:srgbClr val="DADADA">
                    <a:lumMod val="10000"/>
                  </a:srgbClr>
                </a:solidFill>
                <a:latin typeface="Arial Narrow" panose="020B0606020202030204" pitchFamily="34" charset="0"/>
              </a:rPr>
              <a:t>). </a:t>
            </a:r>
            <a:r>
              <a:rPr lang="es-CO" sz="2700" b="1" kern="0" dirty="0">
                <a:ln w="3175">
                  <a:solidFill>
                    <a:schemeClr val="bg2"/>
                  </a:solidFill>
                </a:ln>
                <a:solidFill>
                  <a:srgbClr val="DADADA">
                    <a:lumMod val="10000"/>
                  </a:srgbClr>
                </a:solidFill>
                <a:latin typeface="Arial Narrow" panose="020B0606020202030204" pitchFamily="34" charset="0"/>
              </a:rPr>
              <a:t>Hechos 2:22.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15348" y="6156428"/>
            <a:ext cx="8713304" cy="507831"/>
          </a:xfrm>
          <a:prstGeom prst="rect">
            <a:avLst/>
          </a:prstGeom>
          <a:solidFill>
            <a:srgbClr val="9BFBA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7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 el idioma original, estas palabras son idénticas en ambos textos.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757530" y="4665922"/>
            <a:ext cx="4121426" cy="1338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700" kern="0" dirty="0">
                <a:ln w="19050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es-CO" sz="27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poder</a:t>
            </a:r>
            <a:r>
              <a:rPr lang="es-CO" sz="2700" kern="0" dirty="0">
                <a:ln w="19050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</a:rPr>
              <a:t>,</a:t>
            </a:r>
            <a:r>
              <a:rPr lang="es-CO" sz="2700" kern="0" dirty="0">
                <a:ln w="19050">
                  <a:solidFill>
                    <a:srgbClr val="005000"/>
                  </a:solidFill>
                </a:ln>
                <a:solidFill>
                  <a:srgbClr val="005000"/>
                </a:solidFill>
                <a:latin typeface="Arial Narrow" panose="020B0606020202030204" pitchFamily="34" charset="0"/>
              </a:rPr>
              <a:t> </a:t>
            </a:r>
            <a:r>
              <a:rPr lang="es-CO" sz="27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señales</a:t>
            </a:r>
            <a:r>
              <a:rPr lang="es-CO" sz="2700" kern="0" dirty="0">
                <a:ln w="19050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s-CO" sz="2700" kern="0" dirty="0">
                <a:ln w="19050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y</a:t>
            </a:r>
            <a:r>
              <a:rPr lang="es-CO" sz="2700" kern="0" dirty="0">
                <a:ln w="19050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s-CO" sz="27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prodigios</a:t>
            </a:r>
            <a:r>
              <a:rPr lang="es-CO" sz="2700" kern="0" dirty="0">
                <a:ln w="19050">
                  <a:solidFill>
                    <a:srgbClr val="0000FF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</a:rPr>
              <a:t>”. </a:t>
            </a:r>
            <a:r>
              <a:rPr lang="es-CO" sz="2700" b="1" kern="0" dirty="0">
                <a:ln w="3175">
                  <a:noFill/>
                </a:ln>
                <a:solidFill>
                  <a:srgbClr val="DADADA">
                    <a:lumMod val="10000"/>
                  </a:srgbClr>
                </a:solidFill>
                <a:latin typeface="Arial Narrow" panose="020B0606020202030204" pitchFamily="34" charset="0"/>
              </a:rPr>
              <a:t>(</a:t>
            </a:r>
            <a:r>
              <a:rPr lang="es-CO" sz="2700" b="1" kern="0" dirty="0" err="1">
                <a:ln w="3175"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dunamis</a:t>
            </a:r>
            <a:r>
              <a:rPr lang="es-CO" sz="2700" b="1" kern="0" dirty="0">
                <a:ln w="3175">
                  <a:noFill/>
                </a:ln>
                <a:solidFill>
                  <a:srgbClr val="DADADA">
                    <a:lumMod val="10000"/>
                  </a:srgbClr>
                </a:solidFill>
                <a:latin typeface="Arial Narrow" panose="020B0606020202030204" pitchFamily="34" charset="0"/>
              </a:rPr>
              <a:t>,</a:t>
            </a:r>
            <a:r>
              <a:rPr lang="es-CO" sz="2700" b="1" kern="0" dirty="0">
                <a:ln w="3175">
                  <a:noFill/>
                </a:ln>
                <a:solidFill>
                  <a:srgbClr val="BD3737"/>
                </a:solidFill>
                <a:latin typeface="Arial Narrow" panose="020B0606020202030204" pitchFamily="34" charset="0"/>
              </a:rPr>
              <a:t> </a:t>
            </a:r>
            <a:r>
              <a:rPr lang="es-CO" sz="2700" b="1" kern="0" dirty="0">
                <a:ln w="3175">
                  <a:noFill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semeion</a:t>
            </a:r>
            <a:r>
              <a:rPr lang="es-CO" sz="2700" b="1" kern="0" dirty="0">
                <a:ln w="3175">
                  <a:noFill/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,</a:t>
            </a:r>
            <a:r>
              <a:rPr lang="es-CO" sz="2700" b="1" kern="0" dirty="0">
                <a:ln w="3175">
                  <a:noFill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es-CO" sz="2700" b="1" kern="0" dirty="0" err="1">
                <a:ln w="3175">
                  <a:noFill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teras</a:t>
            </a:r>
            <a:r>
              <a:rPr lang="es-CO" sz="2700" b="1" kern="0" dirty="0">
                <a:ln w="3175">
                  <a:noFill/>
                </a:ln>
                <a:solidFill>
                  <a:srgbClr val="DADADA">
                    <a:lumMod val="10000"/>
                  </a:srgbClr>
                </a:solidFill>
                <a:latin typeface="Arial Narrow" panose="020B0606020202030204" pitchFamily="34" charset="0"/>
              </a:rPr>
              <a:t>). </a:t>
            </a:r>
            <a:r>
              <a:rPr lang="es-CO" sz="2700" b="1" kern="0" dirty="0">
                <a:ln w="3175">
                  <a:solidFill>
                    <a:schemeClr val="bg2"/>
                  </a:solidFill>
                </a:ln>
                <a:solidFill>
                  <a:srgbClr val="DADADA">
                    <a:lumMod val="10000"/>
                  </a:srgbClr>
                </a:solidFill>
                <a:latin typeface="Arial Narrow" panose="020B0606020202030204" pitchFamily="34" charset="0"/>
              </a:rPr>
              <a:t>2Tesalonicenses 2:8,9.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73765" y="1464304"/>
            <a:ext cx="3949148" cy="30008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700" b="1" kern="0" dirty="0">
                <a:ln w="317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Las obras de Jesús:</a:t>
            </a:r>
          </a:p>
          <a:p>
            <a:pPr lvl="0" algn="ctr" defTabSz="914400">
              <a:defRPr/>
            </a:pPr>
            <a:r>
              <a:rPr lang="es-CO" sz="27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s-CO" sz="27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“Jesús nazareno, varón aprobado por Dios entre vosotros con las </a:t>
            </a:r>
            <a:r>
              <a:rPr lang="es-CO" sz="27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maravillas, prodigios y señales </a:t>
            </a:r>
            <a:r>
              <a:rPr lang="es-CO" sz="27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que Dios hizo entre vosotros por medio de él”. </a:t>
            </a:r>
            <a:r>
              <a:rPr lang="es-CO" sz="2700" b="1" kern="0" dirty="0">
                <a:ln w="317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Hechos 2:22. </a:t>
            </a:r>
            <a:endParaRPr lang="es-CO" sz="2700" b="1" i="1" kern="0" dirty="0">
              <a:ln w="317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3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11</a:t>
            </a:fld>
            <a:endParaRPr lang="es-ES" altLang="es-CO"/>
          </a:p>
        </p:txBody>
      </p:sp>
      <p:sp>
        <p:nvSpPr>
          <p:cNvPr id="4" name="Rectángulo 3"/>
          <p:cNvSpPr/>
          <p:nvPr/>
        </p:nvSpPr>
        <p:spPr>
          <a:xfrm>
            <a:off x="1462294" y="3205822"/>
            <a:ext cx="6219412" cy="31085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“Muchos me dirán en aquel día: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Señor, Señor, ¿no profetizamos en tu nombre, y en tu nombre echamos fuera demonios, y en tu nombre hicimos muchos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milagros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dunamis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entonces les declararé: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Nunca os conocí; apartaos de mí, hacedores de maldad (</a:t>
            </a: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anomia: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violadores de la ley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)”. </a:t>
            </a:r>
            <a:r>
              <a:rPr lang="es-CO" sz="2800" kern="0" dirty="0">
                <a:ln w="19050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7:22,23.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22561" y="1048864"/>
            <a:ext cx="5898878" cy="1815882"/>
          </a:xfrm>
          <a:prstGeom prst="rect">
            <a:avLst/>
          </a:prstGeom>
          <a:gradFill rotWithShape="1">
            <a:gsLst>
              <a:gs pos="100000">
                <a:srgbClr val="FFFF66"/>
              </a:gs>
              <a:gs pos="65000">
                <a:srgbClr val="FFFF99"/>
              </a:gs>
              <a:gs pos="5000">
                <a:srgbClr val="FFFFCC"/>
              </a:gs>
            </a:gsLst>
            <a:lin ang="16200000" scaled="1"/>
          </a:gradFill>
          <a:ln w="9525" cap="flat" cmpd="sng" algn="ctr">
            <a:solidFill>
              <a:srgbClr val="FFCA0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protestantismo apóstata pretende tener el don del Espíritu Santo y realiza la misma obra 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(pero falsificada),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mientras que al igual que Satanás desprecia la Ley de Dios.</a:t>
            </a:r>
          </a:p>
        </p:txBody>
      </p:sp>
    </p:spTree>
    <p:extLst>
      <p:ext uri="{BB962C8B-B14F-4D97-AF65-F5344CB8AC3E}">
        <p14:creationId xmlns:p14="http://schemas.microsoft.com/office/powerpoint/2010/main" val="37490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1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023" y="3188610"/>
            <a:ext cx="2017951" cy="269466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03219" y="1248964"/>
            <a:ext cx="59375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Testimonio White.</a:t>
            </a:r>
            <a:endParaRPr kumimoji="0" lang="es-CO" sz="36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Rockwell" panose="02060603020205020403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22FF1-E7AE-4B11-A531-EEE3F0A4DA36}" type="slidenum">
              <a:rPr kumimoji="0" lang="es-ES" altLang="es-C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es-CO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03219" y="2806087"/>
            <a:ext cx="5937561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“Las maravillas mentirosas del diablo son las que cautivarán al mundo, porque hasta hará descender fuego del cielo ante la vista de los hombres. </a:t>
            </a:r>
            <a:r>
              <a:rPr lang="es-CO" sz="280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Realizará milagros, y este maravilloso poder obrador de milagros abarcará todo el mundo”.</a:t>
            </a:r>
          </a:p>
          <a:p>
            <a:pPr lvl="0" algn="ctr">
              <a:defRPr/>
            </a:pPr>
            <a:r>
              <a:rPr lang="es-CO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Mensajes Selectos, 2:59.</a:t>
            </a:r>
            <a:endParaRPr kumimoji="0" lang="es-CO" sz="28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176194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84092" y="4634731"/>
            <a:ext cx="5575817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es-CO" sz="28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Seguramente el milagro de Dios hubiera quedado minimizado y el pueblo no se hubiera persuadido del verdadero Dios.</a:t>
            </a:r>
            <a:endParaRPr kumimoji="0" lang="es-CO" sz="2800" i="1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20723" y="3383711"/>
            <a:ext cx="6102555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¿Qué hubiera pasado si los profetas de Baal también hubieran hecho descender fuego?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13</a:t>
            </a:fld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173769" y="1002327"/>
            <a:ext cx="6796462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Dios hizo descender fuego del cielo sobre el Monte Carmelo para aprobar el sacrificio de Elías y para convencer al pueblo de que “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Jehová es Dios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(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1 Reyes 18:39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), y no Baal.</a:t>
            </a:r>
          </a:p>
        </p:txBody>
      </p:sp>
    </p:spTree>
    <p:extLst>
      <p:ext uri="{BB962C8B-B14F-4D97-AF65-F5344CB8AC3E}">
        <p14:creationId xmlns:p14="http://schemas.microsoft.com/office/powerpoint/2010/main" val="18870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bg1">
                <a:lumMod val="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rgbClr val="DBEAB9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63658" y="4358708"/>
            <a:ext cx="5549349" cy="181588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embargo l</a:t>
            </a:r>
            <a:r>
              <a:rPr kumimoji="0" lang="es-CO" sz="280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magos de Egipto hicieron el mismo milagro, (pero falsificado), y cómo resultado el corazón del faraón se 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endureció. </a:t>
            </a:r>
            <a:r>
              <a:rPr lang="es-CO" sz="2800" b="1" kern="0" dirty="0">
                <a:ln w="3175">
                  <a:solidFill>
                    <a:srgbClr val="FF3300"/>
                  </a:solidFill>
                </a:ln>
                <a:solidFill>
                  <a:srgbClr val="FF33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Éxodo 7:11,13.</a:t>
            </a:r>
            <a:endParaRPr kumimoji="0" lang="es-CO" sz="2800" b="1" u="none" strike="noStrike" kern="0" cap="none" spc="0" normalizeH="0" baseline="0" noProof="0" dirty="0">
              <a:ln w="3175">
                <a:solidFill>
                  <a:srgbClr val="FF3300"/>
                </a:solidFill>
              </a:ln>
              <a:solidFill>
                <a:srgbClr val="FF33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22FF1-E7AE-4B11-A531-EEE3F0A4DA36}" type="slidenum">
              <a:rPr kumimoji="0" lang="es-ES" altLang="es-C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altLang="es-CO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7326" y="2461384"/>
            <a:ext cx="5549348" cy="13849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convirtió la vara de Aarón en culebra para convencer al faraón de que dejara libres a los israelitas. </a:t>
            </a:r>
            <a:r>
              <a:rPr kumimoji="0" lang="es-CO" sz="2800" b="1" u="none" strike="noStrike" kern="0" cap="none" spc="0" normalizeH="0" baseline="0" noProof="0" dirty="0">
                <a:ln w="3175">
                  <a:solidFill>
                    <a:srgbClr val="FF3300"/>
                  </a:solidFill>
                </a:ln>
                <a:solidFill>
                  <a:srgbClr val="FF33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Éxodo 7:10.</a:t>
            </a:r>
            <a:endParaRPr kumimoji="0" lang="es-CO" sz="2800" b="1" u="none" strike="noStrike" kern="0" cap="none" spc="0" normalizeH="0" baseline="0" noProof="0" dirty="0">
              <a:ln w="3175">
                <a:solidFill>
                  <a:srgbClr val="FF3300"/>
                </a:solidFill>
              </a:ln>
              <a:solidFill>
                <a:srgbClr val="FF33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97326" y="1025631"/>
            <a:ext cx="5549348" cy="954107"/>
          </a:xfrm>
          <a:prstGeom prst="rect">
            <a:avLst/>
          </a:prstGeom>
          <a:solidFill>
            <a:srgbClr val="2E25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u="none" strike="noStrike" kern="0" cap="none" spc="0" normalizeH="0" baseline="0" noProof="0" dirty="0">
                <a:ln w="19050">
                  <a:solidFill>
                    <a:srgbClr val="FFFCC1"/>
                  </a:solidFill>
                </a:ln>
                <a:solidFill>
                  <a:srgbClr val="FFFCC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los falsos milagros Satanás pretende neutralizar el poder de Dios.</a:t>
            </a:r>
            <a:endParaRPr kumimoji="0" lang="es-CO" sz="2800" u="none" strike="noStrike" kern="0" cap="none" spc="0" normalizeH="0" baseline="0" noProof="0" dirty="0">
              <a:ln w="19050">
                <a:solidFill>
                  <a:srgbClr val="FFFCC1"/>
                </a:solidFill>
              </a:ln>
              <a:solidFill>
                <a:srgbClr val="FFFCC1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49" y="4341277"/>
            <a:ext cx="2001078" cy="18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66FF33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536" y="3633497"/>
            <a:ext cx="2016140" cy="269224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24339" y="1162783"/>
            <a:ext cx="7295321" cy="224676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s-CO" sz="2800" kern="0" dirty="0">
                <a:ln w="19050">
                  <a:solidFill>
                    <a:srgbClr val="223616"/>
                  </a:solidFill>
                </a:ln>
                <a:solidFill>
                  <a:srgbClr val="223616"/>
                </a:solidFill>
                <a:latin typeface="Arial Narrow" panose="020B0606020202030204" pitchFamily="34" charset="0"/>
              </a:rPr>
              <a:t>““Satanás [...]. Disfrazado como ángel de luz, caminará por la tierra como un hacedor de maravillas. Con un lenguaje hermoso presentará sentimientos elevados; hablará palabras nobles y realizará acciones buenas. Cristo será personificado”. 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EUD, 141.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38304" y="375891"/>
            <a:ext cx="4867392" cy="55399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30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Testimonio White.</a:t>
            </a:r>
            <a:endParaRPr lang="es-CO" sz="3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CC7A-5452-4D4D-8DB9-24ABBFEC2670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811695" y="3648089"/>
            <a:ext cx="7520608" cy="267765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s-CO" sz="2800" kern="0" dirty="0">
                <a:ln w="19050">
                  <a:solidFill>
                    <a:srgbClr val="3A2B00"/>
                  </a:solidFill>
                </a:ln>
                <a:solidFill>
                  <a:srgbClr val="3A2B00"/>
                </a:solidFill>
                <a:latin typeface="Arial Narrow" panose="020B0606020202030204" pitchFamily="34" charset="0"/>
              </a:rPr>
              <a:t>“Habrá personas que, sometidas a la influencia de los espíritus malignos, realizarán milagros. Enfermarán a las gentes arrojando sobre ellas sus ensalmos, y luego quitarán su hechizo e inducirán a algunos a decir que los enfermos fueron curados milagrosamente. Satanás ha hecho esto vez tras vez”. </a:t>
            </a:r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Mensajes Selectos 2:61.</a:t>
            </a:r>
          </a:p>
        </p:txBody>
      </p:sp>
    </p:spTree>
    <p:extLst>
      <p:ext uri="{BB962C8B-B14F-4D97-AF65-F5344CB8AC3E}">
        <p14:creationId xmlns:p14="http://schemas.microsoft.com/office/powerpoint/2010/main" val="220715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/>
          <a:stretch/>
        </p:blipFill>
        <p:spPr>
          <a:xfrm>
            <a:off x="2652298" y="1655686"/>
            <a:ext cx="3839403" cy="3868946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16</a:t>
            </a:fld>
            <a:endParaRPr lang="es-ES" altLang="es-CO"/>
          </a:p>
        </p:txBody>
      </p:sp>
      <p:sp>
        <p:nvSpPr>
          <p:cNvPr id="3" name="Rectángulo 2"/>
          <p:cNvSpPr/>
          <p:nvPr/>
        </p:nvSpPr>
        <p:spPr>
          <a:xfrm>
            <a:off x="1613336" y="3397583"/>
            <a:ext cx="5917328" cy="31085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Palabra de Dios declara que Satanás obrará milagros. Hará enfermar a la gente y después quitará repentinamente de ella su poder satánico. Eso hará que se considere sanados a los enfermos. Estas obras de curación aparente pondrán a prueba a los adventistas”. </a:t>
            </a:r>
            <a:r>
              <a:rPr kumimoji="0" lang="es-CO" sz="28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Mensajes Selectos 2:61.</a:t>
            </a:r>
            <a:endParaRPr kumimoji="0" lang="es-CO" sz="2800" b="1" i="0" u="none" strike="noStrike" kern="0" cap="none" spc="0" normalizeH="0" baseline="0" noProof="0" dirty="0">
              <a:ln w="3175"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03344" y="561373"/>
            <a:ext cx="5337313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Jesús dijo: </a:t>
            </a: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“Mirad que nadie os engañe”. </a:t>
            </a:r>
            <a:r>
              <a:rPr lang="es-CO" sz="36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24:4.  </a:t>
            </a:r>
          </a:p>
        </p:txBody>
      </p:sp>
    </p:spTree>
    <p:extLst>
      <p:ext uri="{BB962C8B-B14F-4D97-AF65-F5344CB8AC3E}">
        <p14:creationId xmlns:p14="http://schemas.microsoft.com/office/powerpoint/2010/main" val="15272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567012" y="4912051"/>
            <a:ext cx="2009975" cy="769441"/>
          </a:xfrm>
          <a:prstGeom prst="rect">
            <a:avLst/>
          </a:prstGeom>
          <a:gradFill rotWithShape="1">
            <a:gsLst>
              <a:gs pos="0">
                <a:srgbClr val="70AD47">
                  <a:tint val="70000"/>
                  <a:lumMod val="110000"/>
                </a:srgbClr>
              </a:gs>
              <a:gs pos="100000">
                <a:srgbClr val="70AD47">
                  <a:tint val="82000"/>
                  <a:alpha val="74000"/>
                </a:srgbClr>
              </a:gs>
            </a:gsLst>
            <a:lin ang="5400000" scaled="0"/>
          </a:gradFill>
          <a:ln w="9525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CO" sz="4400" b="1" i="1" dirty="0">
                <a:ln w="9525">
                  <a:solidFill>
                    <a:srgbClr val="034312"/>
                  </a:solidFill>
                </a:ln>
                <a:solidFill>
                  <a:srgbClr val="034312"/>
                </a:solidFill>
                <a:latin typeface="Arial Narrow" panose="020B0606020202030204" pitchFamily="34" charset="0"/>
              </a:rPr>
              <a:t>AMÉN.</a:t>
            </a:r>
            <a:endParaRPr lang="es-CO" sz="4400" b="1" dirty="0">
              <a:ln w="9525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39078" y="1577739"/>
            <a:ext cx="6665842" cy="2554545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Señor, por tu gracia permítenos ser parte de </a:t>
            </a:r>
            <a:r>
              <a:rPr lang="es-CO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“los que por el uso tienen los sentidos ejercitados en el discernimiento del bien y del mal”. </a:t>
            </a:r>
            <a:r>
              <a:rPr lang="es-CO" sz="32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Hebreos 5:14.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17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416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96" y="2441289"/>
            <a:ext cx="5320807" cy="399060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663090" y="2428002"/>
            <a:ext cx="5817821" cy="954107"/>
          </a:xfrm>
          <a:prstGeom prst="rect">
            <a:avLst/>
          </a:prstGeom>
          <a:solidFill>
            <a:schemeClr val="tx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dragón 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el diablo, el jefe de todo poder corrupto y apóstata, sea político o religioso. </a:t>
            </a:r>
            <a:endParaRPr kumimoji="0" lang="es-CO" sz="2800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4484" y="632518"/>
            <a:ext cx="5175032" cy="147732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>
                    <a:srgbClr val="01FF01"/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poderes malignos en Apocalipsis 13: El dragón.</a:t>
            </a:r>
          </a:p>
          <a:p>
            <a:pPr algn="ctr"/>
            <a:r>
              <a:rPr lang="es-CO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>
                    <a:srgbClr val="01FF01"/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bestia y la otra bestia.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2</a:t>
            </a:fld>
            <a:endParaRPr lang="es-ES" altLang="es-CO"/>
          </a:p>
        </p:txBody>
      </p:sp>
      <p:sp>
        <p:nvSpPr>
          <p:cNvPr id="6" name="Rectángulo 5"/>
          <p:cNvSpPr/>
          <p:nvPr/>
        </p:nvSpPr>
        <p:spPr>
          <a:xfrm>
            <a:off x="1671489" y="3734808"/>
            <a:ext cx="5801023" cy="954107"/>
          </a:xfrm>
          <a:prstGeom prst="rect">
            <a:avLst/>
          </a:prstGeom>
          <a:solidFill>
            <a:schemeClr val="tx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bestia 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el papado, un poder político y religioso, enemigo del pueblo de Dios. </a:t>
            </a:r>
            <a:endParaRPr kumimoji="0" lang="es-CO" sz="2800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71489" y="5041614"/>
            <a:ext cx="5801023" cy="1384995"/>
          </a:xfrm>
          <a:prstGeom prst="rect">
            <a:avLst/>
          </a:prstGeom>
          <a:solidFill>
            <a:schemeClr val="tx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“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 bestia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en su aspecto político es Estados Unidos, y en su aspecto religioso es el protestantismo apóstata.</a:t>
            </a:r>
            <a:endParaRPr kumimoji="0" lang="es-CO" sz="2800" i="0" u="none" strike="noStrike" kern="0" cap="none" spc="0" normalizeH="0" baseline="0" noProof="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00FF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53" y="2209804"/>
            <a:ext cx="5053495" cy="379012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16176" y="1438926"/>
            <a:ext cx="8711648" cy="526297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Apocalipsis 13:11  </a:t>
            </a:r>
            <a:r>
              <a:rPr lang="es-CO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Después vi 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otra bestia </a:t>
            </a:r>
            <a:r>
              <a:rPr lang="es-CO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que subía de la tierra; y tenía dos cuernos semejantes a los de un cordero, pero hablaba como dragón. </a:t>
            </a:r>
          </a:p>
          <a:p>
            <a:pPr lvl="0" defTabSz="914400"/>
            <a:r>
              <a:rPr 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13:12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  <a:r>
              <a:rPr lang="es-CO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Y ejerce toda la autoridad de la primera bestia en presencia de ella, y hace que la tierra y los moradores de ella adoren a la primera bestia, cuya herida mortal fue sanada. </a:t>
            </a:r>
          </a:p>
          <a:p>
            <a:pPr lvl="0" defTabSz="914400"/>
            <a:r>
              <a:rPr 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13:13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  <a:r>
              <a:rPr lang="es-CO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También hace 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grandes señales</a:t>
            </a:r>
            <a:r>
              <a:rPr lang="es-CO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, de tal manera que aun 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hace descender fuego del cielo a la tierra </a:t>
            </a:r>
            <a:r>
              <a:rPr lang="es-CO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delante de los hombres. </a:t>
            </a:r>
          </a:p>
          <a:p>
            <a:pPr lvl="0" defTabSz="914400"/>
            <a:r>
              <a:rPr 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13:14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  <a:r>
              <a:rPr lang="es-CO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Y engaña a los moradores de la tierra con las 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señales</a:t>
            </a:r>
            <a:r>
              <a:rPr lang="es-CO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que se le ha permitido hacer en presencia de la bestia, mandando a los moradores de la tierra que le hagan imagen a la bestia…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3</a:t>
            </a:fld>
            <a:endParaRPr lang="es-ES" altLang="es-CO"/>
          </a:p>
        </p:txBody>
      </p:sp>
      <p:sp>
        <p:nvSpPr>
          <p:cNvPr id="5" name="Rectángulo 4"/>
          <p:cNvSpPr/>
          <p:nvPr/>
        </p:nvSpPr>
        <p:spPr>
          <a:xfrm>
            <a:off x="956404" y="277274"/>
            <a:ext cx="7231193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 defTabSz="914400"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“</a:t>
            </a:r>
            <a:r>
              <a:rPr kumimoji="0" lang="es-CO" sz="28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 bestia</a:t>
            </a:r>
            <a:r>
              <a:rPr kumimoji="0" lang="es-CO" sz="28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es la que hace grandes señales y hace descender fuego del cielo a la tierra. </a:t>
            </a:r>
            <a:endParaRPr kumimoji="0" lang="es-CO" sz="2800" b="1" i="0" u="none" strike="noStrike" kern="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E0060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12" y="2034972"/>
            <a:ext cx="4519175" cy="4279522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4</a:t>
            </a:fld>
            <a:endParaRPr lang="es-ES" altLang="es-CO"/>
          </a:p>
        </p:txBody>
      </p:sp>
      <p:sp>
        <p:nvSpPr>
          <p:cNvPr id="6" name="Rectángulo 5"/>
          <p:cNvSpPr/>
          <p:nvPr/>
        </p:nvSpPr>
        <p:spPr>
          <a:xfrm>
            <a:off x="449947" y="2038816"/>
            <a:ext cx="8244107" cy="1384995"/>
          </a:xfrm>
          <a:prstGeom prst="rect">
            <a:avLst/>
          </a:prstGeom>
          <a:solidFill>
            <a:srgbClr val="C5FFD8"/>
          </a:solidFill>
          <a:ln w="12700" cap="flat" cmpd="sng" algn="ctr">
            <a:solidFill>
              <a:srgbClr val="10CF9B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16:13</a:t>
            </a:r>
            <a:r>
              <a:rPr kumimoji="0" lang="es-CO" sz="2800" b="1" i="0" u="none" strike="noStrike" kern="0" cap="none" spc="0" normalizeH="0" baseline="0" noProof="0" dirty="0">
                <a:ln>
                  <a:solidFill>
                    <a:srgbClr val="004200"/>
                  </a:solidFill>
                </a:ln>
                <a:solidFill>
                  <a:srgbClr val="003E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2800" i="0" u="none" strike="noStrike" kern="0" cap="none" spc="0" normalizeH="0" baseline="0" noProof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 vi salir de la boca del dragón, y de la boca de la bestia, y de la boca del </a:t>
            </a:r>
            <a:r>
              <a:rPr kumimoji="0" lang="es-CO" sz="28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falso profeta, </a:t>
            </a:r>
            <a:r>
              <a:rPr kumimoji="0" lang="es-CO" sz="2800" i="0" u="none" strike="noStrike" kern="0" cap="none" spc="0" normalizeH="0" baseline="0" noProof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 espíritus inmundos a manera de ranas”.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78615" y="592398"/>
            <a:ext cx="6586769" cy="10156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9DD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es-CO" sz="3000" b="1" kern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Nótese que nombre recibe la “</a:t>
            </a:r>
            <a:r>
              <a:rPr lang="es-CO" sz="30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 bestia</a:t>
            </a:r>
            <a:r>
              <a:rPr lang="es-CO" sz="3000" b="1" kern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s-CO" sz="3000" b="1" ker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otros </a:t>
            </a:r>
            <a:r>
              <a:rPr lang="es-CO" sz="3000" b="1" kern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textos del Apocalipsis.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49947" y="3699601"/>
            <a:ext cx="8244107" cy="1384995"/>
          </a:xfrm>
          <a:prstGeom prst="rect">
            <a:avLst/>
          </a:prstGeom>
          <a:solidFill>
            <a:srgbClr val="0BD0D9">
              <a:lumMod val="40000"/>
              <a:lumOff val="60000"/>
            </a:srgbClr>
          </a:solidFill>
          <a:ln w="12700" cap="flat" cmpd="sng" algn="ctr">
            <a:solidFill>
              <a:srgbClr val="0BD0D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19:20</a:t>
            </a:r>
            <a:r>
              <a:rPr kumimoji="0" lang="es-CO" sz="280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2800" i="0" u="none" strike="noStrike" kern="0" cap="none" spc="0" normalizeH="0" baseline="0" noProof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 la bestia fue apresada, y con ella el </a:t>
            </a:r>
            <a:r>
              <a:rPr kumimoji="0" lang="es-CO" sz="28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falso profeta </a:t>
            </a:r>
            <a:r>
              <a:rPr kumimoji="0" lang="es-CO" sz="2800" i="0" u="none" strike="noStrike" kern="0" cap="none" spc="0" normalizeH="0" baseline="0" noProof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había hecho delante de ella las 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</a:t>
            </a:r>
            <a:r>
              <a:rPr kumimoji="0" lang="es-CO" sz="2800" i="0" u="none" strike="noStrike" kern="0" cap="none" spc="0" normalizeH="0" baseline="0" noProof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las cuales había engañado a los que recibieron la marca de la bestia…”.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49947" y="5360386"/>
            <a:ext cx="8244107" cy="95410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7CCA62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20:10</a:t>
            </a:r>
            <a:r>
              <a:rPr kumimoji="0" lang="es-CO" sz="280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2800" i="0" u="none" strike="noStrike" kern="0" cap="none" spc="0" normalizeH="0" baseline="0" noProof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 el diablo que los engañaba fue lanzado en el lago de fuego y azufre, donde estaban la bestia y </a:t>
            </a:r>
            <a:r>
              <a:rPr kumimoji="0" lang="es-CO" sz="28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falso profeta</a:t>
            </a:r>
            <a:r>
              <a:rPr kumimoji="0" lang="es-CO" sz="280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…”.</a:t>
            </a:r>
          </a:p>
        </p:txBody>
      </p:sp>
    </p:spTree>
    <p:extLst>
      <p:ext uri="{BB962C8B-B14F-4D97-AF65-F5344CB8AC3E}">
        <p14:creationId xmlns:p14="http://schemas.microsoft.com/office/powerpoint/2010/main" val="5437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928583" y="692194"/>
            <a:ext cx="7286833" cy="553998"/>
          </a:xfrm>
          <a:prstGeom prst="rect">
            <a:avLst/>
          </a:prstGeom>
          <a:solidFill>
            <a:srgbClr val="C00000"/>
          </a:solidFill>
          <a:ln w="952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¿Por qué se le llama el falso profeta?</a:t>
            </a:r>
          </a:p>
        </p:txBody>
      </p:sp>
      <p:sp>
        <p:nvSpPr>
          <p:cNvPr id="5" name="Espaço Reservado para Conteúdo 12"/>
          <p:cNvSpPr txBox="1">
            <a:spLocks/>
          </p:cNvSpPr>
          <p:nvPr/>
        </p:nvSpPr>
        <p:spPr>
          <a:xfrm>
            <a:off x="1121097" y="1771324"/>
            <a:ext cx="6901807" cy="2906694"/>
          </a:xfrm>
          <a:prstGeom prst="rect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spcBef>
                <a:spcPts val="0"/>
              </a:spcBef>
              <a:buNone/>
            </a:pPr>
            <a:r>
              <a:rPr lang="es-CO" sz="30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Porque falsifica la obra del Espíritu Santo con milagros mentirosos, </a:t>
            </a:r>
            <a:r>
              <a:rPr lang="es-CO" sz="30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así como la bestia falsificó el ministerio intercesor de Cristo imponiendo un sistema de mediación ilegítimo. Daniel 8:11,12.</a:t>
            </a: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es-CO" sz="3000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Finalmente el dragón (Satanás) falsificará la Venida de Cristo. Mateo 24:5, 24-26.</a:t>
            </a:r>
            <a:endParaRPr lang="es-CO" sz="3000" dirty="0">
              <a:ln w="19050"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45703" y="4990584"/>
            <a:ext cx="6652592" cy="1384995"/>
          </a:xfrm>
          <a:prstGeom prst="rect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falso profeta también hará una imagen de la bestia (La religión usando el poder del estado para imponer la marca de la bestia).</a:t>
            </a:r>
            <a:endParaRPr lang="es-CO" sz="2800" kern="0" spc="50" dirty="0">
              <a:ln w="1905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glow>
                  <a:srgbClr val="4F81BD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5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056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>
                <a:lumMod val="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rgbClr val="DBEAB9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3" y="855670"/>
            <a:ext cx="2016673" cy="269225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52765" y="855670"/>
            <a:ext cx="403131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Testimonio White.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04823" y="3375718"/>
            <a:ext cx="7134354" cy="2677656"/>
          </a:xfrm>
          <a:prstGeom prst="rect">
            <a:avLst/>
          </a:prstGeom>
          <a:gradFill>
            <a:gsLst>
              <a:gs pos="57000">
                <a:srgbClr val="FCE28A"/>
              </a:gs>
              <a:gs pos="2000">
                <a:schemeClr val="tx1"/>
              </a:gs>
              <a:gs pos="96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“Satanás [...]. vendrá haciéndose pasar por Jesucristo, haciendo grandiosos milagros, y los hombres se postrarán y lo adorarán como a Jesucristo. Se nos ordenará adorar a ese ser a quien el mundo glorificará como a Cristo. ¿Qué haremos?” </a:t>
            </a:r>
            <a:r>
              <a:rPr lang="es-CO" sz="2800" b="1" kern="0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Eventos De Los Últimos Días, 141. </a:t>
            </a:r>
            <a:endParaRPr kumimoji="0" lang="es-CO" sz="2800" b="1" i="0" u="none" strike="noStrike" kern="0" cap="none" spc="0" normalizeH="0" baseline="0" noProof="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22FF1-E7AE-4B11-A531-EEE3F0A4DA36}" type="slidenum">
              <a:rPr kumimoji="0" lang="es-ES" altLang="es-C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altLang="es-CO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40926" y="2720637"/>
            <a:ext cx="4428569" cy="5232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obra mentirosa de Satanás.</a:t>
            </a:r>
            <a:endParaRPr kumimoji="0" lang="es-CO" sz="28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C00000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17" y="3638760"/>
            <a:ext cx="4658967" cy="2662267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06231" y="1724828"/>
            <a:ext cx="4931538" cy="1384995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70AD47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i="0" u="none" strike="noStrike" kern="0" cap="none" spc="50" normalizeH="0" baseline="0" noProof="0" dirty="0">
                <a:ln w="19050" cmpd="sng">
                  <a:solidFill>
                    <a:srgbClr val="037706"/>
                  </a:solidFill>
                  <a:prstDash val="solid"/>
                </a:ln>
                <a:solidFill>
                  <a:srgbClr val="037706"/>
                </a:solidFill>
                <a:effectLst>
                  <a:glow>
                    <a:prstClr val="black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El fuego que desciende del cielo es una representación simbólica de la obra del Espíritu Santo.</a:t>
            </a:r>
            <a:endParaRPr kumimoji="0" lang="es-ES" sz="3200" i="0" u="none" strike="noStrike" kern="0" cap="none" spc="50" normalizeH="0" baseline="0" noProof="0" dirty="0">
              <a:ln w="1905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Aharoni" pitchFamily="2" charset="-79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6834" y="3636624"/>
            <a:ext cx="4227442" cy="2677656"/>
          </a:xfrm>
          <a:prstGeom prst="rect">
            <a:avLst/>
          </a:prstGeom>
          <a:gradFill rotWithShape="1">
            <a:gsLst>
              <a:gs pos="70000">
                <a:schemeClr val="tx1"/>
              </a:gs>
              <a:gs pos="3000">
                <a:srgbClr val="E4FBDB"/>
              </a:gs>
              <a:gs pos="17000">
                <a:srgbClr val="70AD4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0AD47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s-CO" sz="2800" kern="0" spc="50" dirty="0">
                <a:ln w="19050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“Y se les aparecieron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lenguas repartidas, como de fuego</a:t>
            </a:r>
            <a:r>
              <a:rPr lang="es-CO" sz="2800" kern="0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</a:t>
            </a:r>
            <a:r>
              <a:rPr lang="es-CO" sz="2800" kern="0" spc="50" dirty="0">
                <a:ln w="19050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asentándose sobre cada uno de ellos. Y fueron todos llenos del Espíritu Santo”.</a:t>
            </a:r>
            <a:r>
              <a:rPr kumimoji="0" lang="es-CO" sz="2800" i="0" u="none" strike="noStrike" kern="0" cap="none" spc="50" normalizeH="0" baseline="0" noProof="0" dirty="0">
                <a:ln w="19050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</a:t>
            </a:r>
          </a:p>
          <a:p>
            <a:pPr lvl="0" algn="ctr" defTabSz="914400">
              <a:defRPr/>
            </a:pPr>
            <a:r>
              <a:rPr lang="es-CO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Hechos 2:3,4.  </a:t>
            </a:r>
            <a:endParaRPr kumimoji="0" lang="es-CO" sz="2800" b="1" i="0" u="none" strike="noStrike" kern="0" cap="none" spc="50" normalizeH="0" baseline="0" noProof="0" dirty="0">
              <a:ln w="317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rgbClr val="4F81BD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77201" y="643718"/>
            <a:ext cx="7189598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Pero ¿qué significa descender fuego del cielo?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AD4AD-750B-4B85-B2A8-923F94B1E467}" type="slidenum">
              <a:rPr kumimoji="0" lang="es-ES" altLang="es-CO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es-CO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946791" y="3628928"/>
            <a:ext cx="3680376" cy="2708434"/>
          </a:xfrm>
          <a:prstGeom prst="rect">
            <a:avLst/>
          </a:prstGeom>
          <a:gradFill rotWithShape="1">
            <a:gsLst>
              <a:gs pos="70000">
                <a:schemeClr val="tx1"/>
              </a:gs>
              <a:gs pos="3000">
                <a:srgbClr val="E4FBDB"/>
              </a:gs>
              <a:gs pos="17000">
                <a:srgbClr val="70AD4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0AD47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>
              <a:defRPr/>
            </a:pPr>
            <a:r>
              <a:rPr 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fue en la promulgación de la Ley. 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“Todo el monte Sinaí humeaba, porque Jehová había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descendido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sobre él 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fuego”. </a:t>
            </a:r>
            <a:r>
              <a:rPr 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Éxodo 19:18</a:t>
            </a:r>
            <a:r>
              <a:rPr lang="es-CO" sz="30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s-CO" sz="2800" b="1" i="0" u="none" strike="noStrike" kern="0" cap="none" spc="50" normalizeH="0" baseline="0" noProof="0" dirty="0">
              <a:ln w="317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rgbClr val="4F81BD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088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C00000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19" y="4336246"/>
            <a:ext cx="4078162" cy="233266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77201" y="338926"/>
            <a:ext cx="7189598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s-CO" sz="30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Biblia dice que Dios es fuego </a:t>
            </a:r>
            <a:r>
              <a:rPr lang="es-CO" sz="30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consumidor. </a:t>
            </a:r>
            <a:r>
              <a:rPr lang="es-CO" sz="3000" b="1" kern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Deuteronomio 4:24, Hebreos 12:29. 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AD4AD-750B-4B85-B2A8-923F94B1E467}" type="slidenum">
              <a:rPr kumimoji="0" lang="es-ES" altLang="es-CO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altLang="es-CO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939747" y="1645843"/>
            <a:ext cx="3753680" cy="2677656"/>
          </a:xfrm>
          <a:prstGeom prst="rect">
            <a:avLst/>
          </a:prstGeom>
          <a:gradFill>
            <a:gsLst>
              <a:gs pos="0">
                <a:srgbClr val="FFFF5D"/>
              </a:gs>
              <a:gs pos="40000">
                <a:srgbClr val="FFFFAB"/>
              </a:gs>
              <a:gs pos="100000">
                <a:schemeClr val="tx1"/>
              </a:gs>
            </a:gsLst>
            <a:lin ang="16200000" scaled="1"/>
          </a:gradFill>
          <a:ln w="9525" cap="rnd" cmpd="sng" algn="ctr">
            <a:solidFill>
              <a:srgbClr val="FFC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s-CO" sz="2800" b="1" i="0" u="none" strike="noStrike" kern="0" cap="none" spc="0" normalizeH="0" baseline="0" noProof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Padre está sentado en un trono de fuego</a:t>
            </a:r>
            <a:r>
              <a:rPr 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defTabSz="914400">
              <a:defRPr/>
            </a:pPr>
            <a:r>
              <a:rPr lang="es-CO" sz="2800" kern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CO" sz="2800" b="1" kern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trono llama 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fuego, </a:t>
            </a:r>
            <a:r>
              <a:rPr lang="es-CO" sz="2800" b="1" kern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las ruedas del mismo,</a:t>
            </a:r>
          </a:p>
          <a:p>
            <a:pPr lvl="0" defTabSz="914400">
              <a:defRPr/>
            </a:pP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fuego ardiente</a:t>
            </a:r>
            <a:r>
              <a:rPr lang="es-CO" sz="2800" kern="0" dirty="0">
                <a:ln w="3175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lvl="0" defTabSz="914400">
              <a:defRPr/>
            </a:pPr>
            <a:r>
              <a:rPr 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7:9.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33863" y="1645843"/>
            <a:ext cx="4297163" cy="2677656"/>
          </a:xfrm>
          <a:prstGeom prst="rect">
            <a:avLst/>
          </a:prstGeom>
          <a:gradFill>
            <a:gsLst>
              <a:gs pos="0">
                <a:srgbClr val="FFFF7D"/>
              </a:gs>
              <a:gs pos="40000">
                <a:srgbClr val="FFFFBD"/>
              </a:gs>
              <a:gs pos="100000">
                <a:schemeClr val="tx1"/>
              </a:gs>
            </a:gsLst>
            <a:lin ang="16200000" scaled="1"/>
          </a:gradFill>
          <a:ln w="9525" cap="rnd" cmpd="sng" algn="ctr">
            <a:solidFill>
              <a:srgbClr val="FFC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es-CO" sz="2800" b="1" i="0" u="none" strike="noStrike" kern="0" cap="none" spc="0" normalizeH="0" baseline="0" noProof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también vendrá </a:t>
            </a:r>
            <a:r>
              <a:rPr 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Señor.</a:t>
            </a:r>
          </a:p>
          <a:p>
            <a:pPr lvl="0" defTabSz="914400">
              <a:defRPr/>
            </a:pPr>
            <a:r>
              <a:rPr lang="es-CO" sz="2800" kern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llama de fuego</a:t>
            </a:r>
            <a:r>
              <a:rPr lang="es-CO" sz="2800" kern="0" dirty="0">
                <a:ln w="19050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dar retribución a los que no conocieron a Dios, ni obedecen al evangelio de nuestro Señor Jesucristo”. </a:t>
            </a:r>
            <a:r>
              <a:rPr 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CO" sz="2800" b="1" kern="0" dirty="0" err="1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Tesalon</a:t>
            </a:r>
            <a:r>
              <a:rPr 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2:9.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33862" y="4532105"/>
            <a:ext cx="8242997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obra del Espíritu Santo es comparada con un fuego que </a:t>
            </a:r>
          </a:p>
          <a:p>
            <a:pPr lvl="0"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apagar en nuestra vida.  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eso se nos insta: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ergamino: horizontal 7"/>
          <p:cNvSpPr/>
          <p:nvPr/>
        </p:nvSpPr>
        <p:spPr>
          <a:xfrm>
            <a:off x="1763273" y="5544795"/>
            <a:ext cx="5617453" cy="1267837"/>
          </a:xfrm>
          <a:prstGeom prst="horizontalScroll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solidFill>
              <a:srgbClr val="632D09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632D0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“No apaguéis al Espíritu” 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632D0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(1ª de Tesalonicenses 5:19)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632D0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7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45109" y="1444763"/>
            <a:ext cx="6453782" cy="224676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Jesús fue lleno del Espíritu Santo 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(Lucas 4:1). </a:t>
            </a:r>
            <a:r>
              <a:rPr lang="es-CO" sz="2800" kern="0" dirty="0">
                <a:ln w="19050">
                  <a:solidFill>
                    <a:srgbClr val="007A00"/>
                  </a:solidFill>
                </a:ln>
                <a:solidFill>
                  <a:srgbClr val="007A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 mismo d</a:t>
            </a:r>
            <a:r>
              <a:rPr kumimoji="0" lang="es-CO" sz="2800" i="0" u="none" strike="noStrike" kern="0" cap="none" spc="0" normalizeH="0" baseline="0" noProof="0" dirty="0" err="1">
                <a:ln w="19050">
                  <a:solidFill>
                    <a:srgbClr val="007A00"/>
                  </a:solidFill>
                </a:ln>
                <a:solidFill>
                  <a:srgbClr val="007A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ijo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007A00"/>
                  </a:solidFill>
                </a:ln>
                <a:solidFill>
                  <a:srgbClr val="007A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s-CO" sz="2800" kern="0" dirty="0">
                <a:ln w="19050">
                  <a:solidFill>
                    <a:srgbClr val="007A00"/>
                  </a:solidFill>
                </a:ln>
                <a:solidFill>
                  <a:srgbClr val="007A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Espíritu del Señor estaba sobre él </a:t>
            </a:r>
            <a:r>
              <a:rPr lang="es-CO" sz="28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(Lucas 4:18).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Luego empezó su Ministerio terrenal, y anduvo haciendo maravillas, prodigios y señales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(Hechos 2:22).</a:t>
            </a:r>
            <a:endParaRPr kumimoji="0" lang="es-CO" sz="2800" i="0" u="none" strike="noStrike" kern="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58225" y="732960"/>
            <a:ext cx="6427549" cy="553998"/>
          </a:xfrm>
          <a:prstGeom prst="rect">
            <a:avLst/>
          </a:prstGeom>
          <a:solidFill>
            <a:srgbClr val="66FF9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0" cap="none" spc="0" normalizeH="0" baseline="0" noProof="0" dirty="0">
                <a:ln>
                  <a:solidFill>
                    <a:srgbClr val="034312"/>
                  </a:solidFill>
                </a:ln>
                <a:solidFill>
                  <a:srgbClr val="034312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Jesús, lleno del Espíritu Santo.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45109" y="4567569"/>
            <a:ext cx="6453783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>
                    <a:srgbClr val="01FF01"/>
                  </a:glo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los discípulos fueron llenos del Espíritu Santo el Día del Pentecostés fueron capacitados para hablar nuevas lenguas, expulsar demonios y realizar milagros.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38511" y="3857573"/>
            <a:ext cx="6466977" cy="553998"/>
          </a:xfrm>
          <a:prstGeom prst="rect">
            <a:avLst/>
          </a:prstGeom>
          <a:solidFill>
            <a:srgbClr val="66FF9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b="1" kern="0" dirty="0">
                <a:ln>
                  <a:solidFill>
                    <a:srgbClr val="034312"/>
                  </a:solidFill>
                </a:ln>
                <a:solidFill>
                  <a:srgbClr val="03431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discípulos, llenos del Espíritu.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031B0-5D57-425A-B543-A3B7CBF5E319}" type="slidenum">
              <a:rPr kumimoji="0" lang="es-C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9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amask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1_Reflej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flej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lejos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elest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4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5.xml><?xml version="1.0" encoding="utf-8"?>
<a:theme xmlns:a="http://schemas.openxmlformats.org/drawingml/2006/main" name="Lápices de ce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ápices de cer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ápice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Reflejos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flej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lejos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6395</TotalTime>
  <Words>1409</Words>
  <Application>Microsoft Office PowerPoint</Application>
  <PresentationFormat>Presentación en pantalla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17</vt:i4>
      </vt:variant>
    </vt:vector>
  </HeadingPairs>
  <TitlesOfParts>
    <vt:vector size="32" baseType="lpstr">
      <vt:lpstr>Arial</vt:lpstr>
      <vt:lpstr>Arial Narrow</vt:lpstr>
      <vt:lpstr>Bookman Old Style</vt:lpstr>
      <vt:lpstr>Calibri</vt:lpstr>
      <vt:lpstr>Calibri Light</vt:lpstr>
      <vt:lpstr>Comic Sans MS</vt:lpstr>
      <vt:lpstr>Rockwell</vt:lpstr>
      <vt:lpstr>Tahoma</vt:lpstr>
      <vt:lpstr>Wingdings</vt:lpstr>
      <vt:lpstr>Damask</vt:lpstr>
      <vt:lpstr>1_Reflejos</vt:lpstr>
      <vt:lpstr>1_Celestial</vt:lpstr>
      <vt:lpstr>Celestial</vt:lpstr>
      <vt:lpstr>Lápices de cera</vt:lpstr>
      <vt:lpstr>2_Reflejos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TuSoft</dc:creator>
  <cp:lastModifiedBy>Usuario de Windows</cp:lastModifiedBy>
  <cp:revision>1210</cp:revision>
  <dcterms:created xsi:type="dcterms:W3CDTF">2015-08-28T22:36:02Z</dcterms:created>
  <dcterms:modified xsi:type="dcterms:W3CDTF">2021-01-26T03:05:40Z</dcterms:modified>
</cp:coreProperties>
</file>