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 id="2147484167" r:id="rId2"/>
    <p:sldMasterId id="2147484184" r:id="rId3"/>
    <p:sldMasterId id="2147484196" r:id="rId4"/>
  </p:sldMasterIdLst>
  <p:sldIdLst>
    <p:sldId id="406" r:id="rId5"/>
    <p:sldId id="377" r:id="rId6"/>
    <p:sldId id="360" r:id="rId7"/>
    <p:sldId id="417" r:id="rId8"/>
    <p:sldId id="425" r:id="rId9"/>
    <p:sldId id="381" r:id="rId10"/>
    <p:sldId id="407" r:id="rId11"/>
    <p:sldId id="431" r:id="rId12"/>
    <p:sldId id="385" r:id="rId13"/>
    <p:sldId id="432" r:id="rId14"/>
    <p:sldId id="415" r:id="rId15"/>
    <p:sldId id="433" r:id="rId16"/>
    <p:sldId id="388" r:id="rId17"/>
    <p:sldId id="434" r:id="rId18"/>
    <p:sldId id="391" r:id="rId19"/>
    <p:sldId id="437" r:id="rId20"/>
    <p:sldId id="436" r:id="rId21"/>
    <p:sldId id="439" r:id="rId22"/>
    <p:sldId id="408" r:id="rId23"/>
    <p:sldId id="441" r:id="rId24"/>
    <p:sldId id="438" r:id="rId25"/>
    <p:sldId id="440" r:id="rId26"/>
    <p:sldId id="442" r:id="rId27"/>
    <p:sldId id="44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FFCC"/>
    <a:srgbClr val="FFFE86"/>
    <a:srgbClr val="FFFFDD"/>
    <a:srgbClr val="CC6600"/>
    <a:srgbClr val="0E6F07"/>
    <a:srgbClr val="CCFFCC"/>
    <a:srgbClr val="CCFF99"/>
    <a:srgbClr val="07A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79" autoAdjust="0"/>
    <p:restoredTop sz="94434" autoAdjust="0"/>
  </p:normalViewPr>
  <p:slideViewPr>
    <p:cSldViewPr snapToGrid="0">
      <p:cViewPr varScale="1">
        <p:scale>
          <a:sx n="74" d="100"/>
          <a:sy n="74" d="100"/>
        </p:scale>
        <p:origin x="606" y="54"/>
      </p:cViewPr>
      <p:guideLst>
        <p:guide orient="horz" pos="2160"/>
        <p:guide pos="2880"/>
      </p:guideLst>
    </p:cSldViewPr>
  </p:slideViewPr>
  <p:outlineViewPr>
    <p:cViewPr>
      <p:scale>
        <a:sx n="33" d="100"/>
        <a:sy n="33" d="100"/>
      </p:scale>
      <p:origin x="0" y="-93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7" name="Freeform 7"/>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12"/>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483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s-ES" noProof="0"/>
              <a:t>Haga clic para cambiar el estilo de título	</a:t>
            </a:r>
          </a:p>
        </p:txBody>
      </p:sp>
      <p:sp>
        <p:nvSpPr>
          <p:cNvPr id="348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s-ES" noProof="0"/>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endParaRPr lang="es-E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s-ES"/>
          </a:p>
        </p:txBody>
      </p:sp>
      <p:sp>
        <p:nvSpPr>
          <p:cNvPr id="20" name="Rectangle 20"/>
          <p:cNvSpPr>
            <a:spLocks noGrp="1" noChangeArrowheads="1"/>
          </p:cNvSpPr>
          <p:nvPr>
            <p:ph type="sldNum" sz="quarter" idx="12"/>
          </p:nvPr>
        </p:nvSpPr>
        <p:spPr/>
        <p:txBody>
          <a:bodyPr/>
          <a:lstStyle>
            <a:lvl1pPr>
              <a:defRPr/>
            </a:lvl1pPr>
          </a:lstStyle>
          <a:p>
            <a:pPr>
              <a:defRPr/>
            </a:pPr>
            <a:fld id="{CB170432-2074-4F8D-A533-D6E10F908B9E}" type="slidenum">
              <a:rPr lang="es-ES" altLang="es-CO"/>
              <a:pPr>
                <a:defRPr/>
              </a:pPr>
              <a:t>‹Nº›</a:t>
            </a:fld>
            <a:endParaRPr lang="es-ES" altLang="es-CO"/>
          </a:p>
        </p:txBody>
      </p:sp>
    </p:spTree>
    <p:extLst>
      <p:ext uri="{BB962C8B-B14F-4D97-AF65-F5344CB8AC3E}">
        <p14:creationId xmlns:p14="http://schemas.microsoft.com/office/powerpoint/2010/main" val="124019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BB06D1F3-2D03-4F46-8F34-9C8CF090D1E1}" type="slidenum">
              <a:rPr lang="es-ES" altLang="es-CO"/>
              <a:pPr>
                <a:defRPr/>
              </a:pPr>
              <a:t>‹Nº›</a:t>
            </a:fld>
            <a:endParaRPr lang="es-ES" altLang="es-CO"/>
          </a:p>
        </p:txBody>
      </p:sp>
    </p:spTree>
    <p:extLst>
      <p:ext uri="{BB962C8B-B14F-4D97-AF65-F5344CB8AC3E}">
        <p14:creationId xmlns:p14="http://schemas.microsoft.com/office/powerpoint/2010/main" val="134781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0"/>
            <a:ext cx="188595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066800" y="304800"/>
            <a:ext cx="55054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0D3D1AFB-3E89-42B2-8EA0-E7935C3DF2A2}" type="slidenum">
              <a:rPr lang="es-ES" altLang="es-CO"/>
              <a:pPr>
                <a:defRPr/>
              </a:pPr>
              <a:t>‹Nº›</a:t>
            </a:fld>
            <a:endParaRPr lang="es-ES" altLang="es-CO"/>
          </a:p>
        </p:txBody>
      </p:sp>
    </p:spTree>
    <p:extLst>
      <p:ext uri="{BB962C8B-B14F-4D97-AF65-F5344CB8AC3E}">
        <p14:creationId xmlns:p14="http://schemas.microsoft.com/office/powerpoint/2010/main" val="207920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914900" y="19812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914900" y="41148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17"/>
          <p:cNvSpPr>
            <a:spLocks noGrp="1" noChangeArrowheads="1"/>
          </p:cNvSpPr>
          <p:nvPr>
            <p:ph type="dt" sz="half" idx="10"/>
          </p:nvPr>
        </p:nvSpPr>
        <p:spPr/>
        <p:txBody>
          <a:bodyPr/>
          <a:lstStyle>
            <a:lvl1pPr>
              <a:defRPr/>
            </a:lvl1pPr>
          </a:lstStyle>
          <a:p>
            <a:pPr>
              <a:defRPr/>
            </a:pPr>
            <a:endParaRPr lang="es-ES"/>
          </a:p>
        </p:txBody>
      </p:sp>
      <p:sp>
        <p:nvSpPr>
          <p:cNvPr id="7" name="Rectangle 18"/>
          <p:cNvSpPr>
            <a:spLocks noGrp="1" noChangeArrowheads="1"/>
          </p:cNvSpPr>
          <p:nvPr>
            <p:ph type="ftr" sz="quarter" idx="11"/>
          </p:nvPr>
        </p:nvSpPr>
        <p:spPr/>
        <p:txBody>
          <a:bodyPr/>
          <a:lstStyle>
            <a:lvl1pPr>
              <a:defRPr/>
            </a:lvl1pPr>
          </a:lstStyle>
          <a:p>
            <a:pPr>
              <a:defRPr/>
            </a:pPr>
            <a:endParaRPr lang="es-ES"/>
          </a:p>
        </p:txBody>
      </p:sp>
      <p:sp>
        <p:nvSpPr>
          <p:cNvPr id="8" name="Rectangle 19"/>
          <p:cNvSpPr>
            <a:spLocks noGrp="1" noChangeArrowheads="1"/>
          </p:cNvSpPr>
          <p:nvPr>
            <p:ph type="sldNum" sz="quarter" idx="12"/>
          </p:nvPr>
        </p:nvSpPr>
        <p:spPr/>
        <p:txBody>
          <a:bodyPr/>
          <a:lstStyle>
            <a:lvl1pPr>
              <a:defRPr/>
            </a:lvl1pPr>
          </a:lstStyle>
          <a:p>
            <a:pPr>
              <a:defRPr/>
            </a:pPr>
            <a:fld id="{859610B3-F9A0-4FA8-B946-106DABB31BCA}" type="slidenum">
              <a:rPr lang="es-ES" altLang="es-CO"/>
              <a:pPr>
                <a:defRPr/>
              </a:pPr>
              <a:t>‹Nº›</a:t>
            </a:fld>
            <a:endParaRPr lang="es-ES" altLang="es-CO"/>
          </a:p>
        </p:txBody>
      </p:sp>
    </p:spTree>
    <p:extLst>
      <p:ext uri="{BB962C8B-B14F-4D97-AF65-F5344CB8AC3E}">
        <p14:creationId xmlns:p14="http://schemas.microsoft.com/office/powerpoint/2010/main" val="403754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31595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374516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840342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26473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84C0F8-9208-43A9-9668-CA85F251852E}" type="datetimeFigureOut">
              <a:rPr lang="es-CO" smtClean="0"/>
              <a:t>21/07/2022</a:t>
            </a:fld>
            <a:endParaRPr lang="es-CO"/>
          </a:p>
        </p:txBody>
      </p:sp>
      <p:sp>
        <p:nvSpPr>
          <p:cNvPr id="8" name="Footer Placeholder 7"/>
          <p:cNvSpPr>
            <a:spLocks noGrp="1"/>
          </p:cNvSpPr>
          <p:nvPr>
            <p:ph type="ftr" sz="quarter" idx="11"/>
          </p:nvPr>
        </p:nvSpPr>
        <p:spPr/>
        <p:txBody>
          <a:bodyPr/>
          <a:lstStyle/>
          <a:p>
            <a:endParaRPr lang="es-CO"/>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632669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84C0F8-9208-43A9-9668-CA85F251852E}" type="datetimeFigureOut">
              <a:rPr lang="es-CO" smtClean="0"/>
              <a:t>21/07/2022</a:t>
            </a:fld>
            <a:endParaRPr lang="es-CO"/>
          </a:p>
        </p:txBody>
      </p:sp>
      <p:sp>
        <p:nvSpPr>
          <p:cNvPr id="4" name="Footer Placeholder 3"/>
          <p:cNvSpPr>
            <a:spLocks noGrp="1"/>
          </p:cNvSpPr>
          <p:nvPr>
            <p:ph type="ftr" sz="quarter" idx="11"/>
          </p:nvPr>
        </p:nvSpPr>
        <p:spPr/>
        <p:txBody>
          <a:bodyPr/>
          <a:lstStyle/>
          <a:p>
            <a:endParaRPr lang="es-CO"/>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518445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4C0F8-9208-43A9-9668-CA85F251852E}" type="datetimeFigureOut">
              <a:rPr lang="es-CO" smtClean="0"/>
              <a:t>21/07/2022</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70155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324AD4AD-750B-4B85-B2A8-923F94B1E467}" type="slidenum">
              <a:rPr lang="es-ES" altLang="es-CO"/>
              <a:pPr>
                <a:defRPr/>
              </a:pPr>
              <a:t>‹Nº›</a:t>
            </a:fld>
            <a:endParaRPr lang="es-ES" altLang="es-CO"/>
          </a:p>
        </p:txBody>
      </p:sp>
    </p:spTree>
    <p:extLst>
      <p:ext uri="{BB962C8B-B14F-4D97-AF65-F5344CB8AC3E}">
        <p14:creationId xmlns:p14="http://schemas.microsoft.com/office/powerpoint/2010/main" val="158429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788733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440319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399918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0573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77437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005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282899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4251816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511045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6260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2E4E1321-5555-498B-B108-A4E1FA8719F7}" type="slidenum">
              <a:rPr lang="es-ES" altLang="es-CO"/>
              <a:pPr>
                <a:defRPr/>
              </a:pPr>
              <a:t>‹Nº›</a:t>
            </a:fld>
            <a:endParaRPr lang="es-ES" altLang="es-CO"/>
          </a:p>
        </p:txBody>
      </p:sp>
    </p:spTree>
    <p:extLst>
      <p:ext uri="{BB962C8B-B14F-4D97-AF65-F5344CB8AC3E}">
        <p14:creationId xmlns:p14="http://schemas.microsoft.com/office/powerpoint/2010/main" val="2724865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98782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0506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7442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65193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3621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23332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6954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405262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370409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t>‹Nº›</a:t>
            </a:fld>
            <a:endParaRPr lang="es-ES" dirty="0"/>
          </a:p>
        </p:txBody>
      </p:sp>
    </p:spTree>
    <p:extLst>
      <p:ext uri="{BB962C8B-B14F-4D97-AF65-F5344CB8AC3E}">
        <p14:creationId xmlns:p14="http://schemas.microsoft.com/office/powerpoint/2010/main" val="143847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5A31BAB4-D1E2-44CA-9ED4-32D76E540AFE}" type="slidenum">
              <a:rPr lang="es-ES" altLang="es-CO"/>
              <a:pPr>
                <a:defRPr/>
              </a:pPr>
              <a:t>‹Nº›</a:t>
            </a:fld>
            <a:endParaRPr lang="es-ES" altLang="es-CO"/>
          </a:p>
        </p:txBody>
      </p:sp>
    </p:spTree>
    <p:extLst>
      <p:ext uri="{BB962C8B-B14F-4D97-AF65-F5344CB8AC3E}">
        <p14:creationId xmlns:p14="http://schemas.microsoft.com/office/powerpoint/2010/main" val="3099886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373475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23932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273293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D2E730-F9BA-4DA9-8FC4-E94B4F6725A9}"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34560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D2E730-F9BA-4DA9-8FC4-E94B4F6725A9}" type="datetimeFigureOut">
              <a:rPr lang="es-ES" smtClean="0"/>
              <a:t>21/07/2022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4149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D2E730-F9BA-4DA9-8FC4-E94B4F6725A9}" type="datetimeFigureOut">
              <a:rPr lang="es-ES" smtClean="0"/>
              <a:t>21/07/2022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144134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2E730-F9BA-4DA9-8FC4-E94B4F6725A9}" type="datetimeFigureOut">
              <a:rPr lang="es-ES" smtClean="0"/>
              <a:t>21/07/2022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8246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1D2E730-F9BA-4DA9-8FC4-E94B4F6725A9}"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13780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1D2E730-F9BA-4DA9-8FC4-E94B4F6725A9}" type="datetimeFigureOut">
              <a:rPr lang="es-ES" smtClean="0"/>
              <a:t>21/07/2022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259956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185111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7"/>
          <p:cNvSpPr>
            <a:spLocks noGrp="1" noChangeArrowheads="1"/>
          </p:cNvSpPr>
          <p:nvPr>
            <p:ph type="dt" sz="half" idx="10"/>
          </p:nvPr>
        </p:nvSpPr>
        <p:spPr/>
        <p:txBody>
          <a:bodyPr/>
          <a:lstStyle>
            <a:lvl1pPr>
              <a:defRPr/>
            </a:lvl1pPr>
          </a:lstStyle>
          <a:p>
            <a:pPr>
              <a:defRPr/>
            </a:pPr>
            <a:endParaRPr lang="es-ES"/>
          </a:p>
        </p:txBody>
      </p:sp>
      <p:sp>
        <p:nvSpPr>
          <p:cNvPr id="8" name="Rectangle 18"/>
          <p:cNvSpPr>
            <a:spLocks noGrp="1" noChangeArrowheads="1"/>
          </p:cNvSpPr>
          <p:nvPr>
            <p:ph type="ftr" sz="quarter" idx="11"/>
          </p:nvPr>
        </p:nvSpPr>
        <p:spPr/>
        <p:txBody>
          <a:bodyPr/>
          <a:lstStyle>
            <a:lvl1pPr>
              <a:defRPr/>
            </a:lvl1pPr>
          </a:lstStyle>
          <a:p>
            <a:pPr>
              <a:defRPr/>
            </a:pPr>
            <a:endParaRPr lang="es-ES"/>
          </a:p>
        </p:txBody>
      </p:sp>
      <p:sp>
        <p:nvSpPr>
          <p:cNvPr id="9" name="Rectangle 19"/>
          <p:cNvSpPr>
            <a:spLocks noGrp="1" noChangeArrowheads="1"/>
          </p:cNvSpPr>
          <p:nvPr>
            <p:ph type="sldNum" sz="quarter" idx="12"/>
          </p:nvPr>
        </p:nvSpPr>
        <p:spPr/>
        <p:txBody>
          <a:bodyPr/>
          <a:lstStyle>
            <a:lvl1pPr>
              <a:defRPr/>
            </a:lvl1pPr>
          </a:lstStyle>
          <a:p>
            <a:pPr>
              <a:defRPr/>
            </a:pPr>
            <a:fld id="{61977215-752F-4259-83A6-5D6946246C3A}" type="slidenum">
              <a:rPr lang="es-ES" altLang="es-CO"/>
              <a:pPr>
                <a:defRPr/>
              </a:pPr>
              <a:t>‹Nº›</a:t>
            </a:fld>
            <a:endParaRPr lang="es-ES" altLang="es-CO"/>
          </a:p>
        </p:txBody>
      </p:sp>
    </p:spTree>
    <p:extLst>
      <p:ext uri="{BB962C8B-B14F-4D97-AF65-F5344CB8AC3E}">
        <p14:creationId xmlns:p14="http://schemas.microsoft.com/office/powerpoint/2010/main" val="9457561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t>21/07/2022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t>‹Nº›</a:t>
            </a:fld>
            <a:endParaRPr lang="es-ES"/>
          </a:p>
        </p:txBody>
      </p:sp>
    </p:spTree>
    <p:extLst>
      <p:ext uri="{BB962C8B-B14F-4D97-AF65-F5344CB8AC3E}">
        <p14:creationId xmlns:p14="http://schemas.microsoft.com/office/powerpoint/2010/main" val="34790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7"/>
          <p:cNvSpPr>
            <a:spLocks noGrp="1" noChangeArrowheads="1"/>
          </p:cNvSpPr>
          <p:nvPr>
            <p:ph type="dt" sz="half" idx="10"/>
          </p:nvPr>
        </p:nvSpPr>
        <p:spPr/>
        <p:txBody>
          <a:bodyPr/>
          <a:lstStyle>
            <a:lvl1pPr>
              <a:defRPr/>
            </a:lvl1pPr>
          </a:lstStyle>
          <a:p>
            <a:pPr>
              <a:defRPr/>
            </a:pPr>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244CE56A-1678-4572-8E6A-852CD33077AB}" type="slidenum">
              <a:rPr lang="es-ES" altLang="es-CO"/>
              <a:pPr>
                <a:defRPr/>
              </a:pPr>
              <a:t>‹Nº›</a:t>
            </a:fld>
            <a:endParaRPr lang="es-ES" altLang="es-CO"/>
          </a:p>
        </p:txBody>
      </p:sp>
    </p:spTree>
    <p:extLst>
      <p:ext uri="{BB962C8B-B14F-4D97-AF65-F5344CB8AC3E}">
        <p14:creationId xmlns:p14="http://schemas.microsoft.com/office/powerpoint/2010/main" val="108347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s-ES"/>
          </a:p>
        </p:txBody>
      </p:sp>
      <p:sp>
        <p:nvSpPr>
          <p:cNvPr id="3" name="Rectangle 18"/>
          <p:cNvSpPr>
            <a:spLocks noGrp="1" noChangeArrowheads="1"/>
          </p:cNvSpPr>
          <p:nvPr>
            <p:ph type="ftr" sz="quarter" idx="11"/>
          </p:nvPr>
        </p:nvSpPr>
        <p:spPr/>
        <p:txBody>
          <a:bodyPr/>
          <a:lstStyle>
            <a:lvl1pPr>
              <a:defRPr/>
            </a:lvl1pPr>
          </a:lstStyle>
          <a:p>
            <a:pPr>
              <a:defRPr/>
            </a:pPr>
            <a:endParaRPr lang="es-ES"/>
          </a:p>
        </p:txBody>
      </p:sp>
      <p:sp>
        <p:nvSpPr>
          <p:cNvPr id="4" name="Rectangle 19"/>
          <p:cNvSpPr>
            <a:spLocks noGrp="1" noChangeArrowheads="1"/>
          </p:cNvSpPr>
          <p:nvPr>
            <p:ph type="sldNum" sz="quarter" idx="12"/>
          </p:nvPr>
        </p:nvSpPr>
        <p:spPr/>
        <p:txBody>
          <a:bodyPr/>
          <a:lstStyle>
            <a:lvl1pPr>
              <a:defRPr/>
            </a:lvl1pPr>
          </a:lstStyle>
          <a:p>
            <a:pPr>
              <a:defRPr/>
            </a:pPr>
            <a:fld id="{44E22FF1-E7AE-4B11-A531-EEE3F0A4DA36}" type="slidenum">
              <a:rPr lang="es-ES" altLang="es-CO"/>
              <a:pPr>
                <a:defRPr/>
              </a:pPr>
              <a:t>‹Nº›</a:t>
            </a:fld>
            <a:endParaRPr lang="es-ES" altLang="es-CO"/>
          </a:p>
        </p:txBody>
      </p:sp>
    </p:spTree>
    <p:extLst>
      <p:ext uri="{BB962C8B-B14F-4D97-AF65-F5344CB8AC3E}">
        <p14:creationId xmlns:p14="http://schemas.microsoft.com/office/powerpoint/2010/main" val="76462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205919BD-6361-48EB-AE6C-7D40FA569398}" type="slidenum">
              <a:rPr lang="es-ES" altLang="es-CO"/>
              <a:pPr>
                <a:defRPr/>
              </a:pPr>
              <a:t>‹Nº›</a:t>
            </a:fld>
            <a:endParaRPr lang="es-ES" altLang="es-CO"/>
          </a:p>
        </p:txBody>
      </p:sp>
    </p:spTree>
    <p:extLst>
      <p:ext uri="{BB962C8B-B14F-4D97-AF65-F5344CB8AC3E}">
        <p14:creationId xmlns:p14="http://schemas.microsoft.com/office/powerpoint/2010/main" val="155555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1A69504F-8A10-4C3E-9FFB-CF208C17CD07}" type="slidenum">
              <a:rPr lang="es-ES" altLang="es-CO"/>
              <a:pPr>
                <a:defRPr/>
              </a:pPr>
              <a:t>‹Nº›</a:t>
            </a:fld>
            <a:endParaRPr lang="es-ES" altLang="es-CO"/>
          </a:p>
        </p:txBody>
      </p:sp>
    </p:spTree>
    <p:extLst>
      <p:ext uri="{BB962C8B-B14F-4D97-AF65-F5344CB8AC3E}">
        <p14:creationId xmlns:p14="http://schemas.microsoft.com/office/powerpoint/2010/main" val="189906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7" name="Freeform 8"/>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2" name="Freeform 13"/>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380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380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80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8D17F8AD-4ECC-49CE-846B-8E81757E2239}" type="slidenum">
              <a:rPr lang="es-ES" altLang="es-CO"/>
              <a:pPr>
                <a:defRPr/>
              </a:pPr>
              <a:t>‹Nº›</a:t>
            </a:fld>
            <a:endParaRPr lang="es-ES" altLang="es-CO"/>
          </a:p>
        </p:txBody>
      </p:sp>
    </p:spTree>
    <p:extLst>
      <p:ext uri="{BB962C8B-B14F-4D97-AF65-F5344CB8AC3E}">
        <p14:creationId xmlns:p14="http://schemas.microsoft.com/office/powerpoint/2010/main" val="3245731519"/>
      </p:ext>
    </p:extLst>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B3E37CF-60CA-4F7E-AC7F-8886A49B619B}" type="datetimeFigureOut">
              <a:rPr lang="es-CO" smtClean="0"/>
              <a:t>21/07/2022</a:t>
            </a:fld>
            <a:endParaRPr lang="es-CO"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F0031B0-5D57-425A-B543-A3B7CBF5E319}" type="slidenum">
              <a:rPr lang="es-CO" smtClean="0"/>
              <a:t>‹Nº›</a:t>
            </a:fld>
            <a:endParaRPr lang="es-CO" dirty="0"/>
          </a:p>
        </p:txBody>
      </p:sp>
    </p:spTree>
    <p:extLst>
      <p:ext uri="{BB962C8B-B14F-4D97-AF65-F5344CB8AC3E}">
        <p14:creationId xmlns:p14="http://schemas.microsoft.com/office/powerpoint/2010/main" val="80804919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2D51-63BF-4167-B6B8-0E231FE553BF}" type="datetimeFigureOut">
              <a:rPr lang="es-ES" smtClean="0"/>
              <a:t>21/07/2022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A0C9-8E32-4DF2-B2DF-BB15D63424C5}" type="slidenum">
              <a:rPr lang="es-ES" smtClean="0"/>
              <a:t>‹Nº›</a:t>
            </a:fld>
            <a:endParaRPr lang="es-ES" dirty="0"/>
          </a:p>
        </p:txBody>
      </p:sp>
    </p:spTree>
    <p:extLst>
      <p:ext uri="{BB962C8B-B14F-4D97-AF65-F5344CB8AC3E}">
        <p14:creationId xmlns:p14="http://schemas.microsoft.com/office/powerpoint/2010/main" val="4051848115"/>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2E730-F9BA-4DA9-8FC4-E94B4F6725A9}" type="datetimeFigureOut">
              <a:rPr lang="es-ES" smtClean="0"/>
              <a:t>21/07/2022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32B1B-0C19-4372-B4C5-CD93A0993620}" type="slidenum">
              <a:rPr lang="es-ES" smtClean="0"/>
              <a:t>‹Nº›</a:t>
            </a:fld>
            <a:endParaRPr lang="es-ES"/>
          </a:p>
        </p:txBody>
      </p:sp>
    </p:spTree>
    <p:extLst>
      <p:ext uri="{BB962C8B-B14F-4D97-AF65-F5344CB8AC3E}">
        <p14:creationId xmlns:p14="http://schemas.microsoft.com/office/powerpoint/2010/main" val="3741752921"/>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spaceplace.nasa.gov/review/dr-marc-earth/moon-phases.sp.html" TargetMode="External"/><Relationship Id="rId5" Type="http://schemas.microsoft.com/office/2007/relationships/hdphoto" Target="../media/hdphoto3.wdp"/><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s://cuantoycomo.com/cuanto-dura-la-luna-llena/" TargetMode="External"/><Relationship Id="rId5" Type="http://schemas.microsoft.com/office/2007/relationships/hdphoto" Target="../media/hdphoto3.wdp"/><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35.xml"/><Relationship Id="rId4" Type="http://schemas.openxmlformats.org/officeDocument/2006/relationships/hyperlink" Target="https://es.wikipedia.org/wiki/Fase_luna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5.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biselado 8">
            <a:extLst>
              <a:ext uri="{FF2B5EF4-FFF2-40B4-BE49-F238E27FC236}">
                <a16:creationId xmlns:a16="http://schemas.microsoft.com/office/drawing/2014/main" id="{9DA6E5FF-A2DC-49FA-A17A-14D863CE65E7}"/>
              </a:ext>
            </a:extLst>
          </p:cNvPr>
          <p:cNvSpPr/>
          <p:nvPr/>
        </p:nvSpPr>
        <p:spPr>
          <a:xfrm>
            <a:off x="881266" y="2173872"/>
            <a:ext cx="4253950" cy="2331795"/>
          </a:xfrm>
          <a:prstGeom prst="bevel">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0" cap="none" spc="0" normalizeH="0" baseline="0" noProof="0" dirty="0">
                <a:ln w="19050">
                  <a:solidFill>
                    <a:srgbClr val="FFFF00"/>
                  </a:solidFill>
                </a:ln>
                <a:solidFill>
                  <a:srgbClr val="FFFF00"/>
                </a:solidFill>
                <a:effectLst/>
                <a:uLnTx/>
                <a:uFillTx/>
                <a:latin typeface="Arial Narrow Bold"/>
              </a:rPr>
              <a:t>La fecha de la crucifixión.</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1" kern="0" dirty="0">
                <a:ln w="19050">
                  <a:solidFill>
                    <a:schemeClr val="tx1"/>
                  </a:solidFill>
                </a:ln>
                <a:solidFill>
                  <a:schemeClr val="tx1"/>
                </a:solidFill>
                <a:latin typeface="Arial Narrow Bold"/>
              </a:rPr>
              <a:t>3.ª  parte.</a:t>
            </a:r>
            <a:endParaRPr kumimoji="0" lang="es-CO" sz="2800" b="1" i="0" u="none" strike="noStrike" kern="0" cap="none" spc="0" normalizeH="0" baseline="0" noProof="0" dirty="0">
              <a:ln w="19050">
                <a:solidFill>
                  <a:schemeClr val="tx1"/>
                </a:solidFill>
              </a:ln>
              <a:solidFill>
                <a:schemeClr val="tx1"/>
              </a:solidFill>
              <a:effectLst/>
              <a:uLnTx/>
              <a:uFillTx/>
              <a:latin typeface="Arial Narrow Bold"/>
            </a:endParaRPr>
          </a:p>
        </p:txBody>
      </p:sp>
      <p:sp>
        <p:nvSpPr>
          <p:cNvPr id="4" name="Rectángulo 3">
            <a:extLst>
              <a:ext uri="{FF2B5EF4-FFF2-40B4-BE49-F238E27FC236}">
                <a16:creationId xmlns:a16="http://schemas.microsoft.com/office/drawing/2014/main" id="{EAF4EB6A-724D-4240-A1EE-1AFC1ED890AE}"/>
              </a:ext>
            </a:extLst>
          </p:cNvPr>
          <p:cNvSpPr/>
          <p:nvPr/>
        </p:nvSpPr>
        <p:spPr>
          <a:xfrm>
            <a:off x="881266" y="5343867"/>
            <a:ext cx="4253950" cy="646331"/>
          </a:xfrm>
          <a:prstGeom prst="rect">
            <a:avLst/>
          </a:prstGeom>
          <a:solidFill>
            <a:schemeClr val="tx1"/>
          </a:solidFill>
          <a:ln w="25400" cap="flat" cmpd="sng" algn="ctr">
            <a:noFill/>
            <a:prstDash val="solid"/>
          </a:ln>
          <a:effectLst/>
        </p:spPr>
        <p:txBody>
          <a:bodyPr wrap="square">
            <a:spAutoFit/>
          </a:bodyPr>
          <a:lstStyle/>
          <a:p>
            <a:pPr algn="ctr" defTabSz="914400">
              <a:defRPr/>
            </a:pPr>
            <a:r>
              <a:rPr lang="es-CO" sz="3600" b="1" i="1" kern="0" dirty="0">
                <a:ln>
                  <a:solidFill>
                    <a:srgbClr val="0000FF"/>
                  </a:solidFill>
                </a:ln>
                <a:solidFill>
                  <a:srgbClr val="0000FF"/>
                </a:solidFill>
                <a:effectLst>
                  <a:glow>
                    <a:srgbClr val="17406D"/>
                  </a:glow>
                </a:effectLst>
                <a:latin typeface="Arial Narrow Bold"/>
              </a:rPr>
              <a:t>La opción posible.</a:t>
            </a:r>
          </a:p>
        </p:txBody>
      </p:sp>
    </p:spTree>
    <p:extLst>
      <p:ext uri="{BB962C8B-B14F-4D97-AF65-F5344CB8AC3E}">
        <p14:creationId xmlns:p14="http://schemas.microsoft.com/office/powerpoint/2010/main" val="26579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2 Rectángulo">
            <a:extLst>
              <a:ext uri="{FF2B5EF4-FFF2-40B4-BE49-F238E27FC236}">
                <a16:creationId xmlns:a16="http://schemas.microsoft.com/office/drawing/2014/main" id="{B78BF89A-EC01-42B3-ADFB-D79DD6AF9F0D}"/>
              </a:ext>
            </a:extLst>
          </p:cNvPr>
          <p:cNvSpPr/>
          <p:nvPr>
            <p:custDataLst>
              <p:tags r:id="rId1"/>
            </p:custDataLst>
          </p:nvPr>
        </p:nvSpPr>
        <p:spPr>
          <a:xfrm>
            <a:off x="1533938" y="310030"/>
            <a:ext cx="6149010" cy="224676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r>
              <a:rPr lang="es-CO" sz="2800" kern="0" dirty="0">
                <a:ln w="15875">
                  <a:solidFill>
                    <a:schemeClr val="tx1"/>
                  </a:solidFill>
                </a:ln>
                <a:solidFill>
                  <a:schemeClr val="tx1"/>
                </a:solidFill>
                <a:latin typeface="Franklin Gothic Demi Cond" panose="020B0706030402020204" pitchFamily="34" charset="0"/>
                <a:cs typeface="Arial" pitchFamily="34" charset="0"/>
              </a:rPr>
              <a:t>Siendo que el 1.° de Nisán se determinaba por la observación de la Luna Creciente después de la Luna Nueva, </a:t>
            </a:r>
            <a:r>
              <a:rPr lang="es-CO" sz="2800" kern="0" dirty="0">
                <a:ln w="15875">
                  <a:solidFill>
                    <a:srgbClr val="0000FF"/>
                  </a:solidFill>
                </a:ln>
                <a:solidFill>
                  <a:srgbClr val="0000FF"/>
                </a:solidFill>
                <a:latin typeface="Franklin Gothic Demi Cond" panose="020B0706030402020204" pitchFamily="34" charset="0"/>
                <a:cs typeface="Arial" pitchFamily="34" charset="0"/>
              </a:rPr>
              <a:t>el día 14 no siempre caía el mismo día de la luna llena. También podía caer uno o dos días después.</a:t>
            </a:r>
          </a:p>
        </p:txBody>
      </p:sp>
      <p:sp>
        <p:nvSpPr>
          <p:cNvPr id="7" name="2 Rectángulo">
            <a:extLst>
              <a:ext uri="{FF2B5EF4-FFF2-40B4-BE49-F238E27FC236}">
                <a16:creationId xmlns:a16="http://schemas.microsoft.com/office/drawing/2014/main" id="{C6550873-908D-4CE2-9737-EAB27991D7BE}"/>
              </a:ext>
            </a:extLst>
          </p:cNvPr>
          <p:cNvSpPr/>
          <p:nvPr>
            <p:custDataLst>
              <p:tags r:id="rId2"/>
            </p:custDataLst>
          </p:nvPr>
        </p:nvSpPr>
        <p:spPr>
          <a:xfrm>
            <a:off x="1139688" y="2728272"/>
            <a:ext cx="6937510" cy="384720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914400"/>
            <a:r>
              <a:rPr lang="es-CO" sz="2800" kern="0" dirty="0">
                <a:ln w="15875">
                  <a:solidFill>
                    <a:schemeClr val="tx1"/>
                  </a:solidFill>
                </a:ln>
                <a:solidFill>
                  <a:prstClr val="black"/>
                </a:solidFill>
                <a:latin typeface="Franklin Gothic Demi Cond" panose="020B0706030402020204" pitchFamily="34" charset="0"/>
              </a:rPr>
              <a:t>“Técnicamente, la fase denominada Luna Nueva, cuando la Luna se encuentra exactamente entre la Tierra y el Sol, </a:t>
            </a:r>
            <a:r>
              <a:rPr lang="es-CO" sz="2800" kern="0" dirty="0">
                <a:ln w="15875">
                  <a:solidFill>
                    <a:srgbClr val="FF0000"/>
                  </a:solidFill>
                </a:ln>
                <a:solidFill>
                  <a:srgbClr val="FF0000"/>
                </a:solidFill>
                <a:latin typeface="Franklin Gothic Demi Cond" panose="020B0706030402020204" pitchFamily="34" charset="0"/>
              </a:rPr>
              <a:t>dura sólo un breve instante</a:t>
            </a:r>
            <a:r>
              <a:rPr lang="es-CO" sz="2800" kern="0" dirty="0">
                <a:ln w="15875">
                  <a:solidFill>
                    <a:schemeClr val="tx1"/>
                  </a:solidFill>
                </a:ln>
                <a:solidFill>
                  <a:prstClr val="black"/>
                </a:solidFill>
                <a:latin typeface="Franklin Gothic Demi Cond" panose="020B0706030402020204" pitchFamily="34" charset="0"/>
              </a:rPr>
              <a:t>. Pero para nuestros ojos, una Luna Nueva puede durar varios días, lo cual representa el tiempo que la Luna aparece en el cielo demasiado cerca de la posición del Sol para que nosotros la podamos ver”. </a:t>
            </a:r>
            <a:r>
              <a:rPr lang="es-CO" sz="2000" kern="0" dirty="0">
                <a:ln w="19050">
                  <a:noFill/>
                </a:ln>
                <a:solidFill>
                  <a:schemeClr val="tx1"/>
                </a:solidFill>
                <a:latin typeface="Franklin Gothic Demi Cond" panose="020B0706030402020204" pitchFamily="34" charset="0"/>
                <a:cs typeface="Arial" pitchFamily="34" charset="0"/>
                <a:hlinkClick r:id="rId6"/>
              </a:rPr>
              <a:t>https://spaceplace.nasa.gov/review/dr-marc-earth/moon-phases.sp.html</a:t>
            </a:r>
            <a:endParaRPr lang="es-CO" sz="2800" kern="0" dirty="0">
              <a:ln w="19050">
                <a:noFill/>
              </a:ln>
              <a:solidFill>
                <a:schemeClr val="tx1"/>
              </a:solidFill>
              <a:latin typeface="Franklin Gothic Demi Cond" panose="020B0706030402020204" pitchFamily="34" charset="0"/>
              <a:cs typeface="Arial" pitchFamily="34" charset="0"/>
            </a:endParaRPr>
          </a:p>
        </p:txBody>
      </p:sp>
    </p:spTree>
    <p:extLst>
      <p:ext uri="{BB962C8B-B14F-4D97-AF65-F5344CB8AC3E}">
        <p14:creationId xmlns:p14="http://schemas.microsoft.com/office/powerpoint/2010/main" val="262196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2 Rectángulo">
            <a:extLst>
              <a:ext uri="{FF2B5EF4-FFF2-40B4-BE49-F238E27FC236}">
                <a16:creationId xmlns:a16="http://schemas.microsoft.com/office/drawing/2014/main" id="{B78BF89A-EC01-42B3-ADFB-D79DD6AF9F0D}"/>
              </a:ext>
            </a:extLst>
          </p:cNvPr>
          <p:cNvSpPr/>
          <p:nvPr>
            <p:custDataLst>
              <p:tags r:id="rId1"/>
            </p:custDataLst>
          </p:nvPr>
        </p:nvSpPr>
        <p:spPr>
          <a:xfrm>
            <a:off x="1252329" y="1330448"/>
            <a:ext cx="6824869"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r>
              <a:rPr lang="es-CO" sz="2800" kern="0" dirty="0">
                <a:ln w="19050">
                  <a:solidFill>
                    <a:srgbClr val="0000FF"/>
                  </a:solidFill>
                </a:ln>
                <a:solidFill>
                  <a:srgbClr val="0000FF"/>
                </a:solidFill>
                <a:latin typeface="Arial Narrow Bold"/>
                <a:cs typeface="Arial" pitchFamily="34" charset="0"/>
              </a:rPr>
              <a:t>Similar ocurre con la Luna Llena.</a:t>
            </a:r>
          </a:p>
        </p:txBody>
      </p:sp>
      <p:sp>
        <p:nvSpPr>
          <p:cNvPr id="7" name="2 Rectángulo">
            <a:extLst>
              <a:ext uri="{FF2B5EF4-FFF2-40B4-BE49-F238E27FC236}">
                <a16:creationId xmlns:a16="http://schemas.microsoft.com/office/drawing/2014/main" id="{C6550873-908D-4CE2-9737-EAB27991D7BE}"/>
              </a:ext>
            </a:extLst>
          </p:cNvPr>
          <p:cNvSpPr/>
          <p:nvPr>
            <p:custDataLst>
              <p:tags r:id="rId2"/>
            </p:custDataLst>
          </p:nvPr>
        </p:nvSpPr>
        <p:spPr>
          <a:xfrm>
            <a:off x="629993" y="2304202"/>
            <a:ext cx="7884015" cy="2985433"/>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914400"/>
            <a:r>
              <a:rPr lang="es-CO" sz="2800" kern="0" dirty="0">
                <a:ln w="12700">
                  <a:solidFill>
                    <a:schemeClr val="tx1"/>
                  </a:solidFill>
                </a:ln>
                <a:solidFill>
                  <a:prstClr val="black"/>
                </a:solidFill>
                <a:latin typeface="Arial Narrow Bold"/>
              </a:rPr>
              <a:t>“La luna oficialmente está llena sólo a una hora concreta, el momento anterior el estado de la luna es creciente y cuando pasa ese instante, la luna ya es decreciente o menguante”. </a:t>
            </a:r>
          </a:p>
          <a:p>
            <a:pPr algn="ctr" defTabSz="914400"/>
            <a:r>
              <a:rPr lang="es-CO" sz="2000" kern="0" dirty="0">
                <a:ln w="12700">
                  <a:solidFill>
                    <a:schemeClr val="tx1"/>
                  </a:solidFill>
                </a:ln>
                <a:solidFill>
                  <a:prstClr val="black"/>
                </a:solidFill>
                <a:latin typeface="Arial Narrow Bold"/>
                <a:hlinkClick r:id="rId6"/>
              </a:rPr>
              <a:t>https://cuantoycomo.com/cuanto-dura-la-luna-llena/</a:t>
            </a:r>
            <a:endParaRPr lang="es-CO" sz="2000" kern="0" dirty="0">
              <a:ln w="12700">
                <a:solidFill>
                  <a:schemeClr val="tx1"/>
                </a:solidFill>
              </a:ln>
              <a:solidFill>
                <a:prstClr val="black"/>
              </a:solidFill>
              <a:latin typeface="Arial Narrow Bold"/>
            </a:endParaRPr>
          </a:p>
          <a:p>
            <a:pPr lvl="0" algn="ctr" defTabSz="914400"/>
            <a:r>
              <a:rPr lang="es-CO" sz="2800" kern="0" dirty="0">
                <a:ln w="19050">
                  <a:solidFill>
                    <a:srgbClr val="FF0000"/>
                  </a:solidFill>
                </a:ln>
                <a:solidFill>
                  <a:srgbClr val="FF0000"/>
                </a:solidFill>
                <a:latin typeface="Arial Narrow Bold"/>
                <a:cs typeface="Arial" pitchFamily="34" charset="0"/>
              </a:rPr>
              <a:t>Sin embargo podemos observarla llena hasta dos y tres días antes y después de ese instante.</a:t>
            </a:r>
          </a:p>
        </p:txBody>
      </p:sp>
    </p:spTree>
    <p:extLst>
      <p:ext uri="{BB962C8B-B14F-4D97-AF65-F5344CB8AC3E}">
        <p14:creationId xmlns:p14="http://schemas.microsoft.com/office/powerpoint/2010/main" val="173868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9" name="2 Rectángulo">
            <a:extLst>
              <a:ext uri="{FF2B5EF4-FFF2-40B4-BE49-F238E27FC236}">
                <a16:creationId xmlns:a16="http://schemas.microsoft.com/office/drawing/2014/main" id="{D47C876D-0ED1-4D15-A139-E035F6BE9C62}"/>
              </a:ext>
            </a:extLst>
          </p:cNvPr>
          <p:cNvSpPr/>
          <p:nvPr>
            <p:custDataLst>
              <p:tags r:id="rId1"/>
            </p:custDataLst>
          </p:nvPr>
        </p:nvSpPr>
        <p:spPr>
          <a:xfrm>
            <a:off x="70834" y="5390013"/>
            <a:ext cx="9002332" cy="1384995"/>
          </a:xfrm>
          <a:prstGeom prst="rect">
            <a:avLst/>
          </a:prstGeom>
          <a:gradFill rotWithShape="1">
            <a:gsLst>
              <a:gs pos="0">
                <a:srgbClr val="FFFF99"/>
              </a:gs>
              <a:gs pos="35000">
                <a:srgbClr val="FFFFA5"/>
              </a:gs>
              <a:gs pos="72000">
                <a:srgbClr val="FFFFFF"/>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chemeClr val="tx1"/>
                  </a:solidFill>
                </a:ln>
                <a:effectLst/>
                <a:uLnTx/>
                <a:uFillTx/>
                <a:latin typeface="Arial Narrow Bold"/>
              </a:rPr>
              <a:t>Aunque la Luna </a:t>
            </a:r>
            <a:r>
              <a:rPr lang="es-CO" sz="2800" kern="0" dirty="0">
                <a:ln w="19050">
                  <a:solidFill>
                    <a:schemeClr val="tx1"/>
                  </a:solidFill>
                </a:ln>
                <a:latin typeface="Arial Narrow Bold"/>
              </a:rPr>
              <a:t>N</a:t>
            </a:r>
            <a:r>
              <a:rPr kumimoji="0" lang="es-CO" sz="2800" b="0" i="0" u="none" strike="noStrike" kern="0" cap="none" spc="0" normalizeH="0" baseline="0" noProof="0" dirty="0" err="1">
                <a:ln w="19050">
                  <a:solidFill>
                    <a:schemeClr val="tx1"/>
                  </a:solidFill>
                </a:ln>
                <a:effectLst/>
                <a:uLnTx/>
                <a:uFillTx/>
                <a:latin typeface="Arial Narrow Bold"/>
              </a:rPr>
              <a:t>ueva</a:t>
            </a:r>
            <a:r>
              <a:rPr kumimoji="0" lang="es-CO" sz="2800" b="0" i="0" u="none" strike="noStrike" kern="0" cap="none" spc="0" normalizeH="0" baseline="0" noProof="0" dirty="0">
                <a:ln w="19050">
                  <a:solidFill>
                    <a:schemeClr val="tx1"/>
                  </a:solidFill>
                </a:ln>
                <a:effectLst/>
                <a:uLnTx/>
                <a:uFillTx/>
                <a:latin typeface="Arial Narrow Bold"/>
              </a:rPr>
              <a:t> cayó el día </a:t>
            </a:r>
            <a:r>
              <a:rPr lang="es-CO" sz="2800" kern="0" dirty="0">
                <a:ln w="19050">
                  <a:solidFill>
                    <a:schemeClr val="tx1"/>
                  </a:solidFill>
                </a:ln>
                <a:latin typeface="Arial Narrow Bold"/>
              </a:rPr>
              <a:t>25</a:t>
            </a:r>
            <a:r>
              <a:rPr kumimoji="0" lang="es-CO" sz="2800" b="0" i="0" u="none" strike="noStrike" kern="0" cap="none" spc="0" normalizeH="0" baseline="0" noProof="0" dirty="0">
                <a:ln w="19050">
                  <a:solidFill>
                    <a:schemeClr val="tx1"/>
                  </a:solidFill>
                </a:ln>
                <a:effectLst/>
                <a:uLnTx/>
                <a:uFillTx/>
                <a:latin typeface="Arial Narrow Bold"/>
              </a:rPr>
              <a:t>, puede verse nueva el 24 y el </a:t>
            </a:r>
            <a:r>
              <a:rPr lang="es-CO" sz="2800" kern="0" dirty="0">
                <a:ln w="19050">
                  <a:solidFill>
                    <a:schemeClr val="tx1"/>
                  </a:solidFill>
                </a:ln>
                <a:latin typeface="Arial Narrow Bold"/>
              </a:rPr>
              <a:t>26;</a:t>
            </a:r>
            <a:r>
              <a:rPr kumimoji="0" lang="es-CO" sz="2800" b="0" i="0" u="none" strike="noStrike" kern="0" cap="none" spc="0" normalizeH="0" baseline="0" noProof="0" dirty="0">
                <a:ln w="19050">
                  <a:solidFill>
                    <a:schemeClr val="tx1"/>
                  </a:solidFill>
                </a:ln>
                <a:effectLst/>
                <a:uLnTx/>
                <a:uFillTx/>
                <a:latin typeface="Arial Narrow Bold"/>
              </a:rPr>
              <a:t> </a:t>
            </a:r>
            <a:r>
              <a:rPr kumimoji="0" lang="es-CO" sz="2800" b="0" i="0" u="none" strike="noStrike" kern="0" cap="none" spc="0" normalizeH="0" baseline="0" noProof="0" dirty="0">
                <a:ln w="19050">
                  <a:solidFill>
                    <a:srgbClr val="0000FF"/>
                  </a:solidFill>
                </a:ln>
                <a:solidFill>
                  <a:srgbClr val="0000FF"/>
                </a:solidFill>
                <a:effectLst/>
                <a:uLnTx/>
                <a:uFillTx/>
                <a:latin typeface="Arial Narrow Bold"/>
              </a:rPr>
              <a:t>y día el </a:t>
            </a:r>
            <a:r>
              <a:rPr lang="es-CO" sz="2800" kern="0" dirty="0">
                <a:ln w="19050">
                  <a:solidFill>
                    <a:srgbClr val="0000FF"/>
                  </a:solidFill>
                </a:ln>
                <a:solidFill>
                  <a:srgbClr val="0000FF"/>
                </a:solidFill>
                <a:latin typeface="Arial Narrow Bold"/>
              </a:rPr>
              <a:t>27</a:t>
            </a:r>
            <a:r>
              <a:rPr kumimoji="0" lang="es-CO" sz="2800" b="0" i="0" u="none" strike="noStrike" kern="0" cap="none" spc="0" normalizeH="0" baseline="0" noProof="0" dirty="0">
                <a:ln w="19050">
                  <a:solidFill>
                    <a:srgbClr val="0000FF"/>
                  </a:solidFill>
                </a:ln>
                <a:solidFill>
                  <a:srgbClr val="0000FF"/>
                </a:solidFill>
                <a:effectLst/>
                <a:uLnTx/>
                <a:uFillTx/>
                <a:latin typeface="Arial Narrow Bold"/>
              </a:rPr>
              <a:t> el cuarto creciente es casi imperceptible.</a:t>
            </a:r>
          </a:p>
        </p:txBody>
      </p:sp>
      <p:sp>
        <p:nvSpPr>
          <p:cNvPr id="11" name="3 CuadroTexto">
            <a:extLst>
              <a:ext uri="{FF2B5EF4-FFF2-40B4-BE49-F238E27FC236}">
                <a16:creationId xmlns:a16="http://schemas.microsoft.com/office/drawing/2014/main" id="{5B704340-FC06-42B5-BD3E-D797F35A2074}"/>
              </a:ext>
            </a:extLst>
          </p:cNvPr>
          <p:cNvSpPr txBox="1"/>
          <p:nvPr>
            <p:custDataLst>
              <p:tags r:id="rId2"/>
            </p:custDataLst>
          </p:nvPr>
        </p:nvSpPr>
        <p:spPr>
          <a:xfrm>
            <a:off x="1184129" y="1077385"/>
            <a:ext cx="2736796" cy="1384995"/>
          </a:xfrm>
          <a:prstGeom prst="rect">
            <a:avLst/>
          </a:prstGeom>
          <a:gradFill rotWithShape="1">
            <a:gsLst>
              <a:gs pos="0">
                <a:srgbClr val="A6FEAE"/>
              </a:gs>
              <a:gs pos="39000">
                <a:srgbClr val="D2FEDE"/>
              </a:gs>
              <a:gs pos="48000">
                <a:schemeClr val="bg1"/>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FF"/>
                  </a:solidFill>
                </a:ln>
                <a:solidFill>
                  <a:srgbClr val="0000FF"/>
                </a:solidFill>
                <a:effectLst/>
                <a:uLnTx/>
                <a:uFillTx/>
                <a:latin typeface="Arial Narrow Bold"/>
              </a:rPr>
              <a:t>Nótese la Luna </a:t>
            </a:r>
            <a:r>
              <a:rPr lang="es-CO" sz="2800" kern="0" dirty="0">
                <a:ln w="19050">
                  <a:solidFill>
                    <a:srgbClr val="0000FF"/>
                  </a:solidFill>
                </a:ln>
                <a:solidFill>
                  <a:srgbClr val="0000FF"/>
                </a:solidFill>
                <a:latin typeface="Arial Narrow Bold"/>
              </a:rPr>
              <a:t>N</a:t>
            </a:r>
            <a:r>
              <a:rPr kumimoji="0" lang="es-CO" sz="2800" b="0" i="0" u="none" strike="noStrike" kern="0" cap="none" spc="0" normalizeH="0" baseline="0" noProof="0" dirty="0" err="1">
                <a:ln w="19050">
                  <a:solidFill>
                    <a:srgbClr val="0000FF"/>
                  </a:solidFill>
                </a:ln>
                <a:solidFill>
                  <a:srgbClr val="0000FF"/>
                </a:solidFill>
                <a:effectLst/>
                <a:uLnTx/>
                <a:uFillTx/>
                <a:latin typeface="Arial Narrow Bold"/>
              </a:rPr>
              <a:t>ueva</a:t>
            </a:r>
            <a:r>
              <a:rPr kumimoji="0" lang="es-CO" sz="2800" b="0" i="0" u="none" strike="noStrike" kern="0" cap="none" spc="0" normalizeH="0" baseline="0" noProof="0" dirty="0">
                <a:ln w="19050">
                  <a:solidFill>
                    <a:srgbClr val="0000FF"/>
                  </a:solidFill>
                </a:ln>
                <a:solidFill>
                  <a:srgbClr val="0000FF"/>
                </a:solidFill>
                <a:effectLst/>
                <a:uLnTx/>
                <a:uFillTx/>
                <a:latin typeface="Arial Narrow Bold"/>
              </a:rPr>
              <a:t> en marzo 2017.</a:t>
            </a:r>
          </a:p>
        </p:txBody>
      </p:sp>
      <p:pic>
        <p:nvPicPr>
          <p:cNvPr id="6" name="Imagen 5">
            <a:extLst>
              <a:ext uri="{FF2B5EF4-FFF2-40B4-BE49-F238E27FC236}">
                <a16:creationId xmlns:a16="http://schemas.microsoft.com/office/drawing/2014/main" id="{DBC629B2-1BE1-45CC-8E93-90704753FF81}"/>
              </a:ext>
            </a:extLst>
          </p:cNvPr>
          <p:cNvPicPr>
            <a:picLocks noChangeAspect="1"/>
          </p:cNvPicPr>
          <p:nvPr/>
        </p:nvPicPr>
        <p:blipFill>
          <a:blip r:embed="rId4"/>
          <a:stretch>
            <a:fillRect/>
          </a:stretch>
        </p:blipFill>
        <p:spPr>
          <a:xfrm>
            <a:off x="4545495" y="494514"/>
            <a:ext cx="3385931" cy="2550735"/>
          </a:xfrm>
          <a:prstGeom prst="rect">
            <a:avLst/>
          </a:prstGeom>
        </p:spPr>
      </p:pic>
      <p:pic>
        <p:nvPicPr>
          <p:cNvPr id="7" name="Imagen 6">
            <a:extLst>
              <a:ext uri="{FF2B5EF4-FFF2-40B4-BE49-F238E27FC236}">
                <a16:creationId xmlns:a16="http://schemas.microsoft.com/office/drawing/2014/main" id="{472BECB1-8EC5-4DD7-A8FB-4433F0FF580F}"/>
              </a:ext>
            </a:extLst>
          </p:cNvPr>
          <p:cNvPicPr>
            <a:picLocks noChangeAspect="1"/>
          </p:cNvPicPr>
          <p:nvPr/>
        </p:nvPicPr>
        <p:blipFill rotWithShape="1">
          <a:blip r:embed="rId5"/>
          <a:srcRect t="59976" r="396"/>
          <a:stretch/>
        </p:blipFill>
        <p:spPr>
          <a:xfrm>
            <a:off x="1184129" y="3280772"/>
            <a:ext cx="6775742" cy="2050635"/>
          </a:xfrm>
          <a:prstGeom prst="rect">
            <a:avLst/>
          </a:prstGeom>
        </p:spPr>
      </p:pic>
    </p:spTree>
    <p:extLst>
      <p:ext uri="{BB962C8B-B14F-4D97-AF65-F5344CB8AC3E}">
        <p14:creationId xmlns:p14="http://schemas.microsoft.com/office/powerpoint/2010/main" val="343734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08C2E8-2489-4454-889E-331A36CD76E4}"/>
              </a:ext>
            </a:extLst>
          </p:cNvPr>
          <p:cNvPicPr>
            <a:picLocks noChangeAspect="1"/>
          </p:cNvPicPr>
          <p:nvPr/>
        </p:nvPicPr>
        <p:blipFill rotWithShape="1">
          <a:blip r:embed="rId4">
            <a:extLst>
              <a:ext uri="{28A0092B-C50C-407E-A947-70E740481C1C}">
                <a14:useLocalDpi xmlns:a14="http://schemas.microsoft.com/office/drawing/2010/main" val="0"/>
              </a:ext>
            </a:extLst>
          </a:blip>
          <a:srcRect l="27536" t="18875" r="27392" b="12042"/>
          <a:stretch/>
        </p:blipFill>
        <p:spPr>
          <a:xfrm>
            <a:off x="4784309" y="424375"/>
            <a:ext cx="3385931" cy="2917780"/>
          </a:xfrm>
          <a:prstGeom prst="rect">
            <a:avLst/>
          </a:prstGeom>
        </p:spPr>
      </p:pic>
      <p:sp>
        <p:nvSpPr>
          <p:cNvPr id="9" name="2 Rectángulo">
            <a:extLst>
              <a:ext uri="{FF2B5EF4-FFF2-40B4-BE49-F238E27FC236}">
                <a16:creationId xmlns:a16="http://schemas.microsoft.com/office/drawing/2014/main" id="{D47C876D-0ED1-4D15-A139-E035F6BE9C62}"/>
              </a:ext>
            </a:extLst>
          </p:cNvPr>
          <p:cNvSpPr/>
          <p:nvPr>
            <p:custDataLst>
              <p:tags r:id="rId1"/>
            </p:custDataLst>
          </p:nvPr>
        </p:nvSpPr>
        <p:spPr>
          <a:xfrm>
            <a:off x="766293" y="5218006"/>
            <a:ext cx="7611413" cy="1384995"/>
          </a:xfrm>
          <a:prstGeom prst="rect">
            <a:avLst/>
          </a:prstGeom>
          <a:gradFill rotWithShape="1">
            <a:gsLst>
              <a:gs pos="0">
                <a:srgbClr val="FFFF99"/>
              </a:gs>
              <a:gs pos="35000">
                <a:srgbClr val="FFFFA5"/>
              </a:gs>
              <a:gs pos="72000">
                <a:srgbClr val="FFFFFF"/>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defTabSz="914400">
              <a:defRPr/>
            </a:pPr>
            <a:r>
              <a:rPr lang="es-CO" sz="2800" kern="0" dirty="0">
                <a:ln w="19050">
                  <a:solidFill>
                    <a:srgbClr val="0000FF"/>
                  </a:solidFill>
                </a:ln>
                <a:solidFill>
                  <a:srgbClr val="0000FF"/>
                </a:solidFill>
                <a:latin typeface="Arial Narrow Bold"/>
              </a:rPr>
              <a:t>La Luna Llena cayó el día 10, pero puede verse llena el 9 y el 11, </a:t>
            </a:r>
            <a:r>
              <a:rPr lang="es-CO" sz="2800" kern="0" dirty="0">
                <a:ln w="19050">
                  <a:solidFill>
                    <a:srgbClr val="FF0000"/>
                  </a:solidFill>
                </a:ln>
                <a:solidFill>
                  <a:srgbClr val="FF0000"/>
                </a:solidFill>
                <a:latin typeface="Arial Narrow Bold"/>
              </a:rPr>
              <a:t>y el día 12 la Luna Menguante casi imperceptible.</a:t>
            </a:r>
            <a:endParaRPr lang="es-CO" sz="2800" kern="0" dirty="0">
              <a:ln w="19050">
                <a:solidFill>
                  <a:schemeClr val="tx1"/>
                </a:solidFill>
              </a:ln>
              <a:solidFill>
                <a:sysClr val="windowText" lastClr="000000"/>
              </a:solidFill>
              <a:latin typeface="Arial Narrow Bold"/>
            </a:endParaRPr>
          </a:p>
        </p:txBody>
      </p:sp>
      <p:sp>
        <p:nvSpPr>
          <p:cNvPr id="11" name="3 CuadroTexto">
            <a:extLst>
              <a:ext uri="{FF2B5EF4-FFF2-40B4-BE49-F238E27FC236}">
                <a16:creationId xmlns:a16="http://schemas.microsoft.com/office/drawing/2014/main" id="{5B704340-FC06-42B5-BD3E-D797F35A2074}"/>
              </a:ext>
            </a:extLst>
          </p:cNvPr>
          <p:cNvSpPr txBox="1"/>
          <p:nvPr>
            <p:custDataLst>
              <p:tags r:id="rId2"/>
            </p:custDataLst>
          </p:nvPr>
        </p:nvSpPr>
        <p:spPr>
          <a:xfrm>
            <a:off x="973760" y="614244"/>
            <a:ext cx="2736796" cy="954107"/>
          </a:xfrm>
          <a:prstGeom prst="rect">
            <a:avLst/>
          </a:prstGeom>
          <a:gradFill rotWithShape="1">
            <a:gsLst>
              <a:gs pos="0">
                <a:srgbClr val="A6FEAE"/>
              </a:gs>
              <a:gs pos="39000">
                <a:srgbClr val="D2FEDE"/>
              </a:gs>
              <a:gs pos="48000">
                <a:schemeClr val="bg1"/>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algn="ctr" defTabSz="914400">
              <a:defRPr/>
            </a:pPr>
            <a:r>
              <a:rPr kumimoji="0" lang="es-CO" sz="2800" b="0" i="0" u="none" strike="noStrike" kern="0" cap="none" spc="0" normalizeH="0" baseline="0" noProof="0" dirty="0">
                <a:ln w="19050">
                  <a:solidFill>
                    <a:srgbClr val="0000FF"/>
                  </a:solidFill>
                </a:ln>
                <a:solidFill>
                  <a:srgbClr val="0000FF"/>
                </a:solidFill>
                <a:effectLst/>
                <a:uLnTx/>
                <a:uFillTx/>
                <a:latin typeface="Arial Narrow Bold"/>
              </a:rPr>
              <a:t>Luna L</a:t>
            </a:r>
            <a:r>
              <a:rPr lang="es-CO" sz="2800" kern="0" dirty="0" err="1">
                <a:ln w="19050">
                  <a:solidFill>
                    <a:srgbClr val="0000FF"/>
                  </a:solidFill>
                </a:ln>
                <a:solidFill>
                  <a:srgbClr val="0000FF"/>
                </a:solidFill>
                <a:latin typeface="Arial Narrow Bold"/>
              </a:rPr>
              <a:t>lena</a:t>
            </a:r>
            <a:r>
              <a:rPr kumimoji="0" lang="es-CO" sz="2800" b="0" i="0" u="none" strike="noStrike" kern="0" cap="none" spc="0" normalizeH="0" baseline="0" noProof="0" dirty="0">
                <a:ln w="19050">
                  <a:solidFill>
                    <a:srgbClr val="0000FF"/>
                  </a:solidFill>
                </a:ln>
                <a:solidFill>
                  <a:srgbClr val="0000FF"/>
                </a:solidFill>
                <a:effectLst/>
                <a:uLnTx/>
                <a:uFillTx/>
                <a:latin typeface="Arial Narrow Bold"/>
              </a:rPr>
              <a:t> en abril de 2017.</a:t>
            </a:r>
          </a:p>
        </p:txBody>
      </p:sp>
      <p:pic>
        <p:nvPicPr>
          <p:cNvPr id="5" name="Imagen 4">
            <a:extLst>
              <a:ext uri="{FF2B5EF4-FFF2-40B4-BE49-F238E27FC236}">
                <a16:creationId xmlns:a16="http://schemas.microsoft.com/office/drawing/2014/main" id="{EA66AFF4-9086-4C34-96C5-CF132871991F}"/>
              </a:ext>
            </a:extLst>
          </p:cNvPr>
          <p:cNvPicPr>
            <a:picLocks noChangeAspect="1"/>
          </p:cNvPicPr>
          <p:nvPr/>
        </p:nvPicPr>
        <p:blipFill rotWithShape="1">
          <a:blip r:embed="rId5">
            <a:extLst>
              <a:ext uri="{28A0092B-C50C-407E-A947-70E740481C1C}">
                <a14:useLocalDpi xmlns:a14="http://schemas.microsoft.com/office/drawing/2010/main" val="0"/>
              </a:ext>
            </a:extLst>
          </a:blip>
          <a:srcRect l="12320" t="40011" r="35941" b="41687"/>
          <a:stretch/>
        </p:blipFill>
        <p:spPr>
          <a:xfrm>
            <a:off x="973760" y="3551584"/>
            <a:ext cx="7196480" cy="1431235"/>
          </a:xfrm>
          <a:prstGeom prst="rect">
            <a:avLst/>
          </a:prstGeom>
        </p:spPr>
      </p:pic>
    </p:spTree>
    <p:extLst>
      <p:ext uri="{BB962C8B-B14F-4D97-AF65-F5344CB8AC3E}">
        <p14:creationId xmlns:p14="http://schemas.microsoft.com/office/powerpoint/2010/main" val="3639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1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EC3A3CD-0598-44DB-82CE-3F3B2EABCFF7}"/>
              </a:ext>
            </a:extLst>
          </p:cNvPr>
          <p:cNvSpPr/>
          <p:nvPr/>
        </p:nvSpPr>
        <p:spPr>
          <a:xfrm>
            <a:off x="871363" y="277826"/>
            <a:ext cx="7401274" cy="954107"/>
          </a:xfrm>
          <a:prstGeom prst="rect">
            <a:avLst/>
          </a:prstGeom>
          <a:solidFill>
            <a:sysClr val="window" lastClr="FFFFFF"/>
          </a:solidFill>
          <a:ln w="25400" cap="flat" cmpd="sng" algn="ctr">
            <a:solidFill>
              <a:srgbClr val="0F6FC6"/>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kern="0" dirty="0">
                <a:ln w="15875">
                  <a:solidFill>
                    <a:srgbClr val="FF0000"/>
                  </a:solidFill>
                </a:ln>
                <a:solidFill>
                  <a:srgbClr val="FF0000"/>
                </a:solidFill>
                <a:latin typeface="Arial Narrow Bold"/>
              </a:rPr>
              <a:t>El i</a:t>
            </a:r>
            <a:r>
              <a:rPr kumimoji="0" lang="es-CO" sz="2800" b="0" i="0" u="none" strike="noStrike" kern="0" cap="none" spc="0" normalizeH="0" baseline="0" noProof="0" dirty="0" err="1">
                <a:ln w="15875">
                  <a:solidFill>
                    <a:srgbClr val="FF0000"/>
                  </a:solidFill>
                </a:ln>
                <a:solidFill>
                  <a:srgbClr val="FF0000"/>
                </a:solidFill>
                <a:effectLst/>
                <a:uLnTx/>
                <a:uFillTx/>
                <a:latin typeface="Arial Narrow Bold"/>
              </a:rPr>
              <a:t>ntervalo</a:t>
            </a:r>
            <a:r>
              <a:rPr kumimoji="0" lang="es-CO" sz="2800" b="0" i="0" u="none" strike="noStrike" kern="0" cap="none" spc="0" normalizeH="0" baseline="0" noProof="0" dirty="0">
                <a:ln w="15875">
                  <a:solidFill>
                    <a:srgbClr val="FF0000"/>
                  </a:solidFill>
                </a:ln>
                <a:solidFill>
                  <a:srgbClr val="FF0000"/>
                </a:solidFill>
                <a:effectLst/>
                <a:uLnTx/>
                <a:uFillTx/>
                <a:latin typeface="Arial Narrow Bold"/>
              </a:rPr>
              <a:t> entre la Luna Nueva astronómica y el asomo de la Luna Nueva Creciente.</a:t>
            </a:r>
            <a:endParaRPr kumimoji="0" lang="es-CO" sz="2400" b="0" i="0" u="none" strike="noStrike" kern="0" cap="none" spc="0" normalizeH="0" baseline="0" noProof="0" dirty="0">
              <a:ln w="15875">
                <a:solidFill>
                  <a:srgbClr val="FF0000"/>
                </a:solidFill>
              </a:ln>
              <a:solidFill>
                <a:srgbClr val="FF0000"/>
              </a:solidFill>
              <a:effectLst/>
              <a:uLnTx/>
              <a:uFillTx/>
              <a:latin typeface="Arial Narrow Bold"/>
            </a:endParaRPr>
          </a:p>
        </p:txBody>
      </p:sp>
      <p:sp>
        <p:nvSpPr>
          <p:cNvPr id="11" name="Rectángulo 10">
            <a:extLst>
              <a:ext uri="{FF2B5EF4-FFF2-40B4-BE49-F238E27FC236}">
                <a16:creationId xmlns:a16="http://schemas.microsoft.com/office/drawing/2014/main" id="{542F510E-052F-4318-B6CF-1B70C13C5031}"/>
              </a:ext>
            </a:extLst>
          </p:cNvPr>
          <p:cNvSpPr/>
          <p:nvPr/>
        </p:nvSpPr>
        <p:spPr>
          <a:xfrm>
            <a:off x="607346" y="1350351"/>
            <a:ext cx="7929309" cy="34163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defTabSz="914400">
              <a:defRPr/>
            </a:pPr>
            <a:r>
              <a:rPr lang="es-CO" sz="2800" kern="0" dirty="0">
                <a:ln w="15875">
                  <a:solidFill>
                    <a:schemeClr val="tx1"/>
                  </a:solidFill>
                </a:ln>
                <a:latin typeface="Arial Narrow Bold"/>
              </a:rPr>
              <a:t>“Hay que aclarar que el período de fases crecientes de la Luna comienza con la Luna Nueva Visible, la primera aparición de la Luna en el cielo, la cual se produce </a:t>
            </a:r>
            <a:r>
              <a:rPr lang="es-CO" sz="2800" kern="0" dirty="0">
                <a:ln w="15875">
                  <a:solidFill>
                    <a:srgbClr val="FF0000"/>
                  </a:solidFill>
                </a:ln>
                <a:solidFill>
                  <a:srgbClr val="FF0000"/>
                </a:solidFill>
                <a:latin typeface="Arial Narrow Bold"/>
              </a:rPr>
              <a:t>de uno a tres días después </a:t>
            </a:r>
            <a:r>
              <a:rPr lang="es-CO" sz="2800" kern="0" dirty="0">
                <a:ln w="15875">
                  <a:solidFill>
                    <a:schemeClr val="tx1"/>
                  </a:solidFill>
                </a:ln>
                <a:latin typeface="Arial Narrow Bold"/>
              </a:rPr>
              <a:t>de haber ocurrido la Luna Nueva Astronómica o Luna Nueva real y finaliza este período un día antes de ocurrir la Luna Llena”. </a:t>
            </a:r>
          </a:p>
          <a:p>
            <a:pPr lvl="0" algn="ctr" defTabSz="914400">
              <a:defRPr/>
            </a:pPr>
            <a:r>
              <a:rPr lang="es-CO" sz="2000" b="1" kern="0" dirty="0">
                <a:ln w="15875">
                  <a:noFill/>
                </a:ln>
                <a:solidFill>
                  <a:srgbClr val="FFFF00"/>
                </a:solidFill>
                <a:latin typeface="Arial Narrow Bold"/>
                <a:hlinkClick r:id="rId4"/>
              </a:rPr>
              <a:t>https://es.wikipedia.org/wiki/Fase_lunar</a:t>
            </a:r>
            <a:endParaRPr lang="es-CO" sz="2000" b="1" kern="0" dirty="0">
              <a:ln w="15875">
                <a:noFill/>
              </a:ln>
              <a:solidFill>
                <a:srgbClr val="FFFF00"/>
              </a:solidFill>
              <a:latin typeface="Arial Narrow Bold"/>
            </a:endParaRPr>
          </a:p>
        </p:txBody>
      </p:sp>
      <p:sp>
        <p:nvSpPr>
          <p:cNvPr id="12" name="Rectángulo 11">
            <a:extLst>
              <a:ext uri="{FF2B5EF4-FFF2-40B4-BE49-F238E27FC236}">
                <a16:creationId xmlns:a16="http://schemas.microsoft.com/office/drawing/2014/main" id="{7E19DFC8-7DC4-4CCB-8FE4-A24EB2046B79}"/>
              </a:ext>
            </a:extLst>
          </p:cNvPr>
          <p:cNvSpPr/>
          <p:nvPr/>
        </p:nvSpPr>
        <p:spPr>
          <a:xfrm>
            <a:off x="665301" y="4885089"/>
            <a:ext cx="7813398" cy="1815882"/>
          </a:xfrm>
          <a:prstGeom prst="rect">
            <a:avLst/>
          </a:prstGeom>
          <a:ln w="158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2800" dirty="0">
                <a:ln w="15875">
                  <a:solidFill>
                    <a:schemeClr val="tx1"/>
                  </a:solidFill>
                </a:ln>
                <a:latin typeface="Arial Narrow Bold"/>
              </a:rPr>
              <a:t>La Luna Nueva Visible o Creciente es la primera aparición de la Luna en el cielo, dos o tres días después de la conjunción es decir después de la Luna Nueva Astronómica.</a:t>
            </a:r>
          </a:p>
        </p:txBody>
      </p:sp>
    </p:spTree>
    <p:extLst>
      <p:ext uri="{BB962C8B-B14F-4D97-AF65-F5344CB8AC3E}">
        <p14:creationId xmlns:p14="http://schemas.microsoft.com/office/powerpoint/2010/main" val="215217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392805" y="2313689"/>
            <a:ext cx="8358389" cy="3847207"/>
          </a:xfrm>
          <a:prstGeom prst="rect">
            <a:avLst/>
          </a:prstGeom>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defTabSz="914400">
              <a:defRPr/>
            </a:pPr>
            <a:r>
              <a:rPr lang="es-CO" sz="2800" kern="0" dirty="0">
                <a:ln w="15875">
                  <a:solidFill>
                    <a:schemeClr val="bg2"/>
                  </a:solidFill>
                </a:ln>
                <a:solidFill>
                  <a:schemeClr val="bg2"/>
                </a:solidFill>
                <a:latin typeface="Arial Narrow Bold"/>
              </a:rPr>
              <a:t>“los intentos de fijar las fechas del día 14 de Nisán en el antiguo calendario judío son de dudosa validez. </a:t>
            </a:r>
            <a:r>
              <a:rPr lang="es-CO" sz="2800" kern="0" dirty="0">
                <a:ln w="15875">
                  <a:solidFill>
                    <a:srgbClr val="FF0000"/>
                  </a:solidFill>
                </a:ln>
                <a:solidFill>
                  <a:srgbClr val="FF0000"/>
                </a:solidFill>
                <a:latin typeface="Arial Narrow Bold"/>
              </a:rPr>
              <a:t>Es imposible determinar las fechas del 14 de Nisán en los años del siglo I de la era cristiana mediante un cálculo astronómico. </a:t>
            </a:r>
            <a:r>
              <a:rPr lang="es-CO" sz="2800" kern="0" dirty="0">
                <a:ln w="15875">
                  <a:solidFill>
                    <a:schemeClr val="bg2"/>
                  </a:solidFill>
                </a:ln>
                <a:solidFill>
                  <a:schemeClr val="bg2"/>
                </a:solidFill>
                <a:latin typeface="Arial Narrow Bold"/>
              </a:rPr>
              <a:t>Podrían ser fijadas, tal vez, </a:t>
            </a:r>
            <a:r>
              <a:rPr lang="es-CO" sz="2800" kern="0" dirty="0">
                <a:ln w="15875">
                  <a:solidFill>
                    <a:srgbClr val="0000FF"/>
                  </a:solidFill>
                </a:ln>
                <a:solidFill>
                  <a:srgbClr val="0000FF"/>
                </a:solidFill>
                <a:latin typeface="Arial Narrow Bold"/>
              </a:rPr>
              <a:t>sólo por medio del estudio y la interpretación de los registros de la época</a:t>
            </a:r>
            <a:r>
              <a:rPr lang="es-CO" sz="2800" kern="0" dirty="0">
                <a:ln w="15875">
                  <a:solidFill>
                    <a:schemeClr val="bg2"/>
                  </a:solidFill>
                </a:ln>
                <a:solidFill>
                  <a:schemeClr val="bg2"/>
                </a:solidFill>
                <a:latin typeface="Arial Narrow Bold"/>
              </a:rPr>
              <a:t>”.</a:t>
            </a:r>
            <a:r>
              <a:rPr lang="es-CO" dirty="0">
                <a:latin typeface="Arial Narrow Bold"/>
              </a:rPr>
              <a:t> </a:t>
            </a:r>
          </a:p>
          <a:p>
            <a:pPr lvl="0" algn="ctr" defTabSz="914400">
              <a:defRPr/>
            </a:pPr>
            <a:r>
              <a:rPr lang="es-CO" sz="2400" b="1" dirty="0">
                <a:latin typeface="Arial Narrow Bold"/>
              </a:rPr>
              <a:t>G. M. </a:t>
            </a:r>
            <a:r>
              <a:rPr lang="es-CO" sz="2400" b="1" dirty="0" err="1">
                <a:latin typeface="Arial Narrow Bold"/>
              </a:rPr>
              <a:t>Clemence</a:t>
            </a:r>
            <a:r>
              <a:rPr lang="es-CO" sz="2400" b="1" dirty="0">
                <a:latin typeface="Arial Narrow Bold"/>
              </a:rPr>
              <a:t>,  Director del Almanaque Náutico Observatorio Naval de EE. UU. (CBA, 5:262).</a:t>
            </a:r>
            <a:endParaRPr lang="es-CO" sz="2800" kern="0" dirty="0">
              <a:ln w="15875">
                <a:solidFill>
                  <a:schemeClr val="bg2"/>
                </a:solidFill>
              </a:ln>
              <a:solidFill>
                <a:schemeClr val="bg2"/>
              </a:solidFill>
              <a:latin typeface="Arial Narrow Bold"/>
            </a:endParaRPr>
          </a:p>
        </p:txBody>
      </p:sp>
      <p:sp>
        <p:nvSpPr>
          <p:cNvPr id="7" name="Rectángulo 6">
            <a:extLst>
              <a:ext uri="{FF2B5EF4-FFF2-40B4-BE49-F238E27FC236}">
                <a16:creationId xmlns:a16="http://schemas.microsoft.com/office/drawing/2014/main" id="{7E348760-95D7-4459-B030-FADE5BCEEE59}"/>
              </a:ext>
            </a:extLst>
          </p:cNvPr>
          <p:cNvSpPr/>
          <p:nvPr/>
        </p:nvSpPr>
        <p:spPr>
          <a:xfrm>
            <a:off x="1475222" y="802660"/>
            <a:ext cx="6193557"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914400">
              <a:defRPr/>
            </a:pPr>
            <a:r>
              <a:rPr lang="es-CO" sz="3200" kern="0" dirty="0">
                <a:ln w="15875">
                  <a:solidFill>
                    <a:schemeClr val="bg2"/>
                  </a:solidFill>
                </a:ln>
                <a:solidFill>
                  <a:schemeClr val="bg2"/>
                </a:solidFill>
                <a:latin typeface="Arial Narrow Bold"/>
              </a:rPr>
              <a:t>¿Qué dicen los astrónomos?</a:t>
            </a:r>
            <a:endParaRPr kumimoji="0" lang="es-CO" sz="3200" i="0" u="none" strike="noStrike" kern="0" cap="none" spc="0" normalizeH="0" baseline="0" noProof="0" dirty="0">
              <a:ln w="15875">
                <a:solidFill>
                  <a:srgbClr val="0000FF"/>
                </a:solidFill>
              </a:ln>
              <a:solidFill>
                <a:srgbClr val="0000FF"/>
              </a:solidFill>
              <a:effectLst/>
              <a:uLnTx/>
              <a:uFillTx/>
              <a:latin typeface="Arial Narrow Bold"/>
            </a:endParaRPr>
          </a:p>
        </p:txBody>
      </p:sp>
    </p:spTree>
    <p:extLst>
      <p:ext uri="{BB962C8B-B14F-4D97-AF65-F5344CB8AC3E}">
        <p14:creationId xmlns:p14="http://schemas.microsoft.com/office/powerpoint/2010/main" val="212836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141668" y="1517074"/>
            <a:ext cx="8860665" cy="5139869"/>
          </a:xfrm>
          <a:prstGeom prst="rect">
            <a:avLst/>
          </a:prstGeom>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914400">
              <a:defRPr/>
            </a:pPr>
            <a:r>
              <a:rPr lang="es-CO" sz="2800" kern="0" dirty="0">
                <a:ln w="15875">
                  <a:solidFill>
                    <a:schemeClr val="bg2"/>
                  </a:solidFill>
                </a:ln>
                <a:solidFill>
                  <a:schemeClr val="bg2"/>
                </a:solidFill>
                <a:latin typeface="Arial Narrow Bold"/>
              </a:rPr>
              <a:t>“No puedo dar una respuesta autorizada a su segunda consulta, ya que eso depende de la </a:t>
            </a:r>
            <a:r>
              <a:rPr lang="es-CO" sz="2800" kern="0" dirty="0">
                <a:ln w="15875">
                  <a:solidFill>
                    <a:srgbClr val="FF0000"/>
                  </a:solidFill>
                </a:ln>
                <a:solidFill>
                  <a:srgbClr val="FF0000"/>
                </a:solidFill>
                <a:latin typeface="Arial Narrow Bold"/>
              </a:rPr>
              <a:t>estimación teórica </a:t>
            </a:r>
            <a:r>
              <a:rPr lang="es-CO" sz="2800" kern="0" dirty="0">
                <a:ln w="15875">
                  <a:solidFill>
                    <a:schemeClr val="bg2"/>
                  </a:solidFill>
                </a:ln>
                <a:solidFill>
                  <a:schemeClr val="bg2"/>
                </a:solidFill>
                <a:latin typeface="Arial Narrow Bold"/>
              </a:rPr>
              <a:t>del intervalo entre la luna nueva y la primera observación de la luna nueva creciente. Eruditos como </a:t>
            </a:r>
            <a:r>
              <a:rPr lang="es-CO" sz="2800" kern="0" dirty="0" err="1">
                <a:ln w="15875">
                  <a:solidFill>
                    <a:schemeClr val="bg2"/>
                  </a:solidFill>
                </a:ln>
                <a:solidFill>
                  <a:schemeClr val="bg2"/>
                </a:solidFill>
                <a:latin typeface="Arial Narrow Bold"/>
              </a:rPr>
              <a:t>Fotheringham</a:t>
            </a:r>
            <a:r>
              <a:rPr lang="es-CO" sz="2800" kern="0" dirty="0">
                <a:ln w="15875">
                  <a:solidFill>
                    <a:schemeClr val="bg2"/>
                  </a:solidFill>
                </a:ln>
                <a:solidFill>
                  <a:schemeClr val="bg2"/>
                </a:solidFill>
                <a:latin typeface="Arial Narrow Bold"/>
              </a:rPr>
              <a:t>, </a:t>
            </a:r>
            <a:r>
              <a:rPr lang="es-CO" sz="2800" kern="0" dirty="0" err="1">
                <a:ln w="15875">
                  <a:solidFill>
                    <a:schemeClr val="bg2"/>
                  </a:solidFill>
                </a:ln>
                <a:solidFill>
                  <a:schemeClr val="bg2"/>
                </a:solidFill>
                <a:latin typeface="Arial Narrow Bold"/>
              </a:rPr>
              <a:t>Schoch</a:t>
            </a:r>
            <a:r>
              <a:rPr lang="es-CO" sz="2800" kern="0" dirty="0">
                <a:ln w="15875">
                  <a:solidFill>
                    <a:schemeClr val="bg2"/>
                  </a:solidFill>
                </a:ln>
                <a:solidFill>
                  <a:schemeClr val="bg2"/>
                </a:solidFill>
                <a:latin typeface="Arial Narrow Bold"/>
              </a:rPr>
              <a:t> y </a:t>
            </a:r>
            <a:r>
              <a:rPr lang="es-CO" sz="2800" kern="0" dirty="0" err="1">
                <a:ln w="15875">
                  <a:solidFill>
                    <a:schemeClr val="bg2"/>
                  </a:solidFill>
                </a:ln>
                <a:solidFill>
                  <a:schemeClr val="bg2"/>
                </a:solidFill>
                <a:latin typeface="Arial Narrow Bold"/>
              </a:rPr>
              <a:t>Neugebauer</a:t>
            </a:r>
            <a:r>
              <a:rPr lang="es-CO" sz="2800" kern="0" dirty="0">
                <a:ln w="15875">
                  <a:solidFill>
                    <a:schemeClr val="bg2"/>
                  </a:solidFill>
                </a:ln>
                <a:solidFill>
                  <a:schemeClr val="bg2"/>
                </a:solidFill>
                <a:latin typeface="Arial Narrow Bold"/>
              </a:rPr>
              <a:t> han estudiado detenidamente este tema; pero permanece el hecho de que </a:t>
            </a:r>
            <a:r>
              <a:rPr lang="es-CO" sz="2800" kern="0" dirty="0">
                <a:ln w="15875">
                  <a:solidFill>
                    <a:srgbClr val="FF0000"/>
                  </a:solidFill>
                </a:ln>
                <a:solidFill>
                  <a:srgbClr val="FF0000"/>
                </a:solidFill>
                <a:latin typeface="Arial Narrow Bold"/>
              </a:rPr>
              <a:t>condiciones puramente locales pueden invalidar hasta el trabajo más cuidadoso referente a una observación precisa de la luna nueva</a:t>
            </a:r>
            <a:r>
              <a:rPr lang="es-CO" sz="2800" kern="0" dirty="0">
                <a:ln w="15875">
                  <a:solidFill>
                    <a:schemeClr val="bg2"/>
                  </a:solidFill>
                </a:ln>
                <a:solidFill>
                  <a:schemeClr val="bg2"/>
                </a:solidFill>
                <a:latin typeface="Arial Narrow Bold"/>
              </a:rPr>
              <a:t>”. </a:t>
            </a:r>
            <a:endParaRPr lang="es-CO" sz="2800" kern="0" dirty="0" smtClean="0">
              <a:ln w="15875">
                <a:solidFill>
                  <a:schemeClr val="bg2"/>
                </a:solidFill>
              </a:ln>
              <a:solidFill>
                <a:schemeClr val="bg2"/>
              </a:solidFill>
              <a:latin typeface="Arial Narrow Bold"/>
            </a:endParaRPr>
          </a:p>
          <a:p>
            <a:pPr lvl="0" algn="ctr" defTabSz="914400">
              <a:defRPr/>
            </a:pPr>
            <a:r>
              <a:rPr lang="es-CO" sz="2400" dirty="0" smtClean="0">
                <a:ln w="12700">
                  <a:solidFill>
                    <a:schemeClr val="bg2"/>
                  </a:solidFill>
                </a:ln>
                <a:latin typeface="Arial Narrow Bold"/>
              </a:rPr>
              <a:t>D</a:t>
            </a:r>
            <a:r>
              <a:rPr lang="es-CO" sz="2400" dirty="0">
                <a:ln w="12700">
                  <a:solidFill>
                    <a:schemeClr val="bg2"/>
                  </a:solidFill>
                </a:ln>
                <a:latin typeface="Arial Narrow Bold"/>
              </a:rPr>
              <a:t>. H. </a:t>
            </a:r>
            <a:r>
              <a:rPr lang="es-CO" sz="2400" dirty="0" err="1">
                <a:ln w="12700">
                  <a:solidFill>
                    <a:schemeClr val="bg2"/>
                  </a:solidFill>
                </a:ln>
                <a:latin typeface="Arial Narrow Bold"/>
              </a:rPr>
              <a:t>Sadler</a:t>
            </a:r>
            <a:r>
              <a:rPr lang="es-CO" sz="2400" dirty="0">
                <a:ln w="12700">
                  <a:solidFill>
                    <a:schemeClr val="bg2"/>
                  </a:solidFill>
                </a:ln>
                <a:latin typeface="Arial Narrow Bold"/>
              </a:rPr>
              <a:t>, Superintendente del Observatorio Real de Greenwich </a:t>
            </a:r>
            <a:r>
              <a:rPr lang="es-CO" sz="2400" dirty="0" err="1">
                <a:ln w="12700">
                  <a:solidFill>
                    <a:schemeClr val="bg2"/>
                  </a:solidFill>
                </a:ln>
                <a:latin typeface="Arial Narrow Bold"/>
              </a:rPr>
              <a:t>Herstmonceux</a:t>
            </a:r>
            <a:r>
              <a:rPr lang="es-CO" sz="2400" dirty="0">
                <a:ln w="12700">
                  <a:solidFill>
                    <a:schemeClr val="bg2"/>
                  </a:solidFill>
                </a:ln>
                <a:latin typeface="Arial Narrow Bold"/>
              </a:rPr>
              <a:t> </a:t>
            </a:r>
            <a:r>
              <a:rPr lang="es-CO" sz="2400" dirty="0" err="1">
                <a:ln w="12700">
                  <a:solidFill>
                    <a:schemeClr val="bg2"/>
                  </a:solidFill>
                </a:ln>
                <a:latin typeface="Arial Narrow Bold"/>
              </a:rPr>
              <a:t>Castle</a:t>
            </a:r>
            <a:r>
              <a:rPr lang="es-CO" sz="2400" dirty="0">
                <a:ln w="12700">
                  <a:solidFill>
                    <a:schemeClr val="bg2"/>
                  </a:solidFill>
                </a:ln>
                <a:latin typeface="Arial Narrow Bold"/>
              </a:rPr>
              <a:t>, </a:t>
            </a:r>
            <a:r>
              <a:rPr lang="es-CO" sz="2400" dirty="0" err="1">
                <a:ln w="12700">
                  <a:solidFill>
                    <a:schemeClr val="bg2"/>
                  </a:solidFill>
                </a:ln>
                <a:latin typeface="Arial Narrow Bold"/>
              </a:rPr>
              <a:t>Nr</a:t>
            </a:r>
            <a:r>
              <a:rPr lang="es-CO" sz="2400" dirty="0">
                <a:ln w="12700">
                  <a:solidFill>
                    <a:schemeClr val="bg2"/>
                  </a:solidFill>
                </a:ln>
                <a:latin typeface="Arial Narrow Bold"/>
              </a:rPr>
              <a:t>. </a:t>
            </a:r>
            <a:r>
              <a:rPr lang="es-CO" sz="2400" dirty="0" err="1">
                <a:ln w="12700">
                  <a:solidFill>
                    <a:schemeClr val="bg2"/>
                  </a:solidFill>
                </a:ln>
                <a:latin typeface="Arial Narrow Bold"/>
              </a:rPr>
              <a:t>Hailsham</a:t>
            </a:r>
            <a:r>
              <a:rPr lang="es-CO" sz="2400" dirty="0">
                <a:ln w="12700">
                  <a:solidFill>
                    <a:schemeClr val="bg2"/>
                  </a:solidFill>
                </a:ln>
                <a:latin typeface="Arial Narrow Bold"/>
              </a:rPr>
              <a:t>, Sussex, Inglaterra. Citado de CBA, 5:263.</a:t>
            </a:r>
            <a:endParaRPr kumimoji="0" lang="es-CO" sz="3600" i="0" u="none" strike="noStrike" kern="0" cap="none" spc="0" normalizeH="0" baseline="0" noProof="0" dirty="0">
              <a:ln w="12700">
                <a:solidFill>
                  <a:schemeClr val="bg2"/>
                </a:solidFill>
              </a:ln>
              <a:solidFill>
                <a:srgbClr val="0000FF"/>
              </a:solidFill>
              <a:effectLst/>
              <a:uLnTx/>
              <a:uFillTx/>
              <a:latin typeface="Arial Narrow Bold"/>
            </a:endParaRPr>
          </a:p>
        </p:txBody>
      </p:sp>
      <p:sp>
        <p:nvSpPr>
          <p:cNvPr id="7" name="Rectángulo 6">
            <a:extLst>
              <a:ext uri="{FF2B5EF4-FFF2-40B4-BE49-F238E27FC236}">
                <a16:creationId xmlns:a16="http://schemas.microsoft.com/office/drawing/2014/main" id="{7E348760-95D7-4459-B030-FADE5BCEEE59}"/>
              </a:ext>
            </a:extLst>
          </p:cNvPr>
          <p:cNvSpPr/>
          <p:nvPr/>
        </p:nvSpPr>
        <p:spPr>
          <a:xfrm>
            <a:off x="1741599" y="576421"/>
            <a:ext cx="5660801"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defTabSz="914400">
              <a:defRPr/>
            </a:pPr>
            <a:r>
              <a:rPr lang="es-CO" sz="3200" kern="0" dirty="0">
                <a:ln w="15875">
                  <a:solidFill>
                    <a:schemeClr val="bg2"/>
                  </a:solidFill>
                </a:ln>
                <a:solidFill>
                  <a:schemeClr val="bg2"/>
                </a:solidFill>
                <a:latin typeface="Arial Narrow Bold"/>
              </a:rPr>
              <a:t>¿Qué dicen los astrónomos?</a:t>
            </a:r>
            <a:endParaRPr kumimoji="0" lang="es-CO" sz="3200" i="0" u="none" strike="noStrike" kern="0" cap="none" spc="0" normalizeH="0" baseline="0" noProof="0" dirty="0">
              <a:ln w="15875">
                <a:solidFill>
                  <a:srgbClr val="0000FF"/>
                </a:solidFill>
              </a:ln>
              <a:solidFill>
                <a:srgbClr val="0000FF"/>
              </a:solidFill>
              <a:effectLst/>
              <a:uLnTx/>
              <a:uFillTx/>
              <a:latin typeface="Arial Narrow Bold"/>
            </a:endParaRPr>
          </a:p>
        </p:txBody>
      </p:sp>
    </p:spTree>
    <p:extLst>
      <p:ext uri="{BB962C8B-B14F-4D97-AF65-F5344CB8AC3E}">
        <p14:creationId xmlns:p14="http://schemas.microsoft.com/office/powerpoint/2010/main" val="32092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0" y="579333"/>
            <a:ext cx="9144000" cy="6001643"/>
          </a:xfrm>
          <a:prstGeom prst="rect">
            <a:avLst/>
          </a:prstGeom>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defTabSz="914400">
              <a:defRPr/>
            </a:pPr>
            <a:r>
              <a:rPr lang="es-CO" sz="2800" kern="0" dirty="0">
                <a:ln w="15875">
                  <a:solidFill>
                    <a:schemeClr val="bg2"/>
                  </a:solidFill>
                </a:ln>
                <a:solidFill>
                  <a:schemeClr val="bg2"/>
                </a:solidFill>
                <a:latin typeface="Arial Narrow Bold"/>
              </a:rPr>
              <a:t>“…todos los datos relacionados con los eclipses son enteramente dignos de confianza... </a:t>
            </a:r>
            <a:r>
              <a:rPr lang="es-CO" sz="2800" kern="0" dirty="0">
                <a:ln w="15875">
                  <a:solidFill>
                    <a:srgbClr val="FF0000"/>
                  </a:solidFill>
                </a:ln>
                <a:solidFill>
                  <a:srgbClr val="FF0000"/>
                </a:solidFill>
                <a:latin typeface="Arial Narrow Bold"/>
              </a:rPr>
              <a:t>Pero ocurre todo lo contrario en el caso del problema de la primera visibilidad</a:t>
            </a:r>
            <a:r>
              <a:rPr lang="es-CO" sz="2800" kern="0" dirty="0">
                <a:ln w="15875">
                  <a:solidFill>
                    <a:schemeClr val="bg2"/>
                  </a:solidFill>
                </a:ln>
                <a:solidFill>
                  <a:schemeClr val="bg2"/>
                </a:solidFill>
                <a:latin typeface="Arial Narrow Bold"/>
              </a:rPr>
              <a:t>. Todas las tablas modernas deben tomar </a:t>
            </a:r>
            <a:r>
              <a:rPr lang="es-CO" sz="2800" kern="0" dirty="0">
                <a:ln w="15875">
                  <a:solidFill>
                    <a:srgbClr val="FF0000"/>
                  </a:solidFill>
                </a:ln>
                <a:solidFill>
                  <a:srgbClr val="FF0000"/>
                </a:solidFill>
                <a:latin typeface="Arial Narrow Bold"/>
              </a:rPr>
              <a:t>posiciones arbitrarias en cuanto a las condiciones de visibilidad </a:t>
            </a:r>
            <a:r>
              <a:rPr lang="es-CO" sz="2800" kern="0" dirty="0">
                <a:ln w="15875">
                  <a:solidFill>
                    <a:schemeClr val="bg2"/>
                  </a:solidFill>
                </a:ln>
                <a:solidFill>
                  <a:schemeClr val="bg2"/>
                </a:solidFill>
                <a:latin typeface="Arial Narrow Bold"/>
              </a:rPr>
              <a:t>en la antigüedad en general, o en lugares específicos. Estas presuposiciones, escogidas mayormente en forma arbitraria son aun en los tiempos modernos, muy poco dignas de confianza. </a:t>
            </a:r>
            <a:r>
              <a:rPr lang="es-CO" sz="2800" kern="0" dirty="0">
                <a:ln w="15875">
                  <a:solidFill>
                    <a:srgbClr val="FF0000"/>
                  </a:solidFill>
                </a:ln>
                <a:solidFill>
                  <a:srgbClr val="FF0000"/>
                </a:solidFill>
                <a:latin typeface="Arial Narrow Bold"/>
              </a:rPr>
              <a:t>Puesto que el fenómeno de la primera visibilidad está relacionado con la puesta del sol, todas las tablas contienen inexactitudes de un día completo</a:t>
            </a:r>
            <a:r>
              <a:rPr lang="es-CO" sz="2800" kern="0" dirty="0">
                <a:ln w="15875">
                  <a:solidFill>
                    <a:schemeClr val="bg2"/>
                  </a:solidFill>
                </a:ln>
                <a:solidFill>
                  <a:schemeClr val="bg2"/>
                </a:solidFill>
                <a:latin typeface="Arial Narrow Bold"/>
              </a:rPr>
              <a:t>”. </a:t>
            </a:r>
          </a:p>
          <a:p>
            <a:pPr lvl="0" algn="ctr" defTabSz="914400">
              <a:defRPr/>
            </a:pPr>
            <a:r>
              <a:rPr lang="es-CO" sz="2400" b="1" dirty="0">
                <a:latin typeface="Arial Narrow Bold"/>
              </a:rPr>
              <a:t>O. </a:t>
            </a:r>
            <a:r>
              <a:rPr lang="es-CO" sz="2400" b="1" dirty="0" err="1">
                <a:latin typeface="Arial Narrow Bold"/>
              </a:rPr>
              <a:t>Nettgebauer</a:t>
            </a:r>
            <a:r>
              <a:rPr lang="es-CO" sz="2400" b="1" dirty="0">
                <a:latin typeface="Arial Narrow Bold"/>
              </a:rPr>
              <a:t>, profesor de astronomía antigua de la Universidad de BROWN. (CBA, 263,264).</a:t>
            </a:r>
            <a:endParaRPr lang="es-CO" sz="2800" b="1" kern="0" dirty="0">
              <a:ln w="15875">
                <a:solidFill>
                  <a:schemeClr val="bg2"/>
                </a:solidFill>
              </a:ln>
              <a:solidFill>
                <a:schemeClr val="bg2"/>
              </a:solidFill>
              <a:latin typeface="Arial Narrow Bold"/>
            </a:endParaRPr>
          </a:p>
        </p:txBody>
      </p:sp>
    </p:spTree>
    <p:extLst>
      <p:ext uri="{BB962C8B-B14F-4D97-AF65-F5344CB8AC3E}">
        <p14:creationId xmlns:p14="http://schemas.microsoft.com/office/powerpoint/2010/main" val="33581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FC3BA7-D56D-44D0-A1F0-449E765DDFF3}"/>
              </a:ext>
            </a:extLst>
          </p:cNvPr>
          <p:cNvSpPr/>
          <p:nvPr/>
        </p:nvSpPr>
        <p:spPr>
          <a:xfrm>
            <a:off x="582945" y="3961213"/>
            <a:ext cx="7978111" cy="1815882"/>
          </a:xfrm>
          <a:prstGeom prst="rect">
            <a:avLst/>
          </a:prstGeom>
          <a:solidFill>
            <a:srgbClr val="FFFE86"/>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chemeClr val="tx1"/>
                  </a:solidFill>
                </a:ln>
                <a:solidFill>
                  <a:sysClr val="windowText" lastClr="000000"/>
                </a:solidFill>
                <a:effectLst/>
                <a:uLnTx/>
                <a:uFillTx/>
                <a:latin typeface="Arial Narrow Bold"/>
              </a:rPr>
              <a:t>Por esta razón, </a:t>
            </a:r>
            <a:r>
              <a:rPr kumimoji="0" lang="es-CO" sz="2800" b="0" i="0" u="none" strike="noStrike" kern="0" cap="none" spc="0" normalizeH="0" baseline="0" noProof="0" dirty="0">
                <a:ln w="15875">
                  <a:solidFill>
                    <a:srgbClr val="FF0000"/>
                  </a:solidFill>
                </a:ln>
                <a:solidFill>
                  <a:srgbClr val="FF0000"/>
                </a:solidFill>
                <a:effectLst/>
                <a:uLnTx/>
                <a:uFillTx/>
                <a:latin typeface="Arial Narrow Bold"/>
              </a:rPr>
              <a:t>ubicar la muerte de Jesús en abril 3 </a:t>
            </a:r>
            <a:r>
              <a:rPr kumimoji="0" lang="es-CO" sz="2800" b="0" i="0" u="none" strike="noStrike" kern="0" cap="none" spc="0" normalizeH="0" baseline="0" noProof="0" dirty="0">
                <a:ln w="15875">
                  <a:solidFill>
                    <a:schemeClr val="tx1"/>
                  </a:solidFill>
                </a:ln>
                <a:solidFill>
                  <a:schemeClr val="tx1"/>
                </a:solidFill>
                <a:effectLst/>
                <a:uLnTx/>
                <a:uFillTx/>
                <a:latin typeface="Arial Narrow Bold"/>
              </a:rPr>
              <a:t>del</a:t>
            </a:r>
            <a:r>
              <a:rPr kumimoji="0" lang="es-CO" sz="2800" b="0" i="0" u="none" strike="noStrike" kern="0" cap="none" spc="0" normalizeH="0" baseline="0" noProof="0" dirty="0">
                <a:ln w="15875">
                  <a:solidFill>
                    <a:srgbClr val="0000FF"/>
                  </a:solidFill>
                </a:ln>
                <a:solidFill>
                  <a:srgbClr val="0000FF"/>
                </a:solidFill>
                <a:effectLst/>
                <a:uLnTx/>
                <a:uFillTx/>
                <a:latin typeface="Arial Narrow Bold"/>
              </a:rPr>
              <a:t> </a:t>
            </a:r>
            <a:r>
              <a:rPr kumimoji="0" lang="es-CO" sz="2800" b="0" i="0" u="none" strike="noStrike" kern="0" cap="none" spc="0" normalizeH="0" baseline="0" noProof="0" dirty="0">
                <a:ln w="15875">
                  <a:solidFill>
                    <a:srgbClr val="FF0000"/>
                  </a:solidFill>
                </a:ln>
                <a:solidFill>
                  <a:srgbClr val="FF0000"/>
                </a:solidFill>
                <a:effectLst/>
                <a:uLnTx/>
                <a:uFillTx/>
                <a:latin typeface="Arial Narrow Bold"/>
              </a:rPr>
              <a:t>33</a:t>
            </a:r>
            <a:r>
              <a:rPr kumimoji="0" lang="es-CO" sz="2800" b="0" i="0" u="none" strike="noStrike" kern="0" cap="none" spc="0" normalizeH="0" baseline="0" noProof="0" dirty="0">
                <a:ln w="15875">
                  <a:solidFill>
                    <a:srgbClr val="0000FF"/>
                  </a:solidFill>
                </a:ln>
                <a:solidFill>
                  <a:srgbClr val="0000FF"/>
                </a:solidFill>
                <a:effectLst/>
                <a:uLnTx/>
                <a:uFillTx/>
                <a:latin typeface="Arial Narrow Bold"/>
              </a:rPr>
              <a:t> </a:t>
            </a:r>
            <a:r>
              <a:rPr kumimoji="0" lang="es-CO" sz="2800" b="0" i="0" u="none" strike="noStrike" kern="0" cap="none" spc="0" normalizeH="0" baseline="0" noProof="0" dirty="0">
                <a:ln w="15875">
                  <a:solidFill>
                    <a:schemeClr val="tx1"/>
                  </a:solidFill>
                </a:ln>
                <a:solidFill>
                  <a:schemeClr val="tx1"/>
                </a:solidFill>
                <a:effectLst/>
                <a:uLnTx/>
                <a:uFillTx/>
                <a:latin typeface="Arial Narrow Bold"/>
              </a:rPr>
              <a:t>o en </a:t>
            </a:r>
            <a:r>
              <a:rPr kumimoji="0" lang="es-CO" sz="2800" b="0" i="0" u="none" strike="noStrike" kern="0" cap="none" spc="0" normalizeH="0" baseline="0" noProof="0" dirty="0">
                <a:ln w="15875">
                  <a:solidFill>
                    <a:srgbClr val="FF0000"/>
                  </a:solidFill>
                </a:ln>
                <a:solidFill>
                  <a:srgbClr val="FF0000"/>
                </a:solidFill>
                <a:effectLst/>
                <a:uLnTx/>
                <a:uFillTx/>
                <a:latin typeface="Arial Narrow Bold"/>
              </a:rPr>
              <a:t>mayo 25 </a:t>
            </a:r>
            <a:r>
              <a:rPr kumimoji="0" lang="es-CO" sz="2800" b="0" i="0" u="none" strike="noStrike" kern="0" cap="none" spc="0" normalizeH="0" baseline="0" noProof="0" dirty="0">
                <a:ln w="15875">
                  <a:solidFill>
                    <a:schemeClr val="tx1"/>
                  </a:solidFill>
                </a:ln>
                <a:solidFill>
                  <a:schemeClr val="tx1"/>
                </a:solidFill>
                <a:effectLst/>
                <a:uLnTx/>
                <a:uFillTx/>
                <a:latin typeface="Arial Narrow Bold"/>
              </a:rPr>
              <a:t>del</a:t>
            </a:r>
            <a:r>
              <a:rPr kumimoji="0" lang="es-CO" sz="2800" b="0" i="0" u="none" strike="noStrike" kern="0" cap="none" spc="0" normalizeH="0" baseline="0" noProof="0" dirty="0">
                <a:ln w="15875">
                  <a:solidFill>
                    <a:srgbClr val="0000FF"/>
                  </a:solidFill>
                </a:ln>
                <a:solidFill>
                  <a:srgbClr val="0000FF"/>
                </a:solidFill>
                <a:effectLst/>
                <a:uLnTx/>
                <a:uFillTx/>
                <a:latin typeface="Arial Narrow Bold"/>
              </a:rPr>
              <a:t> </a:t>
            </a:r>
            <a:r>
              <a:rPr kumimoji="0" lang="es-CO" sz="2800" b="0" i="0" u="none" strike="noStrike" kern="0" cap="none" spc="0" normalizeH="0" baseline="0" noProof="0" dirty="0">
                <a:ln w="15875">
                  <a:solidFill>
                    <a:srgbClr val="FF0000"/>
                  </a:solidFill>
                </a:ln>
                <a:solidFill>
                  <a:srgbClr val="FF0000"/>
                </a:solidFill>
                <a:effectLst/>
                <a:uLnTx/>
                <a:uFillTx/>
                <a:latin typeface="Arial Narrow Bold"/>
              </a:rPr>
              <a:t>31 (</a:t>
            </a:r>
            <a:r>
              <a:rPr kumimoji="0" lang="es-CO" sz="2800" b="0" i="0" u="none" strike="noStrike" kern="0" cap="none" spc="0" normalizeH="0" baseline="0" noProof="0" dirty="0">
                <a:ln w="15875">
                  <a:solidFill>
                    <a:schemeClr val="tx1"/>
                  </a:solidFill>
                </a:ln>
                <a:solidFill>
                  <a:sysClr val="windowText" lastClr="000000"/>
                </a:solidFill>
                <a:effectLst/>
                <a:uLnTx/>
                <a:uFillTx/>
                <a:latin typeface="Arial Narrow Bold"/>
              </a:rPr>
              <a:t>porque en esos días la luna llena cayó en viernes</a:t>
            </a:r>
            <a:r>
              <a:rPr kumimoji="0" lang="es-CO" sz="2800" b="0" i="0" u="none" strike="noStrike" kern="0" cap="none" spc="0" normalizeH="0" baseline="0" noProof="0" dirty="0">
                <a:ln w="15875">
                  <a:solidFill>
                    <a:srgbClr val="FF0000"/>
                  </a:solidFill>
                </a:ln>
                <a:solidFill>
                  <a:srgbClr val="FF0000"/>
                </a:solidFill>
                <a:effectLst/>
                <a:uLnTx/>
                <a:uFillTx/>
                <a:latin typeface="Arial Narrow Bold"/>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5875">
                  <a:solidFill>
                    <a:srgbClr val="FF0000"/>
                  </a:solidFill>
                </a:ln>
                <a:solidFill>
                  <a:srgbClr val="FF0000"/>
                </a:solidFill>
                <a:latin typeface="Arial Narrow Bold"/>
              </a:rPr>
              <a:t>no nos da la certeza de que haya sido así.</a:t>
            </a:r>
            <a:endParaRPr kumimoji="0" lang="es-CO" sz="2800" b="0" i="0" u="none" strike="noStrike" kern="0" cap="none" spc="0" normalizeH="0" baseline="0" noProof="0" dirty="0">
              <a:ln w="15875">
                <a:solidFill>
                  <a:srgbClr val="FF0000"/>
                </a:solidFill>
              </a:ln>
              <a:solidFill>
                <a:srgbClr val="FF0000"/>
              </a:solidFill>
              <a:effectLst/>
              <a:uLnTx/>
              <a:uFillTx/>
              <a:latin typeface="Arial Narrow Bold"/>
            </a:endParaRPr>
          </a:p>
        </p:txBody>
      </p:sp>
      <p:sp>
        <p:nvSpPr>
          <p:cNvPr id="12" name="Rectángulo 11">
            <a:extLst>
              <a:ext uri="{FF2B5EF4-FFF2-40B4-BE49-F238E27FC236}">
                <a16:creationId xmlns:a16="http://schemas.microsoft.com/office/drawing/2014/main" id="{8C11674C-8201-4CC5-BD49-7478F741DF01}"/>
              </a:ext>
            </a:extLst>
          </p:cNvPr>
          <p:cNvSpPr/>
          <p:nvPr/>
        </p:nvSpPr>
        <p:spPr>
          <a:xfrm>
            <a:off x="879158" y="672960"/>
            <a:ext cx="7385683"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prstClr val="black"/>
                  </a:solidFill>
                </a:ln>
                <a:solidFill>
                  <a:prstClr val="black"/>
                </a:solidFill>
                <a:effectLst/>
                <a:uLnTx/>
                <a:uFillTx/>
                <a:latin typeface="Arial Narrow Bold"/>
              </a:rPr>
              <a:t>Si los astrónomos modernos reconocen limitaciones para precisar el lapso entre la Luna Nueva astronómica y el asomo de la Luna </a:t>
            </a:r>
            <a:r>
              <a:rPr lang="es-CO" sz="2800" kern="0" dirty="0">
                <a:ln w="15875">
                  <a:solidFill>
                    <a:prstClr val="black"/>
                  </a:solidFill>
                </a:ln>
                <a:solidFill>
                  <a:prstClr val="black"/>
                </a:solidFill>
                <a:latin typeface="Arial Narrow Bold"/>
              </a:rPr>
              <a:t>N</a:t>
            </a:r>
            <a:r>
              <a:rPr kumimoji="0" lang="es-CO" sz="2800" b="0" i="0" u="none" strike="noStrike" kern="0" cap="none" spc="0" normalizeH="0" baseline="0" noProof="0" dirty="0" err="1">
                <a:ln w="15875">
                  <a:solidFill>
                    <a:prstClr val="black"/>
                  </a:solidFill>
                </a:ln>
                <a:solidFill>
                  <a:prstClr val="black"/>
                </a:solidFill>
                <a:effectLst/>
                <a:uLnTx/>
                <a:uFillTx/>
                <a:latin typeface="Arial Narrow Bold"/>
              </a:rPr>
              <a:t>ueva</a:t>
            </a:r>
            <a:r>
              <a:rPr kumimoji="0" lang="es-CO" sz="2800" b="0" i="0" u="none" strike="noStrike" kern="0" cap="none" spc="0" normalizeH="0" baseline="0" noProof="0" dirty="0">
                <a:ln w="15875">
                  <a:solidFill>
                    <a:prstClr val="black"/>
                  </a:solidFill>
                </a:ln>
                <a:solidFill>
                  <a:prstClr val="black"/>
                </a:solidFill>
                <a:effectLst/>
                <a:uLnTx/>
                <a:uFillTx/>
                <a:latin typeface="Arial Narrow Bold"/>
              </a:rPr>
              <a:t> Creciente, </a:t>
            </a:r>
            <a:r>
              <a:rPr kumimoji="0" lang="es-CO" sz="2800" b="0" i="0" u="none" strike="noStrike" kern="0" cap="none" spc="0" normalizeH="0" baseline="0" noProof="0" dirty="0">
                <a:ln w="15875">
                  <a:solidFill>
                    <a:srgbClr val="FF0000"/>
                  </a:solidFill>
                </a:ln>
                <a:solidFill>
                  <a:srgbClr val="FF0000"/>
                </a:solidFill>
                <a:effectLst/>
                <a:uLnTx/>
                <a:uFillTx/>
                <a:latin typeface="Arial Narrow Bold"/>
              </a:rPr>
              <a:t>¿cómo pueden quienes no son astrónomos determinar ese intervalo a casi 2 mil años de distancia?</a:t>
            </a:r>
          </a:p>
        </p:txBody>
      </p:sp>
    </p:spTree>
    <p:extLst>
      <p:ext uri="{BB962C8B-B14F-4D97-AF65-F5344CB8AC3E}">
        <p14:creationId xmlns:p14="http://schemas.microsoft.com/office/powerpoint/2010/main" val="16487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E5D81A3-966C-4852-9C0B-85CD9E828231}"/>
              </a:ext>
            </a:extLst>
          </p:cNvPr>
          <p:cNvSpPr/>
          <p:nvPr/>
        </p:nvSpPr>
        <p:spPr>
          <a:xfrm>
            <a:off x="354169" y="1706724"/>
            <a:ext cx="8435662" cy="2677656"/>
          </a:xfrm>
          <a:prstGeom prst="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914400">
              <a:defRPr/>
            </a:pPr>
            <a:r>
              <a:rPr lang="es-CO" sz="2800" kern="0" dirty="0">
                <a:ln>
                  <a:solidFill>
                    <a:prstClr val="black"/>
                  </a:solidFill>
                </a:ln>
                <a:solidFill>
                  <a:prstClr val="black"/>
                </a:solidFill>
                <a:latin typeface="Arial Narrow Bold"/>
              </a:rPr>
              <a:t>Si la Luna nueva en conjunción el Martes 10 Abril del 31 a las 11.35’ se hizo visible el viernes 13 por la noche (</a:t>
            </a:r>
            <a:r>
              <a:rPr lang="es-CO" sz="2800" kern="0" dirty="0">
                <a:ln>
                  <a:solidFill>
                    <a:srgbClr val="0000FF"/>
                  </a:solidFill>
                </a:ln>
                <a:solidFill>
                  <a:srgbClr val="0000FF"/>
                </a:solidFill>
                <a:latin typeface="Arial Narrow Bold"/>
              </a:rPr>
              <a:t>y es muy probable que así haya sido</a:t>
            </a:r>
            <a:r>
              <a:rPr lang="es-CO" sz="2800" kern="0" dirty="0">
                <a:ln>
                  <a:solidFill>
                    <a:prstClr val="black"/>
                  </a:solidFill>
                </a:ln>
                <a:solidFill>
                  <a:prstClr val="black"/>
                </a:solidFill>
                <a:latin typeface="Arial Narrow Bold"/>
              </a:rPr>
              <a:t>), después de la puesta del sol del viernes (</a:t>
            </a:r>
            <a:r>
              <a:rPr lang="es-CO" sz="2800" kern="0" dirty="0">
                <a:ln>
                  <a:solidFill>
                    <a:srgbClr val="0000FF"/>
                  </a:solidFill>
                </a:ln>
                <a:solidFill>
                  <a:srgbClr val="0000FF"/>
                </a:solidFill>
                <a:latin typeface="Arial Narrow Bold"/>
              </a:rPr>
              <a:t>según el cómputo bíblico ésta es la noche del sábado 14 de abril</a:t>
            </a:r>
            <a:r>
              <a:rPr lang="es-CO" sz="2800" kern="0" dirty="0">
                <a:ln>
                  <a:solidFill>
                    <a:prstClr val="black"/>
                  </a:solidFill>
                </a:ln>
                <a:solidFill>
                  <a:prstClr val="black"/>
                </a:solidFill>
                <a:latin typeface="Arial Narrow Bold"/>
              </a:rPr>
              <a:t>). Este sería el 1.° de Nisán.</a:t>
            </a:r>
            <a:endParaRPr kumimoji="0" lang="es-CO" sz="2800" b="0" i="0" u="none" strike="noStrike" kern="0" cap="none" spc="0" normalizeH="0" baseline="0" noProof="0" dirty="0">
              <a:ln>
                <a:solidFill>
                  <a:prstClr val="black"/>
                </a:solidFill>
              </a:ln>
              <a:solidFill>
                <a:prstClr val="black"/>
              </a:solidFill>
              <a:effectLst/>
              <a:uLnTx/>
              <a:uFillTx/>
              <a:latin typeface="Arial Narrow Bold"/>
            </a:endParaRPr>
          </a:p>
        </p:txBody>
      </p:sp>
      <p:sp>
        <p:nvSpPr>
          <p:cNvPr id="15" name="Rectángulo 14">
            <a:extLst>
              <a:ext uri="{FF2B5EF4-FFF2-40B4-BE49-F238E27FC236}">
                <a16:creationId xmlns:a16="http://schemas.microsoft.com/office/drawing/2014/main" id="{4BFF82C9-2000-4597-B956-FD148639EA08}"/>
              </a:ext>
            </a:extLst>
          </p:cNvPr>
          <p:cNvSpPr/>
          <p:nvPr/>
        </p:nvSpPr>
        <p:spPr>
          <a:xfrm>
            <a:off x="354169" y="4756755"/>
            <a:ext cx="8435662" cy="1384995"/>
          </a:xfrm>
          <a:prstGeom prst="rect">
            <a:avLst/>
          </a:prstGeom>
          <a:solidFill>
            <a:srgbClr val="FFFFCC"/>
          </a:solidFill>
          <a:ln/>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FF0000"/>
                  </a:solidFill>
                </a:ln>
                <a:solidFill>
                  <a:srgbClr val="C00000"/>
                </a:solidFill>
                <a:effectLst/>
                <a:uLnTx/>
                <a:uFillTx/>
                <a:latin typeface="Arial Narrow Bold"/>
              </a:rPr>
              <a:t>Entonces el día 14 de Nisán fue el jueves 26 de abril por la noche, es decir viernes 27 de puesta de sol del jueves a puesta de sol del viernes.</a:t>
            </a:r>
          </a:p>
        </p:txBody>
      </p:sp>
      <p:sp>
        <p:nvSpPr>
          <p:cNvPr id="4" name="Rectángulo 3">
            <a:extLst>
              <a:ext uri="{FF2B5EF4-FFF2-40B4-BE49-F238E27FC236}">
                <a16:creationId xmlns:a16="http://schemas.microsoft.com/office/drawing/2014/main" id="{AA10EF5B-845F-4FEC-9511-4D5E5D90C6DD}"/>
              </a:ext>
            </a:extLst>
          </p:cNvPr>
          <p:cNvSpPr/>
          <p:nvPr/>
        </p:nvSpPr>
        <p:spPr>
          <a:xfrm>
            <a:off x="2838837" y="759963"/>
            <a:ext cx="3466326" cy="584775"/>
          </a:xfrm>
          <a:prstGeom prst="rect">
            <a:avLst/>
          </a:prstGeom>
          <a:solidFill>
            <a:srgbClr val="FF0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w="15875">
                  <a:solidFill>
                    <a:srgbClr val="FFFF00"/>
                  </a:solidFill>
                </a:ln>
                <a:solidFill>
                  <a:srgbClr val="FFFF00"/>
                </a:solidFill>
                <a:effectLst/>
                <a:uLnTx/>
                <a:uFillTx/>
                <a:latin typeface="Arial Narrow Bold"/>
              </a:rPr>
              <a:t>Analicemos</a:t>
            </a:r>
            <a:r>
              <a:rPr kumimoji="0" lang="es-CO" sz="2800" b="1" i="0" u="none" strike="noStrike" kern="0" cap="none" spc="0" normalizeH="0" baseline="0" noProof="0" dirty="0">
                <a:ln w="15875">
                  <a:solidFill>
                    <a:srgbClr val="FFFF00"/>
                  </a:solidFill>
                </a:ln>
                <a:solidFill>
                  <a:srgbClr val="FFFF00"/>
                </a:solidFill>
                <a:effectLst/>
                <a:uLnTx/>
                <a:uFillTx/>
                <a:latin typeface="Arial Narrow Bold"/>
              </a:rPr>
              <a:t>.</a:t>
            </a:r>
          </a:p>
        </p:txBody>
      </p:sp>
    </p:spTree>
    <p:extLst>
      <p:ext uri="{BB962C8B-B14F-4D97-AF65-F5344CB8AC3E}">
        <p14:creationId xmlns:p14="http://schemas.microsoft.com/office/powerpoint/2010/main" val="14125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569BDE-5417-431D-9B91-53FDE5B9361E}"/>
              </a:ext>
            </a:extLst>
          </p:cNvPr>
          <p:cNvPicPr>
            <a:picLocks noChangeAspect="1"/>
          </p:cNvPicPr>
          <p:nvPr/>
        </p:nvPicPr>
        <p:blipFill>
          <a:blip r:embed="rId2"/>
          <a:stretch>
            <a:fillRect/>
          </a:stretch>
        </p:blipFill>
        <p:spPr>
          <a:xfrm>
            <a:off x="5065992" y="1688168"/>
            <a:ext cx="1310415" cy="2931634"/>
          </a:xfrm>
          <a:prstGeom prst="rect">
            <a:avLst/>
          </a:prstGeom>
        </p:spPr>
      </p:pic>
      <p:sp>
        <p:nvSpPr>
          <p:cNvPr id="7" name="Rectángulo 6"/>
          <p:cNvSpPr/>
          <p:nvPr/>
        </p:nvSpPr>
        <p:spPr>
          <a:xfrm>
            <a:off x="1528811" y="261383"/>
            <a:ext cx="6086376" cy="1077218"/>
          </a:xfrm>
          <a:prstGeom prst="rect">
            <a:avLst/>
          </a:prstGeom>
          <a:noFill/>
          <a:ln w="38100" cap="rnd" cmpd="sng" algn="ctr">
            <a:noFill/>
            <a:prstDash val="solid"/>
          </a:ln>
          <a:effectLst/>
        </p:spPr>
        <p:txBody>
          <a:bodyPr wrap="square">
            <a:spAutoFit/>
          </a:bodyPr>
          <a:lstStyle/>
          <a:p>
            <a:pPr lvl="0" algn="ctr">
              <a:defRPr/>
            </a:pPr>
            <a:r>
              <a:rPr kumimoji="0" lang="es-CO" sz="3200" b="0" i="0" u="none" strike="noStrike" kern="0" cap="none" spc="0" normalizeH="0" baseline="0" noProof="0" dirty="0">
                <a:ln w="19050">
                  <a:solidFill>
                    <a:prstClr val="white"/>
                  </a:solidFill>
                </a:ln>
                <a:solidFill>
                  <a:prstClr val="white"/>
                </a:solidFill>
                <a:effectLst/>
                <a:uLnTx/>
                <a:uFillTx/>
                <a:latin typeface="Arial Narrow Bold"/>
              </a:rPr>
              <a:t>Según la Biblia, Jesús </a:t>
            </a:r>
            <a:r>
              <a:rPr lang="es-CO" sz="3200" kern="0" dirty="0">
                <a:ln w="19050">
                  <a:solidFill>
                    <a:prstClr val="white"/>
                  </a:solidFill>
                </a:ln>
                <a:solidFill>
                  <a:prstClr val="white"/>
                </a:solidFill>
                <a:latin typeface="Arial Narrow Bold"/>
              </a:rPr>
              <a:t>murió en el tiempo especificado</a:t>
            </a:r>
            <a:endParaRPr kumimoji="0" lang="es-CO" sz="3200" b="0" i="0" u="none" strike="noStrike" kern="0" cap="none" spc="0" normalizeH="0" baseline="0" noProof="0" dirty="0">
              <a:ln w="19050">
                <a:solidFill>
                  <a:prstClr val="white"/>
                </a:solidFill>
              </a:ln>
              <a:solidFill>
                <a:prstClr val="white"/>
              </a:solidFill>
              <a:effectLst>
                <a:glow rad="63500">
                  <a:srgbClr val="000000"/>
                </a:glow>
              </a:effectLst>
              <a:uLnTx/>
              <a:uFillTx/>
              <a:latin typeface="Arial Narrow Bold"/>
            </a:endParaRPr>
          </a:p>
        </p:txBody>
      </p:sp>
      <p:sp>
        <p:nvSpPr>
          <p:cNvPr id="9" name="Rectángulo 8"/>
          <p:cNvSpPr/>
          <p:nvPr/>
        </p:nvSpPr>
        <p:spPr>
          <a:xfrm>
            <a:off x="1710009" y="1710896"/>
            <a:ext cx="4124122" cy="310854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Bold"/>
              </a:rPr>
              <a:t>En la primavera.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Bold"/>
              </a:rPr>
              <a:t>En el primer mes        </a:t>
            </a:r>
            <a:r>
              <a:rPr kumimoji="0" lang="es-CO" sz="2800" b="0" i="0" u="none" strike="noStrike" kern="0" cap="none" spc="0" normalizeH="0" baseline="0" noProof="0" dirty="0" smtClean="0">
                <a:ln w="19050">
                  <a:solidFill>
                    <a:srgbClr val="FFFF00"/>
                  </a:solidFill>
                </a:ln>
                <a:solidFill>
                  <a:srgbClr val="FFFF00"/>
                </a:solidFill>
                <a:effectLst/>
                <a:uLnTx/>
                <a:uFillTx/>
                <a:latin typeface="Arial Narrow Bold"/>
              </a:rPr>
              <a:t>        del </a:t>
            </a:r>
            <a:r>
              <a:rPr kumimoji="0" lang="es-CO" sz="2800" b="0" i="0" u="none" strike="noStrike" kern="0" cap="none" spc="0" normalizeH="0" baseline="0" noProof="0" dirty="0">
                <a:ln w="19050">
                  <a:solidFill>
                    <a:srgbClr val="FFFF00"/>
                  </a:solidFill>
                </a:ln>
                <a:solidFill>
                  <a:srgbClr val="FFFF00"/>
                </a:solidFill>
                <a:effectLst/>
                <a:uLnTx/>
                <a:uFillTx/>
                <a:latin typeface="Arial Narrow Bold"/>
              </a:rPr>
              <a:t>año.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Bold"/>
              </a:rPr>
              <a:t>En la Pascua.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FF00"/>
                  </a:solidFill>
                </a:ln>
                <a:solidFill>
                  <a:srgbClr val="FFFF00"/>
                </a:solidFill>
                <a:effectLst/>
                <a:uLnTx/>
                <a:uFillTx/>
                <a:latin typeface="Arial Narrow Bold"/>
              </a:rPr>
              <a:t>En la luna llena.</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2800" kern="0" dirty="0">
                <a:ln w="19050">
                  <a:solidFill>
                    <a:srgbClr val="FFFF00"/>
                  </a:solidFill>
                </a:ln>
                <a:solidFill>
                  <a:srgbClr val="FFFF00"/>
                </a:solidFill>
                <a:latin typeface="Arial Narrow Bold"/>
              </a:rPr>
              <a:t>Un</a:t>
            </a:r>
            <a:r>
              <a:rPr kumimoji="0" lang="es-CO" sz="2800" b="0" i="0" u="none" strike="noStrike" kern="0" cap="none" spc="0" normalizeH="0" baseline="0" noProof="0" dirty="0">
                <a:ln w="19050">
                  <a:solidFill>
                    <a:srgbClr val="FFFF00"/>
                  </a:solidFill>
                </a:ln>
                <a:solidFill>
                  <a:srgbClr val="FFFF00"/>
                </a:solidFill>
                <a:effectLst/>
                <a:uLnTx/>
                <a:uFillTx/>
                <a:latin typeface="Arial Narrow Bold"/>
              </a:rPr>
              <a:t> viernes 14 de </a:t>
            </a:r>
            <a:r>
              <a:rPr kumimoji="0" lang="es-CO" sz="2800" b="0" i="0" u="none" strike="noStrike" kern="0" cap="none" spc="0" normalizeH="0" baseline="0" noProof="0" dirty="0" err="1" smtClean="0">
                <a:ln w="19050">
                  <a:solidFill>
                    <a:srgbClr val="FFFF00"/>
                  </a:solidFill>
                </a:ln>
                <a:solidFill>
                  <a:srgbClr val="FFFF00"/>
                </a:solidFill>
                <a:effectLst/>
                <a:uLnTx/>
                <a:uFillTx/>
                <a:latin typeface="Arial Narrow Bold"/>
              </a:rPr>
              <a:t>Abid</a:t>
            </a:r>
            <a:r>
              <a:rPr kumimoji="0" lang="es-CO" sz="2800" b="0" i="0" u="none" strike="noStrike" kern="0" cap="none" spc="0" normalizeH="0" baseline="0" noProof="0" dirty="0" smtClean="0">
                <a:ln w="19050">
                  <a:solidFill>
                    <a:srgbClr val="FFFF00"/>
                  </a:solidFill>
                </a:ln>
                <a:solidFill>
                  <a:srgbClr val="FFFF00"/>
                </a:solidFill>
                <a:effectLst/>
                <a:uLnTx/>
                <a:uFillTx/>
                <a:latin typeface="Arial Narrow Bold"/>
              </a:rPr>
              <a:t> </a:t>
            </a:r>
            <a:r>
              <a:rPr kumimoji="0" lang="es-CO" sz="2800" b="0" i="0" u="none" strike="noStrike" kern="0" cap="none" spc="0" normalizeH="0" baseline="0" noProof="0" dirty="0">
                <a:ln w="19050">
                  <a:solidFill>
                    <a:srgbClr val="FFFF00"/>
                  </a:solidFill>
                </a:ln>
                <a:solidFill>
                  <a:srgbClr val="FFFF00"/>
                </a:solidFill>
                <a:effectLst/>
                <a:uLnTx/>
                <a:uFillTx/>
                <a:latin typeface="Arial Narrow Bold"/>
              </a:rPr>
              <a:t>(Nisán).</a:t>
            </a:r>
          </a:p>
        </p:txBody>
      </p:sp>
      <p:sp>
        <p:nvSpPr>
          <p:cNvPr id="8" name="Rectángulo 8"/>
          <p:cNvSpPr/>
          <p:nvPr/>
        </p:nvSpPr>
        <p:spPr>
          <a:xfrm>
            <a:off x="841726" y="5183879"/>
            <a:ext cx="7675808"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chemeClr val="tx1"/>
                  </a:solidFill>
                </a:ln>
                <a:solidFill>
                  <a:schemeClr val="tx1"/>
                </a:solidFill>
                <a:effectLst/>
                <a:uLnTx/>
                <a:uFillTx/>
                <a:latin typeface="Arial Narrow Bold"/>
              </a:rPr>
              <a:t>Y según la profecía de las 70 semanas de Daniel 9 y el informe de Lucas en su </a:t>
            </a:r>
            <a:r>
              <a:rPr lang="es-CO" sz="2800" kern="0" noProof="0" dirty="0">
                <a:ln w="19050">
                  <a:solidFill>
                    <a:schemeClr val="tx1"/>
                  </a:solidFill>
                </a:ln>
                <a:solidFill>
                  <a:schemeClr val="tx1"/>
                </a:solidFill>
                <a:latin typeface="Arial Narrow Bold"/>
              </a:rPr>
              <a:t>E</a:t>
            </a:r>
            <a:r>
              <a:rPr kumimoji="0" lang="es-CO" sz="2800" b="0" i="0" u="none" strike="noStrike" kern="0" cap="none" spc="0" normalizeH="0" baseline="0" noProof="0" dirty="0">
                <a:ln w="19050">
                  <a:solidFill>
                    <a:schemeClr val="tx1"/>
                  </a:solidFill>
                </a:ln>
                <a:solidFill>
                  <a:schemeClr val="tx1"/>
                </a:solidFill>
                <a:effectLst/>
                <a:uLnTx/>
                <a:uFillTx/>
                <a:latin typeface="Arial Narrow Bold"/>
              </a:rPr>
              <a:t>vangelio, ocurrió en el año </a:t>
            </a:r>
            <a:r>
              <a:rPr kumimoji="0" lang="es-CO" sz="2800" b="0" i="0" u="none" strike="noStrike" kern="0" cap="none" spc="0" normalizeH="0" baseline="0" noProof="0" dirty="0">
                <a:ln w="19050">
                  <a:solidFill>
                    <a:srgbClr val="FF0000"/>
                  </a:solidFill>
                </a:ln>
                <a:solidFill>
                  <a:srgbClr val="FF0000"/>
                </a:solidFill>
                <a:effectLst/>
                <a:uLnTx/>
                <a:uFillTx/>
                <a:latin typeface="Arial Narrow Bold"/>
              </a:rPr>
              <a:t>31 DC.  </a:t>
            </a:r>
            <a:endParaRPr kumimoji="0" lang="es-CO" sz="2800" b="0" i="0" u="none" strike="noStrike" kern="0" cap="none" spc="0" normalizeH="0" baseline="0" noProof="0" dirty="0">
              <a:ln w="19050">
                <a:solidFill>
                  <a:sysClr val="windowText" lastClr="000000"/>
                </a:solidFill>
              </a:ln>
              <a:solidFill>
                <a:sysClr val="windowText" lastClr="000000"/>
              </a:solidFill>
              <a:effectLst/>
              <a:uLnTx/>
              <a:uFillTx/>
              <a:latin typeface="Arial Narrow Bold"/>
            </a:endParaRPr>
          </a:p>
        </p:txBody>
      </p:sp>
      <p:pic>
        <p:nvPicPr>
          <p:cNvPr id="4" name="Imagen 3">
            <a:extLst>
              <a:ext uri="{FF2B5EF4-FFF2-40B4-BE49-F238E27FC236}">
                <a16:creationId xmlns:a16="http://schemas.microsoft.com/office/drawing/2014/main" id="{CF1D6CDA-D07D-4801-953A-0381B50B5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843" y="1887707"/>
            <a:ext cx="2143264" cy="2072993"/>
          </a:xfrm>
          <a:prstGeom prst="rect">
            <a:avLst/>
          </a:prstGeom>
        </p:spPr>
      </p:pic>
    </p:spTree>
    <p:extLst>
      <p:ext uri="{BB962C8B-B14F-4D97-AF65-F5344CB8AC3E}">
        <p14:creationId xmlns:p14="http://schemas.microsoft.com/office/powerpoint/2010/main" val="366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8729585-F6B5-4274-A2CE-1F4D7130587F}"/>
              </a:ext>
            </a:extLst>
          </p:cNvPr>
          <p:cNvGraphicFramePr>
            <a:graphicFrameLocks noGrp="1"/>
          </p:cNvGraphicFramePr>
          <p:nvPr>
            <p:extLst>
              <p:ext uri="{D42A27DB-BD31-4B8C-83A1-F6EECF244321}">
                <p14:modId xmlns:p14="http://schemas.microsoft.com/office/powerpoint/2010/main" val="3491792187"/>
              </p:ext>
            </p:extLst>
          </p:nvPr>
        </p:nvGraphicFramePr>
        <p:xfrm>
          <a:off x="1534160" y="2516491"/>
          <a:ext cx="6045200" cy="2161540"/>
        </p:xfrm>
        <a:graphic>
          <a:graphicData uri="http://schemas.openxmlformats.org/drawingml/2006/table">
            <a:tbl>
              <a:tblPr firstRow="1" firstCol="1" bandRow="1"/>
              <a:tblGrid>
                <a:gridCol w="431800">
                  <a:extLst>
                    <a:ext uri="{9D8B030D-6E8A-4147-A177-3AD203B41FA5}">
                      <a16:colId xmlns:a16="http://schemas.microsoft.com/office/drawing/2014/main" val="70792410"/>
                    </a:ext>
                  </a:extLst>
                </a:gridCol>
                <a:gridCol w="431800">
                  <a:extLst>
                    <a:ext uri="{9D8B030D-6E8A-4147-A177-3AD203B41FA5}">
                      <a16:colId xmlns:a16="http://schemas.microsoft.com/office/drawing/2014/main" val="3519016378"/>
                    </a:ext>
                  </a:extLst>
                </a:gridCol>
                <a:gridCol w="431800">
                  <a:extLst>
                    <a:ext uri="{9D8B030D-6E8A-4147-A177-3AD203B41FA5}">
                      <a16:colId xmlns:a16="http://schemas.microsoft.com/office/drawing/2014/main" val="3848581719"/>
                    </a:ext>
                  </a:extLst>
                </a:gridCol>
                <a:gridCol w="431800">
                  <a:extLst>
                    <a:ext uri="{9D8B030D-6E8A-4147-A177-3AD203B41FA5}">
                      <a16:colId xmlns:a16="http://schemas.microsoft.com/office/drawing/2014/main" val="3819024844"/>
                    </a:ext>
                  </a:extLst>
                </a:gridCol>
                <a:gridCol w="431800">
                  <a:extLst>
                    <a:ext uri="{9D8B030D-6E8A-4147-A177-3AD203B41FA5}">
                      <a16:colId xmlns:a16="http://schemas.microsoft.com/office/drawing/2014/main" val="1035793814"/>
                    </a:ext>
                  </a:extLst>
                </a:gridCol>
                <a:gridCol w="431800">
                  <a:extLst>
                    <a:ext uri="{9D8B030D-6E8A-4147-A177-3AD203B41FA5}">
                      <a16:colId xmlns:a16="http://schemas.microsoft.com/office/drawing/2014/main" val="132939017"/>
                    </a:ext>
                  </a:extLst>
                </a:gridCol>
                <a:gridCol w="431800">
                  <a:extLst>
                    <a:ext uri="{9D8B030D-6E8A-4147-A177-3AD203B41FA5}">
                      <a16:colId xmlns:a16="http://schemas.microsoft.com/office/drawing/2014/main" val="3724838176"/>
                    </a:ext>
                  </a:extLst>
                </a:gridCol>
                <a:gridCol w="431800">
                  <a:extLst>
                    <a:ext uri="{9D8B030D-6E8A-4147-A177-3AD203B41FA5}">
                      <a16:colId xmlns:a16="http://schemas.microsoft.com/office/drawing/2014/main" val="2617786786"/>
                    </a:ext>
                  </a:extLst>
                </a:gridCol>
                <a:gridCol w="431800">
                  <a:extLst>
                    <a:ext uri="{9D8B030D-6E8A-4147-A177-3AD203B41FA5}">
                      <a16:colId xmlns:a16="http://schemas.microsoft.com/office/drawing/2014/main" val="242382440"/>
                    </a:ext>
                  </a:extLst>
                </a:gridCol>
                <a:gridCol w="431800">
                  <a:extLst>
                    <a:ext uri="{9D8B030D-6E8A-4147-A177-3AD203B41FA5}">
                      <a16:colId xmlns:a16="http://schemas.microsoft.com/office/drawing/2014/main" val="2125124145"/>
                    </a:ext>
                  </a:extLst>
                </a:gridCol>
                <a:gridCol w="431800">
                  <a:extLst>
                    <a:ext uri="{9D8B030D-6E8A-4147-A177-3AD203B41FA5}">
                      <a16:colId xmlns:a16="http://schemas.microsoft.com/office/drawing/2014/main" val="1919018872"/>
                    </a:ext>
                  </a:extLst>
                </a:gridCol>
                <a:gridCol w="431800">
                  <a:extLst>
                    <a:ext uri="{9D8B030D-6E8A-4147-A177-3AD203B41FA5}">
                      <a16:colId xmlns:a16="http://schemas.microsoft.com/office/drawing/2014/main" val="1839991365"/>
                    </a:ext>
                  </a:extLst>
                </a:gridCol>
                <a:gridCol w="431800">
                  <a:extLst>
                    <a:ext uri="{9D8B030D-6E8A-4147-A177-3AD203B41FA5}">
                      <a16:colId xmlns:a16="http://schemas.microsoft.com/office/drawing/2014/main" val="2384279912"/>
                    </a:ext>
                  </a:extLst>
                </a:gridCol>
                <a:gridCol w="431800">
                  <a:extLst>
                    <a:ext uri="{9D8B030D-6E8A-4147-A177-3AD203B41FA5}">
                      <a16:colId xmlns:a16="http://schemas.microsoft.com/office/drawing/2014/main" val="238545820"/>
                    </a:ext>
                  </a:extLst>
                </a:gridCol>
              </a:tblGrid>
              <a:tr h="540385">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endParaRPr lang="es-CO"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endParaRPr lang="es-CO" sz="12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777607001"/>
                  </a:ext>
                </a:extLst>
              </a:tr>
              <a:tr h="540385">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93343017"/>
                  </a:ext>
                </a:extLst>
              </a:tr>
              <a:tr h="540385">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endParaRPr lang="es-CO" sz="12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lumOff val="50000"/>
                      </a:schemeClr>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349513973"/>
                  </a:ext>
                </a:extLst>
              </a:tr>
              <a:tr h="540385">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459069557"/>
                  </a:ext>
                </a:extLst>
              </a:tr>
            </a:tbl>
          </a:graphicData>
        </a:graphic>
      </p:graphicFrame>
      <p:sp>
        <p:nvSpPr>
          <p:cNvPr id="23" name="Abrir llave 22">
            <a:extLst>
              <a:ext uri="{FF2B5EF4-FFF2-40B4-BE49-F238E27FC236}">
                <a16:creationId xmlns:a16="http://schemas.microsoft.com/office/drawing/2014/main" id="{F8CD7016-ADC0-4C79-8AC9-7905A9C9D1AC}"/>
              </a:ext>
            </a:extLst>
          </p:cNvPr>
          <p:cNvSpPr/>
          <p:nvPr/>
        </p:nvSpPr>
        <p:spPr>
          <a:xfrm rot="16200000">
            <a:off x="6157209" y="3864885"/>
            <a:ext cx="253818" cy="834761"/>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3" name="Rectángulo 52">
            <a:extLst>
              <a:ext uri="{FF2B5EF4-FFF2-40B4-BE49-F238E27FC236}">
                <a16:creationId xmlns:a16="http://schemas.microsoft.com/office/drawing/2014/main" id="{0406A660-F1BA-4A8B-9CE0-6557BDEB5524}"/>
              </a:ext>
            </a:extLst>
          </p:cNvPr>
          <p:cNvSpPr/>
          <p:nvPr/>
        </p:nvSpPr>
        <p:spPr>
          <a:xfrm>
            <a:off x="1266722" y="703581"/>
            <a:ext cx="6610555" cy="1015663"/>
          </a:xfrm>
          <a:prstGeom prst="rect">
            <a:avLst/>
          </a:prstGeom>
          <a:solidFill>
            <a:schemeClr val="tx1"/>
          </a:solidFill>
          <a:ln w="6350" cap="flat" cmpd="sng" algn="ctr">
            <a:solidFill>
              <a:srgbClr val="FFC000"/>
            </a:solidFill>
            <a:prstDash val="solid"/>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5875">
                  <a:solidFill>
                    <a:srgbClr val="FF0000"/>
                  </a:solidFill>
                </a:ln>
                <a:solidFill>
                  <a:srgbClr val="C00000"/>
                </a:solidFill>
                <a:effectLst/>
                <a:uLnTx/>
                <a:uFillTx/>
                <a:latin typeface="Arial Narrow Bold"/>
              </a:rPr>
              <a:t>Ésta es la opción posible.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5875">
                  <a:solidFill>
                    <a:srgbClr val="0000FF"/>
                  </a:solidFill>
                </a:ln>
                <a:solidFill>
                  <a:srgbClr val="0000FF"/>
                </a:solidFill>
                <a:effectLst/>
                <a:uLnTx/>
                <a:uFillTx/>
                <a:latin typeface="Arial Narrow Bold"/>
              </a:rPr>
              <a:t>La gráfica nos ayudará a entender.</a:t>
            </a:r>
          </a:p>
        </p:txBody>
      </p:sp>
      <p:sp>
        <p:nvSpPr>
          <p:cNvPr id="58" name="Rectángulo 57">
            <a:extLst>
              <a:ext uri="{FF2B5EF4-FFF2-40B4-BE49-F238E27FC236}">
                <a16:creationId xmlns:a16="http://schemas.microsoft.com/office/drawing/2014/main" id="{50773C8D-6E65-4E8D-9E2F-34BDD097413C}"/>
              </a:ext>
            </a:extLst>
          </p:cNvPr>
          <p:cNvSpPr/>
          <p:nvPr/>
        </p:nvSpPr>
        <p:spPr>
          <a:xfrm>
            <a:off x="5181600" y="2970888"/>
            <a:ext cx="901148"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kern="0" dirty="0">
                <a:ln w="19050">
                  <a:solidFill>
                    <a:schemeClr val="bg2"/>
                  </a:solidFill>
                </a:ln>
                <a:solidFill>
                  <a:schemeClr val="bg2"/>
                </a:solidFill>
                <a:effectLst>
                  <a:glow>
                    <a:srgbClr val="17406D"/>
                  </a:glow>
                </a:effectLst>
                <a:latin typeface="Arial Narrow" panose="020B0606020202030204" pitchFamily="34" charset="0"/>
              </a:rPr>
              <a:t>Jueves</a:t>
            </a:r>
            <a:endParaRPr kumimoji="0" lang="es-CO" i="0" u="none" strike="noStrike" kern="0" cap="none" spc="0" normalizeH="0" baseline="0" noProof="0" dirty="0">
              <a:ln w="19050">
                <a:solidFill>
                  <a:schemeClr val="bg2"/>
                </a:solidFill>
              </a:ln>
              <a:solidFill>
                <a:schemeClr val="bg2"/>
              </a:solidFill>
              <a:effectLst>
                <a:glow>
                  <a:srgbClr val="17406D"/>
                </a:glow>
              </a:effectLst>
              <a:uLnTx/>
              <a:uFillTx/>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i="0" u="none" strike="noStrike" kern="0" cap="none" spc="0" normalizeH="0" baseline="0" noProof="0" dirty="0">
                <a:ln w="19050">
                  <a:solidFill>
                    <a:schemeClr val="bg2"/>
                  </a:solidFill>
                </a:ln>
                <a:solidFill>
                  <a:schemeClr val="bg2"/>
                </a:solidFill>
                <a:effectLst>
                  <a:glow>
                    <a:srgbClr val="17406D"/>
                  </a:glow>
                </a:effectLst>
                <a:uLnTx/>
                <a:uFillTx/>
                <a:latin typeface="Arial Narrow" panose="020B0606020202030204" pitchFamily="34" charset="0"/>
                <a:ea typeface="+mn-ea"/>
                <a:cs typeface="+mn-cs"/>
              </a:rPr>
              <a:t>Abril 26</a:t>
            </a:r>
          </a:p>
        </p:txBody>
      </p:sp>
      <p:grpSp>
        <p:nvGrpSpPr>
          <p:cNvPr id="65" name="Grupo 64">
            <a:extLst>
              <a:ext uri="{FF2B5EF4-FFF2-40B4-BE49-F238E27FC236}">
                <a16:creationId xmlns:a16="http://schemas.microsoft.com/office/drawing/2014/main" id="{EEC358E0-E188-4089-93EB-6EC19C1BC228}"/>
              </a:ext>
            </a:extLst>
          </p:cNvPr>
          <p:cNvGrpSpPr/>
          <p:nvPr/>
        </p:nvGrpSpPr>
        <p:grpSpPr>
          <a:xfrm>
            <a:off x="3438814" y="1959011"/>
            <a:ext cx="4866986" cy="4041571"/>
            <a:chOff x="3438814" y="1943771"/>
            <a:chExt cx="4866986" cy="4041571"/>
          </a:xfrm>
        </p:grpSpPr>
        <p:sp>
          <p:nvSpPr>
            <p:cNvPr id="4" name="Rectángulo 3">
              <a:extLst>
                <a:ext uri="{FF2B5EF4-FFF2-40B4-BE49-F238E27FC236}">
                  <a16:creationId xmlns:a16="http://schemas.microsoft.com/office/drawing/2014/main" id="{E0EE9D2D-83A2-4F28-BD59-EF94E86C6A35}"/>
                </a:ext>
              </a:extLst>
            </p:cNvPr>
            <p:cNvSpPr/>
            <p:nvPr/>
          </p:nvSpPr>
          <p:spPr>
            <a:xfrm>
              <a:off x="3438814" y="2168358"/>
              <a:ext cx="992390" cy="9233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Bold"/>
                </a:rPr>
                <a:t>Martes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w="3175">
                    <a:solidFill>
                      <a:schemeClr val="bg2"/>
                    </a:solidFill>
                  </a:ln>
                  <a:solidFill>
                    <a:schemeClr val="bg2"/>
                  </a:solidFill>
                  <a:effectLst>
                    <a:glow>
                      <a:srgbClr val="17406D"/>
                    </a:glow>
                  </a:effectLst>
                  <a:uLnTx/>
                  <a:uFillTx/>
                  <a:latin typeface="Arial Narrow Bold"/>
                </a:rPr>
                <a:t>Abril 10</a:t>
              </a:r>
            </a:p>
          </p:txBody>
        </p:sp>
        <p:sp>
          <p:nvSpPr>
            <p:cNvPr id="11" name="Diagrama de flujo: conector 10">
              <a:extLst>
                <a:ext uri="{FF2B5EF4-FFF2-40B4-BE49-F238E27FC236}">
                  <a16:creationId xmlns:a16="http://schemas.microsoft.com/office/drawing/2014/main" id="{726803BA-4F94-49AA-A179-42D66B447557}"/>
                </a:ext>
              </a:extLst>
            </p:cNvPr>
            <p:cNvSpPr/>
            <p:nvPr/>
          </p:nvSpPr>
          <p:spPr>
            <a:xfrm>
              <a:off x="3763617" y="2756454"/>
              <a:ext cx="251543" cy="230518"/>
            </a:xfrm>
            <a:prstGeom prst="flowChartConnector">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 lastClr="FFFFFF"/>
                </a:solidFill>
                <a:effectLst/>
                <a:uLnTx/>
                <a:uFillTx/>
                <a:latin typeface="Arial Narrow Bold"/>
              </a:endParaRPr>
            </a:p>
          </p:txBody>
        </p:sp>
        <p:sp>
          <p:nvSpPr>
            <p:cNvPr id="12" name="Diagrama de flujo: conector 11">
              <a:extLst>
                <a:ext uri="{FF2B5EF4-FFF2-40B4-BE49-F238E27FC236}">
                  <a16:creationId xmlns:a16="http://schemas.microsoft.com/office/drawing/2014/main" id="{95C7FDBC-AB19-4140-949E-AB0D14DD6825}"/>
                </a:ext>
              </a:extLst>
            </p:cNvPr>
            <p:cNvSpPr/>
            <p:nvPr/>
          </p:nvSpPr>
          <p:spPr>
            <a:xfrm>
              <a:off x="5089082" y="3816104"/>
              <a:ext cx="251543" cy="230518"/>
            </a:xfrm>
            <a:prstGeom prst="flowChartConnector">
              <a:avLst/>
            </a:prstGeom>
            <a:solidFill>
              <a:sysClr val="window" lastClr="FFFFFF"/>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Arial Narrow Bold"/>
              </a:endParaRPr>
            </a:p>
          </p:txBody>
        </p:sp>
        <p:sp>
          <p:nvSpPr>
            <p:cNvPr id="13" name="Luna 12">
              <a:extLst>
                <a:ext uri="{FF2B5EF4-FFF2-40B4-BE49-F238E27FC236}">
                  <a16:creationId xmlns:a16="http://schemas.microsoft.com/office/drawing/2014/main" id="{2FB5FAD1-E158-44EF-B1ED-D9F34A43F591}"/>
                </a:ext>
              </a:extLst>
            </p:cNvPr>
            <p:cNvSpPr/>
            <p:nvPr/>
          </p:nvSpPr>
          <p:spPr>
            <a:xfrm>
              <a:off x="6720177" y="2712350"/>
              <a:ext cx="225288" cy="274622"/>
            </a:xfrm>
            <a:prstGeom prst="moon">
              <a:avLst/>
            </a:prstGeom>
            <a:solidFill>
              <a:sysClr val="window" lastClr="FFFFFF"/>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 lastClr="FFFFFF"/>
                </a:solidFill>
                <a:effectLst/>
                <a:uLnTx/>
                <a:uFillTx/>
                <a:latin typeface="Arial Narrow Bold"/>
              </a:endParaRPr>
            </a:p>
          </p:txBody>
        </p:sp>
        <p:sp>
          <p:nvSpPr>
            <p:cNvPr id="17" name="Rectángulo 16">
              <a:extLst>
                <a:ext uri="{FF2B5EF4-FFF2-40B4-BE49-F238E27FC236}">
                  <a16:creationId xmlns:a16="http://schemas.microsoft.com/office/drawing/2014/main" id="{5E6D59B9-24F1-49E0-9847-E78727BBB650}"/>
                </a:ext>
              </a:extLst>
            </p:cNvPr>
            <p:cNvSpPr/>
            <p:nvPr/>
          </p:nvSpPr>
          <p:spPr>
            <a:xfrm>
              <a:off x="5990439" y="2175750"/>
              <a:ext cx="1025509"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kern="0" dirty="0" err="1">
                  <a:ln w="3175">
                    <a:solidFill>
                      <a:schemeClr val="tx1"/>
                    </a:solidFill>
                  </a:ln>
                  <a:solidFill>
                    <a:schemeClr val="tx1"/>
                  </a:solidFill>
                  <a:effectLst>
                    <a:glow>
                      <a:srgbClr val="17406D"/>
                    </a:glow>
                  </a:effectLst>
                  <a:latin typeface="Arial Narrow Bold"/>
                </a:rPr>
                <a:t>Viern</a:t>
              </a:r>
              <a:r>
                <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Bold"/>
                </a:rPr>
                <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w="3175">
                    <a:solidFill>
                      <a:schemeClr val="bg2"/>
                    </a:solidFill>
                  </a:ln>
                  <a:solidFill>
                    <a:schemeClr val="bg2"/>
                  </a:solidFill>
                  <a:effectLst>
                    <a:glow>
                      <a:srgbClr val="17406D"/>
                    </a:glow>
                  </a:effectLst>
                  <a:uLnTx/>
                  <a:uFillTx/>
                  <a:latin typeface="Arial Narrow Bold"/>
                </a:rPr>
                <a:t>Abril 13</a:t>
              </a:r>
            </a:p>
          </p:txBody>
        </p:sp>
        <p:sp>
          <p:nvSpPr>
            <p:cNvPr id="20" name="Rectángulo 19">
              <a:extLst>
                <a:ext uri="{FF2B5EF4-FFF2-40B4-BE49-F238E27FC236}">
                  <a16:creationId xmlns:a16="http://schemas.microsoft.com/office/drawing/2014/main" id="{084B1F1C-90B4-4DE8-BB63-8A42D841645D}"/>
                </a:ext>
              </a:extLst>
            </p:cNvPr>
            <p:cNvSpPr/>
            <p:nvPr/>
          </p:nvSpPr>
          <p:spPr>
            <a:xfrm>
              <a:off x="5996184" y="3027657"/>
              <a:ext cx="1058402"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kern="0" dirty="0">
                  <a:ln w="12700">
                    <a:solidFill>
                      <a:srgbClr val="FF0000"/>
                    </a:solidFill>
                  </a:ln>
                  <a:solidFill>
                    <a:srgbClr val="C00000"/>
                  </a:solidFill>
                  <a:effectLst>
                    <a:glow>
                      <a:srgbClr val="17406D"/>
                    </a:glow>
                  </a:effectLst>
                  <a:latin typeface="Arial Narrow Bold"/>
                </a:rPr>
                <a:t>Viernes</a:t>
              </a:r>
              <a:endParaRPr kumimoji="0" lang="es-CO" i="0" u="none" strike="noStrike" kern="0" cap="none" spc="0" normalizeH="0" baseline="0" noProof="0" dirty="0">
                <a:ln w="12700">
                  <a:solidFill>
                    <a:srgbClr val="FF0000"/>
                  </a:solidFill>
                </a:ln>
                <a:solidFill>
                  <a:srgbClr val="C00000"/>
                </a:solidFill>
                <a:effectLst>
                  <a:glow>
                    <a:srgbClr val="17406D"/>
                  </a:glow>
                </a:effectLst>
                <a:uLnTx/>
                <a:uFillTx/>
                <a:latin typeface="Arial Narrow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i="0" u="none" strike="noStrike" kern="0" cap="none" spc="0" normalizeH="0" baseline="0" noProof="0" dirty="0">
                  <a:ln w="12700">
                    <a:solidFill>
                      <a:srgbClr val="FF0000"/>
                    </a:solidFill>
                  </a:ln>
                  <a:solidFill>
                    <a:srgbClr val="C00000"/>
                  </a:solidFill>
                  <a:effectLst>
                    <a:glow>
                      <a:srgbClr val="17406D"/>
                    </a:glow>
                  </a:effectLst>
                  <a:uLnTx/>
                  <a:uFillTx/>
                  <a:latin typeface="Arial Narrow Bold"/>
                </a:rPr>
                <a:t>Abril 27</a:t>
              </a:r>
            </a:p>
          </p:txBody>
        </p:sp>
        <p:sp>
          <p:nvSpPr>
            <p:cNvPr id="21" name="Rectángulo 20">
              <a:extLst>
                <a:ext uri="{FF2B5EF4-FFF2-40B4-BE49-F238E27FC236}">
                  <a16:creationId xmlns:a16="http://schemas.microsoft.com/office/drawing/2014/main" id="{A7F32036-4C64-4AF6-B021-2E2F9402D0AE}"/>
                </a:ext>
              </a:extLst>
            </p:cNvPr>
            <p:cNvSpPr/>
            <p:nvPr/>
          </p:nvSpPr>
          <p:spPr>
            <a:xfrm>
              <a:off x="5870585" y="4295333"/>
              <a:ext cx="901148"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kern="0" dirty="0">
                  <a:ln w="3175">
                    <a:solidFill>
                      <a:srgbClr val="FFFF00"/>
                    </a:solidFill>
                  </a:ln>
                  <a:solidFill>
                    <a:srgbClr val="FFFF00"/>
                  </a:solidFill>
                  <a:effectLst>
                    <a:glow>
                      <a:srgbClr val="17406D"/>
                    </a:glow>
                  </a:effectLst>
                  <a:latin typeface="Arial Narrow Bold"/>
                </a:rPr>
                <a:t>nisán</a:t>
              </a:r>
              <a:r>
                <a:rPr kumimoji="0" lang="es-CO" b="1" i="0" u="none" strike="noStrike" kern="0" cap="none" spc="0" normalizeH="0" baseline="0" noProof="0" dirty="0">
                  <a:ln w="3175">
                    <a:solidFill>
                      <a:srgbClr val="FFFF00"/>
                    </a:solidFill>
                  </a:ln>
                  <a:solidFill>
                    <a:srgbClr val="FFFF00"/>
                  </a:solidFill>
                  <a:effectLst>
                    <a:glow>
                      <a:srgbClr val="17406D"/>
                    </a:glow>
                  </a:effectLst>
                  <a:uLnTx/>
                  <a:uFillTx/>
                  <a:latin typeface="Arial Narrow Bold"/>
                </a:rPr>
                <a:t> 14</a:t>
              </a:r>
            </a:p>
          </p:txBody>
        </p:sp>
        <p:sp>
          <p:nvSpPr>
            <p:cNvPr id="26" name="Abrir llave 25">
              <a:extLst>
                <a:ext uri="{FF2B5EF4-FFF2-40B4-BE49-F238E27FC236}">
                  <a16:creationId xmlns:a16="http://schemas.microsoft.com/office/drawing/2014/main" id="{9FE4E6AF-905A-42EE-B558-202E6032D174}"/>
                </a:ext>
              </a:extLst>
            </p:cNvPr>
            <p:cNvSpPr/>
            <p:nvPr/>
          </p:nvSpPr>
          <p:spPr>
            <a:xfrm rot="5400000">
              <a:off x="3616279" y="1812750"/>
              <a:ext cx="572720" cy="834761"/>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latin typeface="Arial Narrow Bold"/>
              </a:endParaRPr>
            </a:p>
          </p:txBody>
        </p:sp>
        <p:sp>
          <p:nvSpPr>
            <p:cNvPr id="27" name="Abrir llave 26">
              <a:extLst>
                <a:ext uri="{FF2B5EF4-FFF2-40B4-BE49-F238E27FC236}">
                  <a16:creationId xmlns:a16="http://schemas.microsoft.com/office/drawing/2014/main" id="{6B0D3ECF-FA37-4EEE-BC2F-3724751A26DA}"/>
                </a:ext>
              </a:extLst>
            </p:cNvPr>
            <p:cNvSpPr/>
            <p:nvPr/>
          </p:nvSpPr>
          <p:spPr>
            <a:xfrm rot="5400000">
              <a:off x="6335738" y="3234793"/>
              <a:ext cx="328903" cy="83476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chemeClr val="bg2"/>
                </a:solidFill>
                <a:latin typeface="Arial Narrow Bold"/>
              </a:endParaRPr>
            </a:p>
          </p:txBody>
        </p:sp>
        <p:sp>
          <p:nvSpPr>
            <p:cNvPr id="28" name="Abrir llave 27">
              <a:extLst>
                <a:ext uri="{FF2B5EF4-FFF2-40B4-BE49-F238E27FC236}">
                  <a16:creationId xmlns:a16="http://schemas.microsoft.com/office/drawing/2014/main" id="{36575E65-8D0C-48FF-B0D8-5163EE6E6891}"/>
                </a:ext>
              </a:extLst>
            </p:cNvPr>
            <p:cNvSpPr/>
            <p:nvPr/>
          </p:nvSpPr>
          <p:spPr>
            <a:xfrm rot="5400000">
              <a:off x="5471035" y="3238107"/>
              <a:ext cx="322276" cy="834761"/>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chemeClr val="bg2"/>
                </a:solidFill>
                <a:latin typeface="Arial Narrow Bold"/>
              </a:endParaRPr>
            </a:p>
          </p:txBody>
        </p:sp>
        <p:grpSp>
          <p:nvGrpSpPr>
            <p:cNvPr id="38" name="Grupo 37">
              <a:extLst>
                <a:ext uri="{FF2B5EF4-FFF2-40B4-BE49-F238E27FC236}">
                  <a16:creationId xmlns:a16="http://schemas.microsoft.com/office/drawing/2014/main" id="{85DCE108-24FD-4C13-955A-C2901D05BB96}"/>
                </a:ext>
              </a:extLst>
            </p:cNvPr>
            <p:cNvGrpSpPr/>
            <p:nvPr/>
          </p:nvGrpSpPr>
          <p:grpSpPr>
            <a:xfrm>
              <a:off x="6357393" y="3755581"/>
              <a:ext cx="242562" cy="394855"/>
              <a:chOff x="1546855" y="1913532"/>
              <a:chExt cx="242562" cy="394855"/>
            </a:xfrm>
          </p:grpSpPr>
          <p:cxnSp>
            <p:nvCxnSpPr>
              <p:cNvPr id="31" name="Conector recto 30">
                <a:extLst>
                  <a:ext uri="{FF2B5EF4-FFF2-40B4-BE49-F238E27FC236}">
                    <a16:creationId xmlns:a16="http://schemas.microsoft.com/office/drawing/2014/main" id="{83AB7D55-5AD8-416F-A758-945C6B558F4B}"/>
                  </a:ext>
                </a:extLst>
              </p:cNvPr>
              <p:cNvCxnSpPr>
                <a:cxnSpLocks/>
              </p:cNvCxnSpPr>
              <p:nvPr/>
            </p:nvCxnSpPr>
            <p:spPr>
              <a:xfrm>
                <a:off x="1685755" y="1913532"/>
                <a:ext cx="0" cy="394855"/>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B8FD2207-64B8-4C9C-8608-AC23D4A3DF50}"/>
                  </a:ext>
                </a:extLst>
              </p:cNvPr>
              <p:cNvCxnSpPr>
                <a:cxnSpLocks/>
              </p:cNvCxnSpPr>
              <p:nvPr/>
            </p:nvCxnSpPr>
            <p:spPr>
              <a:xfrm flipH="1">
                <a:off x="1546855" y="2067339"/>
                <a:ext cx="24256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9" name="Rectángulo 38">
              <a:extLst>
                <a:ext uri="{FF2B5EF4-FFF2-40B4-BE49-F238E27FC236}">
                  <a16:creationId xmlns:a16="http://schemas.microsoft.com/office/drawing/2014/main" id="{4EA37BC7-F839-4C70-804A-741B13898397}"/>
                </a:ext>
              </a:extLst>
            </p:cNvPr>
            <p:cNvSpPr/>
            <p:nvPr/>
          </p:nvSpPr>
          <p:spPr>
            <a:xfrm>
              <a:off x="6701499" y="4800264"/>
              <a:ext cx="1604301" cy="400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kern="0" dirty="0">
                  <a:ln w="3175">
                    <a:solidFill>
                      <a:srgbClr val="FFFF00"/>
                    </a:solidFill>
                  </a:ln>
                  <a:solidFill>
                    <a:srgbClr val="FFFF00"/>
                  </a:solidFill>
                  <a:effectLst>
                    <a:glow>
                      <a:srgbClr val="17406D"/>
                    </a:glow>
                  </a:effectLst>
                  <a:latin typeface="Arial Narrow Bold"/>
                </a:rPr>
                <a:t>Crucifixión</a:t>
              </a:r>
              <a:endParaRPr kumimoji="0" lang="es-CO" sz="2000" b="1" i="0" u="none" strike="noStrike" kern="0" cap="none" spc="0" normalizeH="0" baseline="0" noProof="0" dirty="0">
                <a:ln w="3175">
                  <a:solidFill>
                    <a:srgbClr val="FFFF00"/>
                  </a:solidFill>
                </a:ln>
                <a:solidFill>
                  <a:srgbClr val="FFFF00"/>
                </a:solidFill>
                <a:effectLst>
                  <a:glow>
                    <a:srgbClr val="17406D"/>
                  </a:glow>
                </a:effectLst>
                <a:uLnTx/>
                <a:uFillTx/>
                <a:latin typeface="Arial Narrow Bold"/>
              </a:endParaRPr>
            </a:p>
          </p:txBody>
        </p:sp>
        <p:sp>
          <p:nvSpPr>
            <p:cNvPr id="40" name="Rectángulo 39">
              <a:extLst>
                <a:ext uri="{FF2B5EF4-FFF2-40B4-BE49-F238E27FC236}">
                  <a16:creationId xmlns:a16="http://schemas.microsoft.com/office/drawing/2014/main" id="{349E79B7-8BBD-48BA-B90F-E05EE58BAA82}"/>
                </a:ext>
              </a:extLst>
            </p:cNvPr>
            <p:cNvSpPr/>
            <p:nvPr/>
          </p:nvSpPr>
          <p:spPr>
            <a:xfrm>
              <a:off x="4373344" y="4969679"/>
              <a:ext cx="1597136" cy="101566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kern="0" dirty="0">
                  <a:ln w="3175">
                    <a:solidFill>
                      <a:srgbClr val="FFFF00"/>
                    </a:solidFill>
                  </a:ln>
                  <a:solidFill>
                    <a:srgbClr val="FFFF00"/>
                  </a:solidFill>
                  <a:effectLst>
                    <a:glow>
                      <a:srgbClr val="17406D"/>
                    </a:glow>
                  </a:effectLst>
                  <a:latin typeface="Arial Narrow Bold"/>
                </a:rPr>
                <a:t>Oración y agonía en</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kern="0" dirty="0">
                  <a:ln w="3175">
                    <a:solidFill>
                      <a:srgbClr val="FFFF00"/>
                    </a:solidFill>
                  </a:ln>
                  <a:solidFill>
                    <a:srgbClr val="FFFF00"/>
                  </a:solidFill>
                  <a:effectLst>
                    <a:glow>
                      <a:srgbClr val="17406D"/>
                    </a:glow>
                  </a:effectLst>
                  <a:latin typeface="Arial Narrow Bold"/>
                </a:rPr>
                <a:t>Getsemaní</a:t>
              </a:r>
              <a:endParaRPr kumimoji="0" lang="es-CO" sz="2000" b="1" i="0" u="none" strike="noStrike" kern="0" cap="none" spc="0" normalizeH="0" baseline="0" noProof="0" dirty="0">
                <a:ln w="3175">
                  <a:solidFill>
                    <a:srgbClr val="FFFF00"/>
                  </a:solidFill>
                </a:ln>
                <a:solidFill>
                  <a:srgbClr val="FFFF00"/>
                </a:solidFill>
                <a:effectLst>
                  <a:glow>
                    <a:srgbClr val="17406D"/>
                  </a:glow>
                </a:effectLst>
                <a:uLnTx/>
                <a:uFillTx/>
                <a:latin typeface="Arial Narrow Bold"/>
              </a:endParaRPr>
            </a:p>
          </p:txBody>
        </p:sp>
        <p:cxnSp>
          <p:nvCxnSpPr>
            <p:cNvPr id="42" name="Conector recto de flecha 41">
              <a:extLst>
                <a:ext uri="{FF2B5EF4-FFF2-40B4-BE49-F238E27FC236}">
                  <a16:creationId xmlns:a16="http://schemas.microsoft.com/office/drawing/2014/main" id="{1A9FA7AB-7780-46BF-9D6B-1013FC3F9206}"/>
                </a:ext>
              </a:extLst>
            </p:cNvPr>
            <p:cNvCxnSpPr>
              <a:cxnSpLocks/>
            </p:cNvCxnSpPr>
            <p:nvPr/>
          </p:nvCxnSpPr>
          <p:spPr>
            <a:xfrm flipH="1">
              <a:off x="5397991" y="4046622"/>
              <a:ext cx="572488" cy="8906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133A8D5F-EB5B-4E9E-8B36-D50921021B66}"/>
                </a:ext>
              </a:extLst>
            </p:cNvPr>
            <p:cNvCxnSpPr>
              <a:cxnSpLocks/>
            </p:cNvCxnSpPr>
            <p:nvPr/>
          </p:nvCxnSpPr>
          <p:spPr>
            <a:xfrm>
              <a:off x="6612834" y="4075908"/>
              <a:ext cx="933144" cy="677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Abrir llave 54">
              <a:extLst>
                <a:ext uri="{FF2B5EF4-FFF2-40B4-BE49-F238E27FC236}">
                  <a16:creationId xmlns:a16="http://schemas.microsoft.com/office/drawing/2014/main" id="{B2BF6E51-481D-4D9B-86E2-04691AE42076}"/>
                </a:ext>
              </a:extLst>
            </p:cNvPr>
            <p:cNvSpPr/>
            <p:nvPr/>
          </p:nvSpPr>
          <p:spPr>
            <a:xfrm rot="5400000">
              <a:off x="4606331" y="3241421"/>
              <a:ext cx="315648" cy="834761"/>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chemeClr val="bg2"/>
                </a:solidFill>
                <a:latin typeface="Arial Narrow Bold"/>
              </a:endParaRPr>
            </a:p>
          </p:txBody>
        </p:sp>
        <p:sp>
          <p:nvSpPr>
            <p:cNvPr id="59" name="Rectángulo 58">
              <a:extLst>
                <a:ext uri="{FF2B5EF4-FFF2-40B4-BE49-F238E27FC236}">
                  <a16:creationId xmlns:a16="http://schemas.microsoft.com/office/drawing/2014/main" id="{63EFB7B5-3C70-40C4-BC73-DC9C7AE16F1F}"/>
                </a:ext>
              </a:extLst>
            </p:cNvPr>
            <p:cNvSpPr/>
            <p:nvPr/>
          </p:nvSpPr>
          <p:spPr>
            <a:xfrm>
              <a:off x="4306955" y="2957637"/>
              <a:ext cx="901148"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kern="0" dirty="0" err="1">
                  <a:ln w="19050">
                    <a:solidFill>
                      <a:schemeClr val="bg2"/>
                    </a:solidFill>
                  </a:ln>
                  <a:solidFill>
                    <a:schemeClr val="bg2"/>
                  </a:solidFill>
                  <a:effectLst>
                    <a:glow>
                      <a:srgbClr val="17406D"/>
                    </a:glow>
                  </a:effectLst>
                  <a:latin typeface="Arial Narrow Bold"/>
                </a:rPr>
                <a:t>Miérc</a:t>
              </a:r>
              <a:endParaRPr kumimoji="0" lang="es-CO" i="0" u="none" strike="noStrike" kern="0" cap="none" spc="0" normalizeH="0" baseline="0" noProof="0" dirty="0">
                <a:ln w="19050">
                  <a:solidFill>
                    <a:schemeClr val="bg2"/>
                  </a:solidFill>
                </a:ln>
                <a:solidFill>
                  <a:schemeClr val="bg2"/>
                </a:solidFill>
                <a:effectLst>
                  <a:glow>
                    <a:srgbClr val="17406D"/>
                  </a:glow>
                </a:effectLst>
                <a:uLnTx/>
                <a:uFillTx/>
                <a:latin typeface="Arial Narrow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i="0" u="none" strike="noStrike" kern="0" cap="none" spc="0" normalizeH="0" baseline="0" noProof="0" dirty="0">
                  <a:ln w="19050">
                    <a:solidFill>
                      <a:schemeClr val="bg2"/>
                    </a:solidFill>
                  </a:ln>
                  <a:solidFill>
                    <a:schemeClr val="bg2"/>
                  </a:solidFill>
                  <a:effectLst>
                    <a:glow>
                      <a:srgbClr val="17406D"/>
                    </a:glow>
                  </a:effectLst>
                  <a:uLnTx/>
                  <a:uFillTx/>
                  <a:latin typeface="Arial Narrow Bold"/>
                </a:rPr>
                <a:t>Abril 25</a:t>
              </a:r>
            </a:p>
          </p:txBody>
        </p:sp>
        <p:sp>
          <p:nvSpPr>
            <p:cNvPr id="29" name="Abrir llave 28">
              <a:extLst>
                <a:ext uri="{FF2B5EF4-FFF2-40B4-BE49-F238E27FC236}">
                  <a16:creationId xmlns:a16="http://schemas.microsoft.com/office/drawing/2014/main" id="{AEA6DB84-5475-4037-84F1-A376CA427F54}"/>
                </a:ext>
              </a:extLst>
            </p:cNvPr>
            <p:cNvSpPr/>
            <p:nvPr/>
          </p:nvSpPr>
          <p:spPr>
            <a:xfrm rot="5400000">
              <a:off x="6204455" y="1833258"/>
              <a:ext cx="501226" cy="834761"/>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latin typeface="Arial Narrow Bold"/>
              </a:endParaRPr>
            </a:p>
          </p:txBody>
        </p:sp>
      </p:grpSp>
      <p:sp>
        <p:nvSpPr>
          <p:cNvPr id="30" name="Abrir llave 29">
            <a:extLst>
              <a:ext uri="{FF2B5EF4-FFF2-40B4-BE49-F238E27FC236}">
                <a16:creationId xmlns:a16="http://schemas.microsoft.com/office/drawing/2014/main" id="{398D1665-0B6A-4EC6-A9E7-E008CAE6FA3E}"/>
              </a:ext>
            </a:extLst>
          </p:cNvPr>
          <p:cNvSpPr/>
          <p:nvPr/>
        </p:nvSpPr>
        <p:spPr>
          <a:xfrm rot="5400000">
            <a:off x="4540111" y="1848938"/>
            <a:ext cx="501226" cy="834761"/>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2" name="Abrir llave 31">
            <a:extLst>
              <a:ext uri="{FF2B5EF4-FFF2-40B4-BE49-F238E27FC236}">
                <a16:creationId xmlns:a16="http://schemas.microsoft.com/office/drawing/2014/main" id="{A6231138-28DB-4370-960E-63F8DE4D0B50}"/>
              </a:ext>
            </a:extLst>
          </p:cNvPr>
          <p:cNvSpPr/>
          <p:nvPr/>
        </p:nvSpPr>
        <p:spPr>
          <a:xfrm rot="5400000" flipV="1">
            <a:off x="5347221" y="1878757"/>
            <a:ext cx="501226" cy="774245"/>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4" name="Abrir llave 33">
            <a:extLst>
              <a:ext uri="{FF2B5EF4-FFF2-40B4-BE49-F238E27FC236}">
                <a16:creationId xmlns:a16="http://schemas.microsoft.com/office/drawing/2014/main" id="{5599CEAA-1680-46C7-9DF1-85B7D6ABB9B3}"/>
              </a:ext>
            </a:extLst>
          </p:cNvPr>
          <p:cNvSpPr/>
          <p:nvPr/>
        </p:nvSpPr>
        <p:spPr>
          <a:xfrm rot="5400000">
            <a:off x="7103615" y="1848498"/>
            <a:ext cx="501226" cy="834761"/>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latin typeface="Arial Narrow Bold"/>
            </a:endParaRPr>
          </a:p>
        </p:txBody>
      </p:sp>
      <p:sp>
        <p:nvSpPr>
          <p:cNvPr id="35" name="Abrir llave 34">
            <a:extLst>
              <a:ext uri="{FF2B5EF4-FFF2-40B4-BE49-F238E27FC236}">
                <a16:creationId xmlns:a16="http://schemas.microsoft.com/office/drawing/2014/main" id="{C6C77C97-985C-4C1B-9F55-BBF56BA8EC9B}"/>
              </a:ext>
            </a:extLst>
          </p:cNvPr>
          <p:cNvSpPr/>
          <p:nvPr/>
        </p:nvSpPr>
        <p:spPr>
          <a:xfrm rot="5400000">
            <a:off x="2760215" y="1848498"/>
            <a:ext cx="501226" cy="834761"/>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latin typeface="Arial Narrow Bold"/>
            </a:endParaRPr>
          </a:p>
        </p:txBody>
      </p:sp>
      <p:sp>
        <p:nvSpPr>
          <p:cNvPr id="36" name="Abrir llave 35">
            <a:extLst>
              <a:ext uri="{FF2B5EF4-FFF2-40B4-BE49-F238E27FC236}">
                <a16:creationId xmlns:a16="http://schemas.microsoft.com/office/drawing/2014/main" id="{CAC6C70F-1E22-41AC-BEBD-D22866E75C61}"/>
              </a:ext>
            </a:extLst>
          </p:cNvPr>
          <p:cNvSpPr/>
          <p:nvPr/>
        </p:nvSpPr>
        <p:spPr>
          <a:xfrm rot="5400000">
            <a:off x="1952495" y="1833258"/>
            <a:ext cx="501226" cy="834761"/>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1" name="Rectángulo 40">
            <a:extLst>
              <a:ext uri="{FF2B5EF4-FFF2-40B4-BE49-F238E27FC236}">
                <a16:creationId xmlns:a16="http://schemas.microsoft.com/office/drawing/2014/main" id="{DAA1B877-E9CA-49D7-B84F-AD2401E132D4}"/>
              </a:ext>
            </a:extLst>
          </p:cNvPr>
          <p:cNvSpPr/>
          <p:nvPr/>
        </p:nvSpPr>
        <p:spPr>
          <a:xfrm>
            <a:off x="2570735" y="2182197"/>
            <a:ext cx="901148"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kern="0" dirty="0">
                <a:ln w="3175">
                  <a:solidFill>
                    <a:schemeClr val="tx1"/>
                  </a:solidFill>
                </a:ln>
                <a:solidFill>
                  <a:schemeClr val="tx1"/>
                </a:solidFill>
                <a:effectLst>
                  <a:glow>
                    <a:srgbClr val="17406D"/>
                  </a:glow>
                </a:effectLst>
                <a:latin typeface="Arial Narrow" panose="020B0606020202030204" pitchFamily="34" charset="0"/>
              </a:rPr>
              <a:t>Lunes</a:t>
            </a:r>
            <a:endPar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panose="020B0606020202030204" pitchFamily="34" charset="0"/>
              <a:ea typeface="+mn-ea"/>
              <a:cs typeface="+mn-cs"/>
            </a:endParaRPr>
          </a:p>
        </p:txBody>
      </p:sp>
      <p:sp>
        <p:nvSpPr>
          <p:cNvPr id="43" name="Rectángulo 42">
            <a:extLst>
              <a:ext uri="{FF2B5EF4-FFF2-40B4-BE49-F238E27FC236}">
                <a16:creationId xmlns:a16="http://schemas.microsoft.com/office/drawing/2014/main" id="{410AFFFF-EAD7-460C-8E77-D3F5607829FC}"/>
              </a:ext>
            </a:extLst>
          </p:cNvPr>
          <p:cNvSpPr/>
          <p:nvPr/>
        </p:nvSpPr>
        <p:spPr>
          <a:xfrm>
            <a:off x="1762414" y="2183598"/>
            <a:ext cx="901148"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kern="0" dirty="0" err="1">
                <a:ln w="3175">
                  <a:solidFill>
                    <a:schemeClr val="tx1"/>
                  </a:solidFill>
                </a:ln>
                <a:solidFill>
                  <a:schemeClr val="tx1"/>
                </a:solidFill>
                <a:effectLst>
                  <a:glow>
                    <a:srgbClr val="17406D"/>
                  </a:glow>
                </a:effectLst>
                <a:latin typeface="Arial Narrow Bold"/>
              </a:rPr>
              <a:t>Doming</a:t>
            </a:r>
            <a:endPar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Bold"/>
            </a:endParaRPr>
          </a:p>
        </p:txBody>
      </p:sp>
      <p:sp>
        <p:nvSpPr>
          <p:cNvPr id="45" name="Rectángulo 44">
            <a:extLst>
              <a:ext uri="{FF2B5EF4-FFF2-40B4-BE49-F238E27FC236}">
                <a16:creationId xmlns:a16="http://schemas.microsoft.com/office/drawing/2014/main" id="{92A436A2-5B72-467F-9091-2681127D1EA7}"/>
              </a:ext>
            </a:extLst>
          </p:cNvPr>
          <p:cNvSpPr/>
          <p:nvPr/>
        </p:nvSpPr>
        <p:spPr>
          <a:xfrm>
            <a:off x="4353214" y="2183598"/>
            <a:ext cx="901148"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err="1">
                <a:ln w="3175">
                  <a:solidFill>
                    <a:schemeClr val="tx1"/>
                  </a:solidFill>
                </a:ln>
                <a:solidFill>
                  <a:schemeClr val="tx1"/>
                </a:solidFill>
                <a:effectLst>
                  <a:glow>
                    <a:srgbClr val="17406D"/>
                  </a:glow>
                </a:effectLst>
                <a:uLnTx/>
                <a:uFillTx/>
                <a:latin typeface="Arial Narrow Bold"/>
              </a:rPr>
              <a:t>Mierc</a:t>
            </a:r>
            <a:r>
              <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Bold"/>
              </a:rPr>
              <a:t>.</a:t>
            </a:r>
          </a:p>
        </p:txBody>
      </p:sp>
      <p:sp>
        <p:nvSpPr>
          <p:cNvPr id="46" name="Rectángulo 45">
            <a:extLst>
              <a:ext uri="{FF2B5EF4-FFF2-40B4-BE49-F238E27FC236}">
                <a16:creationId xmlns:a16="http://schemas.microsoft.com/office/drawing/2014/main" id="{9D77DFE9-169C-493A-BD30-11570991953B}"/>
              </a:ext>
            </a:extLst>
          </p:cNvPr>
          <p:cNvSpPr/>
          <p:nvPr/>
        </p:nvSpPr>
        <p:spPr>
          <a:xfrm>
            <a:off x="5161798" y="2183754"/>
            <a:ext cx="1006963"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kern="0" dirty="0" err="1">
                <a:ln w="3175">
                  <a:solidFill>
                    <a:schemeClr val="tx1"/>
                  </a:solidFill>
                </a:ln>
                <a:solidFill>
                  <a:schemeClr val="tx1"/>
                </a:solidFill>
                <a:effectLst>
                  <a:glow>
                    <a:srgbClr val="17406D"/>
                  </a:glow>
                </a:effectLst>
                <a:latin typeface="Arial Narrow Bold"/>
              </a:rPr>
              <a:t>Juev</a:t>
            </a:r>
            <a:r>
              <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Bold"/>
              </a:rPr>
              <a:t>es</a:t>
            </a:r>
          </a:p>
        </p:txBody>
      </p:sp>
      <p:sp>
        <p:nvSpPr>
          <p:cNvPr id="48" name="Rectángulo 47">
            <a:extLst>
              <a:ext uri="{FF2B5EF4-FFF2-40B4-BE49-F238E27FC236}">
                <a16:creationId xmlns:a16="http://schemas.microsoft.com/office/drawing/2014/main" id="{2EEDF7C7-9444-4B1C-8835-86B1499B0594}"/>
              </a:ext>
            </a:extLst>
          </p:cNvPr>
          <p:cNvSpPr/>
          <p:nvPr/>
        </p:nvSpPr>
        <p:spPr>
          <a:xfrm>
            <a:off x="6944013" y="2198838"/>
            <a:ext cx="960149"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panose="020B0606020202030204" pitchFamily="34" charset="0"/>
                <a:ea typeface="+mn-ea"/>
                <a:cs typeface="+mn-cs"/>
              </a:rPr>
              <a:t>Sábado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b="1" kern="0" dirty="0">
                <a:ln w="3175">
                  <a:solidFill>
                    <a:schemeClr val="tx1"/>
                  </a:solidFill>
                </a:ln>
                <a:solidFill>
                  <a:schemeClr val="tx1"/>
                </a:solidFill>
                <a:effectLst>
                  <a:glow>
                    <a:srgbClr val="17406D"/>
                  </a:glow>
                </a:effectLst>
                <a:latin typeface="Arial Narrow" panose="020B0606020202030204" pitchFamily="34" charset="0"/>
              </a:rPr>
              <a:t> </a:t>
            </a:r>
            <a:r>
              <a:rPr lang="es-CO" b="1" kern="0" dirty="0">
                <a:ln w="3175">
                  <a:solidFill>
                    <a:schemeClr val="bg2"/>
                  </a:solidFill>
                </a:ln>
                <a:solidFill>
                  <a:schemeClr val="bg2"/>
                </a:solidFill>
                <a:effectLst>
                  <a:glow>
                    <a:srgbClr val="17406D"/>
                  </a:glow>
                </a:effectLst>
                <a:latin typeface="Arial Narrow" panose="020B0606020202030204" pitchFamily="34" charset="0"/>
              </a:rPr>
              <a:t>Abril</a:t>
            </a:r>
            <a:r>
              <a:rPr lang="es-CO" b="1" kern="0" dirty="0">
                <a:ln w="3175">
                  <a:solidFill>
                    <a:schemeClr val="tx1"/>
                  </a:solidFill>
                </a:ln>
                <a:solidFill>
                  <a:schemeClr val="tx1"/>
                </a:solidFill>
                <a:effectLst>
                  <a:glow>
                    <a:srgbClr val="17406D"/>
                  </a:glow>
                </a:effectLst>
                <a:latin typeface="Arial Narrow" panose="020B0606020202030204" pitchFamily="34" charset="0"/>
              </a:rPr>
              <a:t> 14</a:t>
            </a:r>
            <a:endParaRPr kumimoji="0" lang="es-CO" b="1" i="0" u="none" strike="noStrike" kern="0" cap="none" spc="0" normalizeH="0" baseline="0" noProof="0" dirty="0">
              <a:ln w="3175">
                <a:solidFill>
                  <a:schemeClr val="tx1"/>
                </a:solidFill>
              </a:ln>
              <a:solidFill>
                <a:schemeClr val="tx1"/>
              </a:solidFill>
              <a:effectLst>
                <a:glow>
                  <a:srgbClr val="17406D"/>
                </a:glow>
              </a:effectLst>
              <a:uLnTx/>
              <a:uFillTx/>
              <a:latin typeface="Arial Narrow" panose="020B0606020202030204" pitchFamily="34" charset="0"/>
              <a:ea typeface="+mn-ea"/>
              <a:cs typeface="+mn-cs"/>
            </a:endParaRPr>
          </a:p>
        </p:txBody>
      </p:sp>
      <p:sp>
        <p:nvSpPr>
          <p:cNvPr id="37" name="Abrir llave 36">
            <a:extLst>
              <a:ext uri="{FF2B5EF4-FFF2-40B4-BE49-F238E27FC236}">
                <a16:creationId xmlns:a16="http://schemas.microsoft.com/office/drawing/2014/main" id="{872939F2-5787-4855-8D9A-1F338008E5FA}"/>
              </a:ext>
            </a:extLst>
          </p:cNvPr>
          <p:cNvSpPr/>
          <p:nvPr/>
        </p:nvSpPr>
        <p:spPr>
          <a:xfrm rot="16200000">
            <a:off x="7025226" y="2625809"/>
            <a:ext cx="253818" cy="834761"/>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7" name="Rectángulo 46">
            <a:extLst>
              <a:ext uri="{FF2B5EF4-FFF2-40B4-BE49-F238E27FC236}">
                <a16:creationId xmlns:a16="http://schemas.microsoft.com/office/drawing/2014/main" id="{A06F1284-D2C0-48AC-8516-E91EB4E2C0F0}"/>
              </a:ext>
            </a:extLst>
          </p:cNvPr>
          <p:cNvSpPr/>
          <p:nvPr/>
        </p:nvSpPr>
        <p:spPr>
          <a:xfrm>
            <a:off x="6739346" y="2700437"/>
            <a:ext cx="901148" cy="36933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kern="0" dirty="0" smtClean="0">
                <a:ln w="3175">
                  <a:solidFill>
                    <a:srgbClr val="0000FF"/>
                  </a:solidFill>
                </a:ln>
                <a:solidFill>
                  <a:srgbClr val="0000FF"/>
                </a:solidFill>
                <a:effectLst>
                  <a:glow>
                    <a:srgbClr val="17406D"/>
                  </a:glow>
                </a:effectLst>
                <a:latin typeface="Arial Narrow" panose="020B0606020202030204" pitchFamily="34" charset="0"/>
              </a:rPr>
              <a:t>nisán</a:t>
            </a:r>
            <a:r>
              <a:rPr kumimoji="0" lang="es-CO" b="1" i="0" u="none" strike="noStrike" kern="0" cap="none" spc="0" normalizeH="0" baseline="0" noProof="0" dirty="0" smtClean="0">
                <a:ln w="3175">
                  <a:solidFill>
                    <a:srgbClr val="0000FF"/>
                  </a:solidFill>
                </a:ln>
                <a:solidFill>
                  <a:srgbClr val="0000FF"/>
                </a:solidFill>
                <a:effectLst>
                  <a:glow>
                    <a:srgbClr val="17406D"/>
                  </a:glow>
                </a:effectLst>
                <a:uLnTx/>
                <a:uFillTx/>
                <a:latin typeface="Arial Narrow" panose="020B0606020202030204" pitchFamily="34" charset="0"/>
                <a:ea typeface="+mn-ea"/>
                <a:cs typeface="+mn-cs"/>
              </a:rPr>
              <a:t> </a:t>
            </a:r>
            <a:r>
              <a:rPr kumimoji="0" lang="es-CO" b="1" i="0" u="none" strike="noStrike" kern="0" cap="none" spc="0" normalizeH="0" baseline="0" noProof="0" dirty="0">
                <a:ln w="3175">
                  <a:solidFill>
                    <a:srgbClr val="0000FF"/>
                  </a:solidFill>
                </a:ln>
                <a:solidFill>
                  <a:srgbClr val="0000FF"/>
                </a:solidFill>
                <a:effectLst>
                  <a:glow>
                    <a:srgbClr val="17406D"/>
                  </a:glow>
                </a:effectLst>
                <a:uLnTx/>
                <a:uFillTx/>
                <a:latin typeface="Arial Narrow" panose="020B0606020202030204" pitchFamily="34" charset="0"/>
                <a:ea typeface="+mn-ea"/>
                <a:cs typeface="+mn-cs"/>
              </a:rPr>
              <a:t>1</a:t>
            </a:r>
          </a:p>
        </p:txBody>
      </p:sp>
    </p:spTree>
    <p:extLst>
      <p:ext uri="{BB962C8B-B14F-4D97-AF65-F5344CB8AC3E}">
        <p14:creationId xmlns:p14="http://schemas.microsoft.com/office/powerpoint/2010/main" val="32777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5B2ECC-9AFF-42A9-B4AA-42364446A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163" y="2971138"/>
            <a:ext cx="4217674" cy="2658968"/>
          </a:xfrm>
          <a:prstGeom prst="rect">
            <a:avLst/>
          </a:prstGeom>
        </p:spPr>
      </p:pic>
      <p:sp>
        <p:nvSpPr>
          <p:cNvPr id="12" name="Rectángulo 3">
            <a:extLst>
              <a:ext uri="{FF2B5EF4-FFF2-40B4-BE49-F238E27FC236}">
                <a16:creationId xmlns:a16="http://schemas.microsoft.com/office/drawing/2014/main" id="{8679DCFB-18E5-4C7F-AD1F-6D311CC7C438}"/>
              </a:ext>
            </a:extLst>
          </p:cNvPr>
          <p:cNvSpPr/>
          <p:nvPr/>
        </p:nvSpPr>
        <p:spPr>
          <a:xfrm>
            <a:off x="847040" y="2993014"/>
            <a:ext cx="7449919" cy="2677656"/>
          </a:xfrm>
          <a:prstGeom prst="rect">
            <a:avLst/>
          </a:prstGeom>
          <a:solidFill>
            <a:sysClr val="window" lastClr="FFFFFF"/>
          </a:solidFill>
          <a:ln w="25400" cap="flat" cmpd="sng" algn="ctr">
            <a:noFill/>
            <a:prstDash val="solid"/>
          </a:ln>
          <a:effectLst/>
        </p:spPr>
        <p:txBody>
          <a:bodyPr wrap="square">
            <a:spAutoFit/>
          </a:bodyPr>
          <a:lstStyle/>
          <a:p>
            <a:pPr lvl="0" algn="ctr" defTabSz="914400">
              <a:defRPr/>
            </a:pPr>
            <a:r>
              <a:rPr lang="es-CO" sz="2800" kern="0" dirty="0">
                <a:ln w="19050">
                  <a:solidFill>
                    <a:srgbClr val="0000FF"/>
                  </a:solidFill>
                </a:ln>
                <a:solidFill>
                  <a:srgbClr val="0000FF"/>
                </a:solidFill>
                <a:effectLst>
                  <a:glow>
                    <a:srgbClr val="17406D"/>
                  </a:glow>
                </a:effectLst>
                <a:latin typeface="Arial Narrow Bold"/>
              </a:rPr>
              <a:t>“En Compañía de sus discípulos, el Salvador se encaminó lentamente hacia el huerto de Getsemaní. </a:t>
            </a:r>
            <a:r>
              <a:rPr lang="es-CO" sz="2800" kern="0" dirty="0">
                <a:ln w="19050">
                  <a:solidFill>
                    <a:srgbClr val="FF0000"/>
                  </a:solidFill>
                </a:ln>
                <a:solidFill>
                  <a:srgbClr val="FF0000"/>
                </a:solidFill>
                <a:effectLst>
                  <a:glow>
                    <a:srgbClr val="17406D"/>
                  </a:glow>
                </a:effectLst>
                <a:latin typeface="Arial Narrow Bold"/>
              </a:rPr>
              <a:t>La luna de Pascua, ancha y llena, resplandecía desde un cielo sin nubes.</a:t>
            </a:r>
          </a:p>
          <a:p>
            <a:pPr lvl="0" algn="ctr" defTabSz="914400">
              <a:defRPr/>
            </a:pPr>
            <a:r>
              <a:rPr lang="es-CO" sz="2800" kern="0" dirty="0">
                <a:ln w="19050">
                  <a:solidFill>
                    <a:srgbClr val="FF0000"/>
                  </a:solidFill>
                </a:ln>
                <a:solidFill>
                  <a:srgbClr val="FF0000"/>
                </a:solidFill>
                <a:effectLst>
                  <a:glow>
                    <a:srgbClr val="17406D"/>
                  </a:glow>
                </a:effectLst>
                <a:latin typeface="Arial Narrow Bold"/>
              </a:rPr>
              <a:t> </a:t>
            </a:r>
            <a:r>
              <a:rPr lang="es-CO" sz="2800" kern="0" dirty="0">
                <a:ln w="19050">
                  <a:solidFill>
                    <a:srgbClr val="0000FF"/>
                  </a:solidFill>
                </a:ln>
                <a:solidFill>
                  <a:srgbClr val="0000FF"/>
                </a:solidFill>
                <a:effectLst>
                  <a:glow>
                    <a:srgbClr val="17406D"/>
                  </a:glow>
                </a:effectLst>
                <a:latin typeface="Arial Narrow Bold"/>
              </a:rPr>
              <a:t>La ciudad de cabañas para los peregrinos estaba sumida en el silencio”. </a:t>
            </a:r>
            <a:r>
              <a:rPr lang="es-CO" sz="2800" kern="0" dirty="0">
                <a:ln w="19050">
                  <a:solidFill>
                    <a:srgbClr val="FF0000"/>
                  </a:solidFill>
                </a:ln>
                <a:solidFill>
                  <a:srgbClr val="FF0000"/>
                </a:solidFill>
                <a:effectLst>
                  <a:glow>
                    <a:srgbClr val="17406D"/>
                  </a:glow>
                </a:effectLst>
                <a:latin typeface="Arial Narrow Bold"/>
              </a:rPr>
              <a:t>DTG 636.</a:t>
            </a:r>
          </a:p>
        </p:txBody>
      </p:sp>
      <p:sp>
        <p:nvSpPr>
          <p:cNvPr id="13" name="Rectángulo 12">
            <a:extLst>
              <a:ext uri="{FF2B5EF4-FFF2-40B4-BE49-F238E27FC236}">
                <a16:creationId xmlns:a16="http://schemas.microsoft.com/office/drawing/2014/main" id="{EEEE20F2-9BAA-48D7-8190-7937BC0009F0}"/>
              </a:ext>
            </a:extLst>
          </p:cNvPr>
          <p:cNvSpPr/>
          <p:nvPr/>
        </p:nvSpPr>
        <p:spPr>
          <a:xfrm>
            <a:off x="1115495" y="863101"/>
            <a:ext cx="6913003" cy="1015663"/>
          </a:xfrm>
          <a:prstGeom prst="rect">
            <a:avLst/>
          </a:prstGeom>
          <a:solidFill>
            <a:schemeClr val="bg1"/>
          </a:solid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000" b="0" i="0" u="none" strike="noStrike" kern="0" cap="none" spc="0" normalizeH="0" baseline="0" noProof="0" dirty="0">
                <a:ln w="19050">
                  <a:solidFill>
                    <a:schemeClr val="tx1"/>
                  </a:solidFill>
                </a:ln>
                <a:solidFill>
                  <a:srgbClr val="0000FF"/>
                </a:solidFill>
                <a:effectLst/>
                <a:uLnTx/>
                <a:uFillTx/>
                <a:latin typeface="Arial Narrow Bold"/>
              </a:rPr>
              <a:t>Jueves 26 de noche, es decir la noche del viernes 27 de abril del 31.</a:t>
            </a:r>
          </a:p>
        </p:txBody>
      </p:sp>
    </p:spTree>
    <p:extLst>
      <p:ext uri="{BB962C8B-B14F-4D97-AF65-F5344CB8AC3E}">
        <p14:creationId xmlns:p14="http://schemas.microsoft.com/office/powerpoint/2010/main" val="2710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5A91D9-7161-4942-9D0D-9E60FA21E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645" y="1288840"/>
            <a:ext cx="6796710" cy="5097533"/>
          </a:xfrm>
          <a:prstGeom prst="rect">
            <a:avLst/>
          </a:prstGeom>
        </p:spPr>
      </p:pic>
      <p:sp>
        <p:nvSpPr>
          <p:cNvPr id="7" name="Rectángulo 6">
            <a:extLst>
              <a:ext uri="{FF2B5EF4-FFF2-40B4-BE49-F238E27FC236}">
                <a16:creationId xmlns:a16="http://schemas.microsoft.com/office/drawing/2014/main" id="{AFDBF30D-0C7D-4667-8CD3-C91B8C806EF6}"/>
              </a:ext>
            </a:extLst>
          </p:cNvPr>
          <p:cNvSpPr/>
          <p:nvPr/>
        </p:nvSpPr>
        <p:spPr>
          <a:xfrm>
            <a:off x="425003" y="4663138"/>
            <a:ext cx="4237149" cy="1477328"/>
          </a:xfrm>
          <a:prstGeom prst="rect">
            <a:avLst/>
          </a:prstGeom>
          <a:solidFill>
            <a:schemeClr val="bg1"/>
          </a:solidFill>
          <a:ln w="25400" cap="flat" cmpd="sng" algn="ctr">
            <a:noFill/>
            <a:prstDash val="solid"/>
          </a:ln>
          <a:effectLst/>
        </p:spPr>
        <p:txBody>
          <a:bodyPr wrap="square">
            <a:spAutoFit/>
          </a:bodyPr>
          <a:lstStyle/>
          <a:p>
            <a:pPr lvl="0" algn="ctr" defTabSz="914400">
              <a:defRPr/>
            </a:pPr>
            <a:r>
              <a:rPr lang="es-CO" sz="3000" kern="0" dirty="0">
                <a:ln w="15875">
                  <a:solidFill>
                    <a:srgbClr val="0000FF"/>
                  </a:solidFill>
                </a:ln>
                <a:solidFill>
                  <a:srgbClr val="0000FF"/>
                </a:solidFill>
                <a:latin typeface="Arial Narrow Bold"/>
              </a:rPr>
              <a:t>“Era la hora tercera cuando le crucificaron”. </a:t>
            </a:r>
            <a:r>
              <a:rPr lang="es-CO" sz="3000" kern="0" dirty="0">
                <a:ln w="15875">
                  <a:solidFill>
                    <a:srgbClr val="FF0000"/>
                  </a:solidFill>
                </a:ln>
                <a:solidFill>
                  <a:srgbClr val="FF0000"/>
                </a:solidFill>
                <a:latin typeface="Arial Narrow Bold"/>
              </a:rPr>
              <a:t>Marcos 15:25. </a:t>
            </a:r>
            <a:endParaRPr kumimoji="0" lang="es-CO" sz="3000" b="0" i="0" u="none" strike="noStrike" kern="0" cap="none" spc="0" normalizeH="0" baseline="0" noProof="0" dirty="0">
              <a:ln w="15875">
                <a:solidFill>
                  <a:srgbClr val="FF0000"/>
                </a:solidFill>
              </a:ln>
              <a:solidFill>
                <a:srgbClr val="FF0000"/>
              </a:solidFill>
              <a:effectLst/>
              <a:uLnTx/>
              <a:uFillTx/>
              <a:latin typeface="Arial Narrow Bold"/>
            </a:endParaRPr>
          </a:p>
        </p:txBody>
      </p:sp>
      <p:sp>
        <p:nvSpPr>
          <p:cNvPr id="9" name="Rectángulo 8">
            <a:extLst>
              <a:ext uri="{FF2B5EF4-FFF2-40B4-BE49-F238E27FC236}">
                <a16:creationId xmlns:a16="http://schemas.microsoft.com/office/drawing/2014/main" id="{DD053C8C-BA9E-41C1-9A22-0C7682382A19}"/>
              </a:ext>
            </a:extLst>
          </p:cNvPr>
          <p:cNvSpPr/>
          <p:nvPr/>
        </p:nvSpPr>
        <p:spPr>
          <a:xfrm>
            <a:off x="1173645" y="785283"/>
            <a:ext cx="6796710" cy="1384995"/>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15875">
                  <a:solidFill>
                    <a:srgbClr val="FFFF00"/>
                  </a:solidFill>
                </a:ln>
                <a:solidFill>
                  <a:srgbClr val="FFFF00"/>
                </a:solidFill>
                <a:effectLst/>
                <a:uLnTx/>
                <a:uFillTx/>
                <a:latin typeface="Arial Narrow Bold"/>
              </a:rPr>
              <a:t>Ese mismo viernes </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15875">
                  <a:solidFill>
                    <a:srgbClr val="FFFF00"/>
                  </a:solidFill>
                </a:ln>
                <a:solidFill>
                  <a:srgbClr val="FFFF00"/>
                </a:solidFill>
                <a:effectLst/>
                <a:uLnTx/>
                <a:uFillTx/>
                <a:latin typeface="Arial Narrow Bold"/>
              </a:rPr>
              <a:t>Jesús fue crucificado </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15875">
                  <a:solidFill>
                    <a:srgbClr val="FFFF00"/>
                  </a:solidFill>
                </a:ln>
                <a:solidFill>
                  <a:srgbClr val="FFFF00"/>
                </a:solidFill>
                <a:effectLst/>
                <a:uLnTx/>
                <a:uFillTx/>
                <a:latin typeface="Arial Narrow Bold"/>
              </a:rPr>
              <a:t>a las 9 de la mañana.</a:t>
            </a:r>
          </a:p>
        </p:txBody>
      </p:sp>
    </p:spTree>
    <p:extLst>
      <p:ext uri="{BB962C8B-B14F-4D97-AF65-F5344CB8AC3E}">
        <p14:creationId xmlns:p14="http://schemas.microsoft.com/office/powerpoint/2010/main" val="375921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48E6D4-ED65-4C09-B020-3C986E716E11}"/>
              </a:ext>
            </a:extLst>
          </p:cNvPr>
          <p:cNvSpPr/>
          <p:nvPr/>
        </p:nvSpPr>
        <p:spPr>
          <a:xfrm>
            <a:off x="1580872" y="1119785"/>
            <a:ext cx="5982251" cy="584775"/>
          </a:xfrm>
          <a:prstGeom prst="rect">
            <a:avLst/>
          </a:prstGeom>
          <a:solidFill>
            <a:srgbClr val="FFFF00"/>
          </a:solid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0" i="0" u="none" strike="noStrike" kern="0" cap="none" spc="0" normalizeH="0" baseline="0" noProof="0" dirty="0">
                <a:ln w="15875">
                  <a:solidFill>
                    <a:srgbClr val="FF0000"/>
                  </a:solidFill>
                </a:ln>
                <a:solidFill>
                  <a:srgbClr val="FF0000"/>
                </a:solidFill>
                <a:effectLst>
                  <a:glow>
                    <a:srgbClr val="17406D"/>
                  </a:glow>
                </a:effectLst>
                <a:uLnTx/>
                <a:uFillTx/>
                <a:latin typeface="Arial Narrow Bold"/>
              </a:rPr>
              <a:t>Jesús cumplió el simbolismo</a:t>
            </a:r>
            <a:r>
              <a:rPr kumimoji="0" lang="es-CO" sz="2800" b="0" i="0" u="none" strike="noStrike" kern="0" cap="none" spc="0" normalizeH="0" baseline="0" noProof="0" dirty="0">
                <a:ln w="15875">
                  <a:solidFill>
                    <a:srgbClr val="FF0000"/>
                  </a:solidFill>
                </a:ln>
                <a:solidFill>
                  <a:srgbClr val="FF0000"/>
                </a:solidFill>
                <a:effectLst>
                  <a:glow>
                    <a:srgbClr val="17406D"/>
                  </a:glow>
                </a:effectLst>
                <a:uLnTx/>
                <a:uFillTx/>
                <a:latin typeface="Arial Narrow Bold"/>
              </a:rPr>
              <a:t>.</a:t>
            </a:r>
          </a:p>
        </p:txBody>
      </p:sp>
      <p:sp>
        <p:nvSpPr>
          <p:cNvPr id="6" name="Rectángulo 8">
            <a:extLst>
              <a:ext uri="{FF2B5EF4-FFF2-40B4-BE49-F238E27FC236}">
                <a16:creationId xmlns:a16="http://schemas.microsoft.com/office/drawing/2014/main" id="{34F6CC7E-89BD-4FFF-96BB-9BE0108E61C7}"/>
              </a:ext>
            </a:extLst>
          </p:cNvPr>
          <p:cNvSpPr/>
          <p:nvPr/>
        </p:nvSpPr>
        <p:spPr>
          <a:xfrm>
            <a:off x="1654934" y="2827898"/>
            <a:ext cx="5834129" cy="2677656"/>
          </a:xfrm>
          <a:prstGeom prst="rect">
            <a:avLst/>
          </a:prstGeom>
          <a:solidFill>
            <a:sysClr val="window" lastClr="FFFFFF"/>
          </a:solidFill>
          <a:ln w="15875" cap="rnd" cmpd="sng" algn="ctr">
            <a:noFill/>
            <a:prstDash val="solid"/>
          </a:ln>
          <a:effectLst/>
        </p:spPr>
        <p:txBody>
          <a:bodyPr wrap="square">
            <a:spAutoFit/>
          </a:bodyPr>
          <a:lstStyle/>
          <a:p>
            <a:pPr marL="457200" lvl="0" indent="-457200" defTabSz="914400">
              <a:buFont typeface="Wingdings" panose="05000000000000000000" pitchFamily="2" charset="2"/>
              <a:buChar char="q"/>
              <a:defRPr/>
            </a:pPr>
            <a:r>
              <a:rPr lang="es-CO" sz="2800" kern="0" dirty="0">
                <a:ln w="19050">
                  <a:solidFill>
                    <a:prstClr val="black"/>
                  </a:solidFill>
                </a:ln>
                <a:solidFill>
                  <a:prstClr val="black"/>
                </a:solidFill>
                <a:latin typeface="Arial Narrow Bold"/>
              </a:rPr>
              <a:t>Viernes 27 de abril: </a:t>
            </a:r>
            <a:r>
              <a:rPr lang="es-CO" sz="2800" kern="0" dirty="0">
                <a:ln w="19050">
                  <a:solidFill>
                    <a:srgbClr val="0000FF"/>
                  </a:solidFill>
                </a:ln>
                <a:solidFill>
                  <a:srgbClr val="0000FF"/>
                </a:solidFill>
                <a:latin typeface="Arial Narrow Bold"/>
              </a:rPr>
              <a:t>Nisán 14.</a:t>
            </a:r>
            <a:endParaRPr lang="es-CO" sz="2800" kern="0" dirty="0">
              <a:ln w="19050">
                <a:solidFill>
                  <a:schemeClr val="tx1"/>
                </a:solidFill>
              </a:ln>
              <a:latin typeface="Arial Narrow Bold"/>
            </a:endParaRPr>
          </a:p>
          <a:p>
            <a:pPr lvl="0" defTabSz="914400">
              <a:defRPr/>
            </a:pPr>
            <a:r>
              <a:rPr kumimoji="0" lang="es-CO" sz="2800" b="0" i="0" u="none" strike="noStrike" kern="0" cap="none" spc="0" normalizeH="0" baseline="0" noProof="0" dirty="0">
                <a:ln w="19050">
                  <a:solidFill>
                    <a:srgbClr val="FF0000"/>
                  </a:solidFill>
                </a:ln>
                <a:solidFill>
                  <a:srgbClr val="FF0000"/>
                </a:solidFill>
                <a:effectLst/>
                <a:uLnTx/>
                <a:uFillTx/>
                <a:latin typeface="Arial Narrow Bold"/>
              </a:rPr>
              <a:t>      La Pascua. </a:t>
            </a:r>
            <a:endParaRPr kumimoji="0" lang="es-CO" sz="2800" b="0" i="0" u="none" strike="noStrike" kern="0" cap="none" spc="0" normalizeH="0" baseline="0" noProof="0" dirty="0">
              <a:ln w="19050">
                <a:solidFill>
                  <a:srgbClr val="000000"/>
                </a:solidFill>
              </a:ln>
              <a:solidFill>
                <a:sysClr val="windowText" lastClr="000000"/>
              </a:solidFill>
              <a:effectLst/>
              <a:uLnTx/>
              <a:uFillTx/>
              <a:latin typeface="Arial Narrow Bold"/>
            </a:endParaRPr>
          </a:p>
          <a:p>
            <a:pPr marL="457200" lvl="0" indent="-457200" defTabSz="914400">
              <a:buFont typeface="Wingdings" panose="05000000000000000000" pitchFamily="2" charset="2"/>
              <a:buChar char="q"/>
              <a:defRPr/>
            </a:pPr>
            <a:r>
              <a:rPr lang="es-ES_tradnl" sz="2800" kern="0" dirty="0">
                <a:ln w="19050">
                  <a:solidFill>
                    <a:prstClr val="black"/>
                  </a:solidFill>
                </a:ln>
                <a:solidFill>
                  <a:prstClr val="black"/>
                </a:solidFill>
                <a:latin typeface="Arial Narrow Bold"/>
              </a:rPr>
              <a:t>Sábado 28 de abril: </a:t>
            </a:r>
            <a:r>
              <a:rPr lang="es-ES_tradnl" sz="2800" kern="0" dirty="0">
                <a:ln w="19050">
                  <a:solidFill>
                    <a:srgbClr val="0000FF"/>
                  </a:solidFill>
                </a:ln>
                <a:solidFill>
                  <a:srgbClr val="0000FF"/>
                </a:solidFill>
                <a:latin typeface="Arial Narrow Bold"/>
              </a:rPr>
              <a:t>Nisán 15.</a:t>
            </a:r>
            <a:endParaRPr lang="es-ES_tradnl" sz="2800" kern="0" dirty="0">
              <a:ln w="19050">
                <a:solidFill>
                  <a:schemeClr val="tx1"/>
                </a:solidFill>
              </a:ln>
              <a:latin typeface="Arial Narrow Bold"/>
            </a:endParaRPr>
          </a:p>
          <a:p>
            <a:pPr lvl="0" defTabSz="914400">
              <a:defRPr/>
            </a:pPr>
            <a:r>
              <a:rPr lang="es-ES_tradnl" sz="2800" kern="0" dirty="0">
                <a:ln w="19050">
                  <a:solidFill>
                    <a:srgbClr val="FF0000"/>
                  </a:solidFill>
                </a:ln>
                <a:solidFill>
                  <a:srgbClr val="FF0000"/>
                </a:solidFill>
                <a:latin typeface="Arial Narrow Bold"/>
              </a:rPr>
              <a:t>      L</a:t>
            </a:r>
            <a:r>
              <a:rPr kumimoji="0" lang="es-ES_tradnl" sz="2800" b="0" i="0" u="none" strike="noStrike" kern="0" cap="none" spc="0" normalizeH="0" baseline="0" noProof="0" dirty="0">
                <a:ln w="19050">
                  <a:solidFill>
                    <a:srgbClr val="FF0000"/>
                  </a:solidFill>
                </a:ln>
                <a:solidFill>
                  <a:srgbClr val="FF0000"/>
                </a:solidFill>
                <a:effectLst/>
                <a:uLnTx/>
                <a:uFillTx/>
                <a:latin typeface="Arial Narrow Bold"/>
              </a:rPr>
              <a:t>os panes ácimos. </a:t>
            </a:r>
            <a:endParaRPr kumimoji="0" lang="es-CO" sz="2800" b="0" i="0" u="none" strike="noStrike" kern="0" cap="none" spc="0" normalizeH="0" baseline="0" noProof="0" dirty="0">
              <a:ln w="19050">
                <a:solidFill>
                  <a:srgbClr val="FF0000"/>
                </a:solidFill>
              </a:ln>
              <a:solidFill>
                <a:srgbClr val="FF0000"/>
              </a:solidFill>
              <a:effectLst/>
              <a:uLnTx/>
              <a:uFillTx/>
              <a:latin typeface="Arial Narrow Bold"/>
            </a:endParaRPr>
          </a:p>
          <a:p>
            <a:pPr marL="457200" lvl="0" indent="-457200" defTabSz="914400">
              <a:buFont typeface="Wingdings" panose="05000000000000000000" pitchFamily="2" charset="2"/>
              <a:buChar char="q"/>
              <a:defRPr/>
            </a:pPr>
            <a:r>
              <a:rPr lang="es-CO" sz="2800" kern="0" dirty="0">
                <a:ln w="19050">
                  <a:solidFill>
                    <a:prstClr val="black"/>
                  </a:solidFill>
                </a:ln>
                <a:solidFill>
                  <a:prstClr val="black"/>
                </a:solidFill>
                <a:latin typeface="Arial Narrow Bold"/>
              </a:rPr>
              <a:t>Domingo 29 de abril: </a:t>
            </a:r>
            <a:r>
              <a:rPr lang="es-CO" sz="2800" kern="0" dirty="0">
                <a:ln w="19050">
                  <a:solidFill>
                    <a:srgbClr val="0000FF"/>
                  </a:solidFill>
                </a:ln>
                <a:solidFill>
                  <a:srgbClr val="0000FF"/>
                </a:solidFill>
                <a:latin typeface="Arial Narrow Bold"/>
              </a:rPr>
              <a:t>Nisán 16. </a:t>
            </a:r>
            <a:r>
              <a:rPr lang="es-CO" sz="2800" kern="0" dirty="0">
                <a:ln w="19050">
                  <a:solidFill>
                    <a:srgbClr val="FF0000"/>
                  </a:solidFill>
                </a:ln>
                <a:solidFill>
                  <a:srgbClr val="FF0000"/>
                </a:solidFill>
                <a:latin typeface="Arial Narrow Bold"/>
              </a:rPr>
              <a:t>L</a:t>
            </a:r>
            <a:r>
              <a:rPr kumimoji="0" lang="es-CO" sz="2800" b="0" i="0" u="none" strike="noStrike" kern="0" cap="none" spc="0" normalizeH="0" baseline="0" noProof="0" dirty="0">
                <a:ln w="19050">
                  <a:solidFill>
                    <a:srgbClr val="FF0000"/>
                  </a:solidFill>
                </a:ln>
                <a:solidFill>
                  <a:srgbClr val="FF0000"/>
                </a:solidFill>
                <a:effectLst/>
                <a:uLnTx/>
                <a:uFillTx/>
                <a:latin typeface="Arial Narrow Bold"/>
              </a:rPr>
              <a:t>a gavilla mecida. </a:t>
            </a:r>
          </a:p>
        </p:txBody>
      </p:sp>
    </p:spTree>
    <p:extLst>
      <p:ext uri="{BB962C8B-B14F-4D97-AF65-F5344CB8AC3E}">
        <p14:creationId xmlns:p14="http://schemas.microsoft.com/office/powerpoint/2010/main" val="281230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254F592-473A-44A1-A464-9413CDDC895A}"/>
              </a:ext>
            </a:extLst>
          </p:cNvPr>
          <p:cNvSpPr/>
          <p:nvPr/>
        </p:nvSpPr>
        <p:spPr>
          <a:xfrm>
            <a:off x="924809" y="950701"/>
            <a:ext cx="7172460" cy="1384995"/>
          </a:xfrm>
          <a:prstGeom prst="rect">
            <a:avLst/>
          </a:prstGeom>
          <a:solidFill>
            <a:srgbClr val="FFFFCC"/>
          </a:solidFill>
          <a:ln w="38100" cap="rnd" cmpd="sng" algn="ctr">
            <a:solidFill>
              <a:srgbClr val="C0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w="19050">
                  <a:solidFill>
                    <a:srgbClr val="000000"/>
                  </a:solidFill>
                </a:ln>
                <a:solidFill>
                  <a:srgbClr val="000000"/>
                </a:solidFill>
                <a:effectLst/>
                <a:uLnTx/>
                <a:uFillTx/>
                <a:latin typeface="Arial Narrow Bold"/>
                <a:ea typeface="Calibri" panose="020F0502020204030204" pitchFamily="34" charset="0"/>
              </a:rPr>
              <a:t>No es posible ubicar la Pascua de la crucifixión en el año 33 porque la profecía de las 70 semanas señala el año 31.</a:t>
            </a:r>
            <a:endParaRPr kumimoji="0" lang="es-CO" sz="2800" b="0" i="0" u="none" strike="noStrike" kern="0" cap="none" spc="0" normalizeH="0" baseline="0" noProof="0" dirty="0">
              <a:ln w="19050">
                <a:solidFill>
                  <a:srgbClr val="000000"/>
                </a:solidFill>
              </a:ln>
              <a:solidFill>
                <a:sysClr val="windowText" lastClr="000000"/>
              </a:solidFill>
              <a:effectLst>
                <a:glow rad="63500">
                  <a:srgbClr val="000000"/>
                </a:glow>
              </a:effectLst>
              <a:uLnTx/>
              <a:uFillTx/>
              <a:latin typeface="Arial Narrow Bold"/>
            </a:endParaRPr>
          </a:p>
        </p:txBody>
      </p:sp>
      <p:sp>
        <p:nvSpPr>
          <p:cNvPr id="7" name="Rectángulo 6">
            <a:extLst>
              <a:ext uri="{FF2B5EF4-FFF2-40B4-BE49-F238E27FC236}">
                <a16:creationId xmlns:a16="http://schemas.microsoft.com/office/drawing/2014/main" id="{40F070F5-5437-41E8-8905-EA1217DF9034}"/>
              </a:ext>
            </a:extLst>
          </p:cNvPr>
          <p:cNvSpPr/>
          <p:nvPr/>
        </p:nvSpPr>
        <p:spPr>
          <a:xfrm>
            <a:off x="924809" y="4426346"/>
            <a:ext cx="7172460" cy="584775"/>
          </a:xfrm>
          <a:prstGeom prst="rect">
            <a:avLst/>
          </a:prstGeom>
          <a:solidFill>
            <a:schemeClr val="bg1"/>
          </a:solidFill>
          <a:ln w="25400" cap="flat" cmpd="sng" algn="ctr">
            <a:noFill/>
            <a:prstDash val="solid"/>
          </a:ln>
          <a:effectLst/>
        </p:spPr>
        <p:txBody>
          <a:bodyPr wrap="square">
            <a:spAutoFit/>
          </a:bodyPr>
          <a:lstStyle/>
          <a:p>
            <a:pPr lvl="0" defTabSz="914400">
              <a:defRPr/>
            </a:pPr>
            <a:r>
              <a:rPr lang="es-CO" sz="3200" kern="0" dirty="0">
                <a:ln w="19050">
                  <a:solidFill>
                    <a:srgbClr val="FF0000"/>
                  </a:solidFill>
                </a:ln>
                <a:solidFill>
                  <a:srgbClr val="FF0000"/>
                </a:solidFill>
                <a:effectLst>
                  <a:glow>
                    <a:srgbClr val="17406D"/>
                  </a:glow>
                </a:effectLst>
                <a:latin typeface="Arial Narrow Bold"/>
              </a:rPr>
              <a:t>La opción posible es abril 27 del 31.</a:t>
            </a:r>
            <a:endParaRPr kumimoji="0" lang="es-CO" sz="3200" b="0" i="0" u="none" strike="noStrike" kern="0" cap="none" spc="0" normalizeH="0" baseline="0" noProof="0" dirty="0">
              <a:ln w="19050">
                <a:solidFill>
                  <a:srgbClr val="FF0000"/>
                </a:solidFill>
              </a:ln>
              <a:solidFill>
                <a:srgbClr val="FF0000"/>
              </a:solidFill>
              <a:effectLst>
                <a:glow>
                  <a:srgbClr val="17406D"/>
                </a:glow>
              </a:effectLst>
              <a:uLnTx/>
              <a:uFillTx/>
              <a:latin typeface="Arial Narrow Bold"/>
            </a:endParaRPr>
          </a:p>
        </p:txBody>
      </p:sp>
      <p:sp>
        <p:nvSpPr>
          <p:cNvPr id="4" name="Rectángulo 3">
            <a:extLst>
              <a:ext uri="{FF2B5EF4-FFF2-40B4-BE49-F238E27FC236}">
                <a16:creationId xmlns:a16="http://schemas.microsoft.com/office/drawing/2014/main" id="{474DCE85-B511-4E0E-A334-C88407A585AB}"/>
              </a:ext>
            </a:extLst>
          </p:cNvPr>
          <p:cNvSpPr/>
          <p:nvPr/>
        </p:nvSpPr>
        <p:spPr>
          <a:xfrm>
            <a:off x="924809" y="2884648"/>
            <a:ext cx="7172460" cy="954107"/>
          </a:xfrm>
          <a:prstGeom prst="rect">
            <a:avLst/>
          </a:prstGeom>
          <a:solidFill>
            <a:schemeClr val="bg1"/>
          </a:solidFill>
          <a:ln w="38100" cap="rnd" cmpd="sng" algn="ctr">
            <a:solidFill>
              <a:srgbClr val="C0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w="19050">
                  <a:solidFill>
                    <a:srgbClr val="000000"/>
                  </a:solidFill>
                </a:ln>
                <a:solidFill>
                  <a:srgbClr val="000000"/>
                </a:solidFill>
                <a:effectLst/>
                <a:uLnTx/>
                <a:uFillTx/>
                <a:latin typeface="Arial Narrow Bold"/>
                <a:ea typeface="Calibri" panose="020F0502020204030204" pitchFamily="34" charset="0"/>
              </a:rPr>
              <a:t>Tampoco es posible ubicarla el 25 de mayo del 31 por ser una fecha muy tardía. </a:t>
            </a:r>
            <a:endParaRPr kumimoji="0" lang="es-CO" sz="2800" b="0" i="0" u="none" strike="noStrike" kern="0" cap="none" spc="0" normalizeH="0" baseline="0" noProof="0" dirty="0">
              <a:ln w="19050">
                <a:solidFill>
                  <a:srgbClr val="FF0000"/>
                </a:solidFill>
              </a:ln>
              <a:solidFill>
                <a:srgbClr val="FF0000"/>
              </a:solidFill>
              <a:effectLst>
                <a:glow rad="63500">
                  <a:srgbClr val="000000"/>
                </a:glow>
              </a:effectLst>
              <a:uLnTx/>
              <a:uFillTx/>
              <a:latin typeface="Arial Narrow Bold"/>
            </a:endParaRPr>
          </a:p>
        </p:txBody>
      </p:sp>
      <p:sp>
        <p:nvSpPr>
          <p:cNvPr id="5" name="Rectángulo 4">
            <a:extLst>
              <a:ext uri="{FF2B5EF4-FFF2-40B4-BE49-F238E27FC236}">
                <a16:creationId xmlns:a16="http://schemas.microsoft.com/office/drawing/2014/main" id="{8EB5CCA7-C404-45B4-8AF2-0AF35A78D984}"/>
              </a:ext>
            </a:extLst>
          </p:cNvPr>
          <p:cNvSpPr/>
          <p:nvPr/>
        </p:nvSpPr>
        <p:spPr>
          <a:xfrm>
            <a:off x="2334937" y="5465175"/>
            <a:ext cx="4352205" cy="584775"/>
          </a:xfrm>
          <a:prstGeom prst="rect">
            <a:avLst/>
          </a:prstGeom>
          <a:solidFill>
            <a:srgbClr val="2402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defTabSz="914400">
              <a:defRPr/>
            </a:pPr>
            <a:r>
              <a:rPr lang="es-CO" sz="3200" kern="0" dirty="0">
                <a:ln w="19050">
                  <a:solidFill>
                    <a:srgbClr val="CCFFFF"/>
                  </a:solidFill>
                </a:ln>
                <a:solidFill>
                  <a:srgbClr val="CCFFFF"/>
                </a:solidFill>
                <a:effectLst>
                  <a:glow>
                    <a:srgbClr val="17406D"/>
                  </a:glow>
                </a:effectLst>
                <a:latin typeface="Arial Narrow Bold"/>
              </a:rPr>
              <a:t>BENDICIONES</a:t>
            </a:r>
          </a:p>
        </p:txBody>
      </p:sp>
    </p:spTree>
    <p:extLst>
      <p:ext uri="{BB962C8B-B14F-4D97-AF65-F5344CB8AC3E}">
        <p14:creationId xmlns:p14="http://schemas.microsoft.com/office/powerpoint/2010/main" val="29632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66"/>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7" name="Rectángulo 6"/>
          <p:cNvSpPr/>
          <p:nvPr/>
        </p:nvSpPr>
        <p:spPr>
          <a:xfrm>
            <a:off x="1379776" y="807864"/>
            <a:ext cx="6384447" cy="181588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defTabSz="914400">
              <a:defRPr/>
            </a:pPr>
            <a:r>
              <a:rPr lang="es-CO" sz="2800" kern="0" dirty="0">
                <a:ln w="19050">
                  <a:solidFill>
                    <a:schemeClr val="bg2"/>
                  </a:solidFill>
                </a:ln>
                <a:solidFill>
                  <a:schemeClr val="bg2"/>
                </a:solidFill>
                <a:effectLst>
                  <a:glow>
                    <a:srgbClr val="17406D"/>
                  </a:glow>
                </a:effectLst>
                <a:latin typeface="Arial Narrow Bold"/>
              </a:rPr>
              <a:t>Pero un gran número de comentadores bíblicos descartan el año 31 como fecha para la crucifixión, y en su lugar prefieren el año 33. </a:t>
            </a:r>
          </a:p>
        </p:txBody>
      </p:sp>
      <p:sp>
        <p:nvSpPr>
          <p:cNvPr id="6" name="Rectángulo 5"/>
          <p:cNvSpPr/>
          <p:nvPr/>
        </p:nvSpPr>
        <p:spPr>
          <a:xfrm>
            <a:off x="855319" y="5053197"/>
            <a:ext cx="7433361" cy="138499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rgbClr val="002060"/>
                  </a:solidFill>
                </a:ln>
                <a:solidFill>
                  <a:srgbClr val="002060"/>
                </a:solidFill>
                <a:effectLst>
                  <a:glow>
                    <a:srgbClr val="17406D"/>
                  </a:glow>
                </a:effectLst>
                <a:uLnTx/>
                <a:uFillTx/>
                <a:latin typeface="Arial Narrow Bold"/>
              </a:rPr>
              <a:t>Los meses en que la Pascua podía ocurrir en el año 31 son marzo</a:t>
            </a:r>
            <a:r>
              <a:rPr lang="es-CO" sz="2800" kern="0" dirty="0">
                <a:ln w="15875">
                  <a:solidFill>
                    <a:srgbClr val="002060"/>
                  </a:solidFill>
                </a:ln>
                <a:solidFill>
                  <a:srgbClr val="002060"/>
                </a:solidFill>
                <a:effectLst>
                  <a:glow>
                    <a:srgbClr val="17406D"/>
                  </a:glow>
                </a:effectLst>
                <a:latin typeface="Arial Narrow Bold"/>
              </a:rPr>
              <a:t> y</a:t>
            </a:r>
            <a:r>
              <a:rPr kumimoji="0" lang="es-CO" sz="2800" b="0" i="0" u="none" strike="noStrike" kern="0" cap="none" spc="0" normalizeH="0" baseline="0" noProof="0" dirty="0">
                <a:ln w="15875">
                  <a:solidFill>
                    <a:srgbClr val="002060"/>
                  </a:solidFill>
                </a:ln>
                <a:solidFill>
                  <a:srgbClr val="002060"/>
                </a:solidFill>
                <a:effectLst>
                  <a:glow>
                    <a:srgbClr val="17406D"/>
                  </a:glow>
                </a:effectLst>
                <a:uLnTx/>
                <a:uFillTx/>
                <a:latin typeface="Arial Narrow Bold"/>
              </a:rPr>
              <a:t> abril, otros piensan que en mayo. </a:t>
            </a:r>
            <a:r>
              <a:rPr kumimoji="0" lang="es-CO" sz="2800" b="0" i="0" u="none" strike="noStrike" kern="0" cap="none" spc="0" normalizeH="0" baseline="0" noProof="0" dirty="0">
                <a:ln w="15875">
                  <a:solidFill>
                    <a:sysClr val="windowText" lastClr="000000"/>
                  </a:solidFill>
                </a:ln>
                <a:solidFill>
                  <a:sysClr val="windowText" lastClr="000000"/>
                </a:solidFill>
                <a:effectLst>
                  <a:glow>
                    <a:srgbClr val="17406D"/>
                  </a:glow>
                </a:effectLst>
                <a:uLnTx/>
                <a:uFillTx/>
                <a:latin typeface="Arial Narrow Bold"/>
              </a:rPr>
              <a:t>Véase la 2.° parte.</a:t>
            </a:r>
          </a:p>
        </p:txBody>
      </p:sp>
      <p:sp>
        <p:nvSpPr>
          <p:cNvPr id="4" name="Rectángulo 3">
            <a:extLst>
              <a:ext uri="{FF2B5EF4-FFF2-40B4-BE49-F238E27FC236}">
                <a16:creationId xmlns:a16="http://schemas.microsoft.com/office/drawing/2014/main" id="{E0EE9D2D-83A2-4F28-BD59-EF94E86C6A35}"/>
              </a:ext>
            </a:extLst>
          </p:cNvPr>
          <p:cNvSpPr/>
          <p:nvPr/>
        </p:nvSpPr>
        <p:spPr>
          <a:xfrm>
            <a:off x="1538316" y="2942670"/>
            <a:ext cx="6067369" cy="1815882"/>
          </a:xfrm>
          <a:prstGeom prst="rect">
            <a:avLst/>
          </a:prstGeom>
          <a:gradFill>
            <a:gsLst>
              <a:gs pos="0">
                <a:schemeClr val="accent4">
                  <a:tint val="50000"/>
                  <a:satMod val="300000"/>
                </a:schemeClr>
              </a:gs>
              <a:gs pos="35000">
                <a:schemeClr val="accent4">
                  <a:tint val="37000"/>
                  <a:satMod val="300000"/>
                </a:schemeClr>
              </a:gs>
              <a:gs pos="82000">
                <a:srgbClr val="F1FFFA"/>
              </a:gs>
              <a:gs pos="91000">
                <a:schemeClr val="tx1"/>
              </a:gs>
            </a:gsLst>
          </a:gradFill>
          <a:ln/>
        </p:spPr>
        <p:style>
          <a:lnRef idx="1">
            <a:schemeClr val="accent4"/>
          </a:lnRef>
          <a:fillRef idx="2">
            <a:schemeClr val="accent4"/>
          </a:fillRef>
          <a:effectRef idx="1">
            <a:schemeClr val="accent4"/>
          </a:effectRef>
          <a:fontRef idx="minor">
            <a:schemeClr val="dk1"/>
          </a:fontRef>
        </p:style>
        <p:txBody>
          <a:bodyPr wrap="square">
            <a:spAutoFit/>
          </a:bodyPr>
          <a:lstStyle/>
          <a:p>
            <a:pPr lvl="0" algn="ctr" defTabSz="914400">
              <a:defRPr/>
            </a:pPr>
            <a:r>
              <a:rPr lang="es-CO" sz="2800" b="1" kern="0" dirty="0">
                <a:ln w="22225">
                  <a:solidFill>
                    <a:srgbClr val="3333FF"/>
                  </a:solidFill>
                  <a:prstDash val="solid"/>
                </a:ln>
                <a:solidFill>
                  <a:srgbClr val="3366FF"/>
                </a:solidFill>
                <a:latin typeface="Arial Narrow" panose="020B0606020202030204" pitchFamily="34" charset="0"/>
              </a:rPr>
              <a:t>La razón es astronómica. </a:t>
            </a:r>
          </a:p>
          <a:p>
            <a:pPr lvl="0" algn="ctr" defTabSz="914400">
              <a:defRPr/>
            </a:pPr>
            <a:r>
              <a:rPr lang="es-CO" sz="2800" kern="0" dirty="0">
                <a:ln w="19050">
                  <a:solidFill>
                    <a:schemeClr val="bg2"/>
                  </a:solidFill>
                </a:ln>
                <a:solidFill>
                  <a:schemeClr val="bg2"/>
                </a:solidFill>
                <a:effectLst>
                  <a:glow>
                    <a:srgbClr val="17406D"/>
                  </a:glow>
                </a:effectLst>
                <a:latin typeface="Arial Narrow" panose="020B0606020202030204" pitchFamily="34" charset="0"/>
              </a:rPr>
              <a:t>En marzo y abril del año 31 la luna llena no ocurrió en viernes, pero en el año 33 la luna llena cayó el viernes 3 de abril. </a:t>
            </a:r>
          </a:p>
        </p:txBody>
      </p:sp>
    </p:spTree>
    <p:extLst>
      <p:ext uri="{BB962C8B-B14F-4D97-AF65-F5344CB8AC3E}">
        <p14:creationId xmlns:p14="http://schemas.microsoft.com/office/powerpoint/2010/main" val="9408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C6EC041-EB2E-449E-A020-94DCF4CAF848}"/>
              </a:ext>
            </a:extLst>
          </p:cNvPr>
          <p:cNvPicPr>
            <a:picLocks noChangeAspect="1"/>
          </p:cNvPicPr>
          <p:nvPr/>
        </p:nvPicPr>
        <p:blipFill rotWithShape="1">
          <a:blip r:embed="rId4">
            <a:extLst>
              <a:ext uri="{28A0092B-C50C-407E-A947-70E740481C1C}">
                <a14:useLocalDpi xmlns:a14="http://schemas.microsoft.com/office/drawing/2010/main" val="0"/>
              </a:ext>
            </a:extLst>
          </a:blip>
          <a:srcRect l="26522" t="42331" r="39710" b="31891"/>
          <a:stretch/>
        </p:blipFill>
        <p:spPr>
          <a:xfrm>
            <a:off x="424626" y="790638"/>
            <a:ext cx="4465983" cy="1916733"/>
          </a:xfrm>
          <a:prstGeom prst="rect">
            <a:avLst/>
          </a:prstGeom>
          <a:ln w="28575">
            <a:solidFill>
              <a:schemeClr val="tx1"/>
            </a:solidFill>
          </a:ln>
        </p:spPr>
      </p:pic>
      <p:pic>
        <p:nvPicPr>
          <p:cNvPr id="7" name="Imagen 6">
            <a:extLst>
              <a:ext uri="{FF2B5EF4-FFF2-40B4-BE49-F238E27FC236}">
                <a16:creationId xmlns:a16="http://schemas.microsoft.com/office/drawing/2014/main" id="{E45A896F-80BA-4FFB-B22C-DFFE653D47AC}"/>
              </a:ext>
            </a:extLst>
          </p:cNvPr>
          <p:cNvPicPr>
            <a:picLocks noChangeAspect="1"/>
          </p:cNvPicPr>
          <p:nvPr/>
        </p:nvPicPr>
        <p:blipFill rotWithShape="1">
          <a:blip r:embed="rId5">
            <a:extLst>
              <a:ext uri="{28A0092B-C50C-407E-A947-70E740481C1C}">
                <a14:useLocalDpi xmlns:a14="http://schemas.microsoft.com/office/drawing/2010/main" val="0"/>
              </a:ext>
            </a:extLst>
          </a:blip>
          <a:srcRect l="26304" t="42073" r="39565" b="30603"/>
          <a:stretch/>
        </p:blipFill>
        <p:spPr>
          <a:xfrm>
            <a:off x="1246262" y="2819224"/>
            <a:ext cx="4454286" cy="2004903"/>
          </a:xfrm>
          <a:prstGeom prst="rect">
            <a:avLst/>
          </a:prstGeom>
          <a:ln w="28575">
            <a:solidFill>
              <a:schemeClr val="tx1"/>
            </a:solidFill>
          </a:ln>
        </p:spPr>
      </p:pic>
      <p:pic>
        <p:nvPicPr>
          <p:cNvPr id="2" name="Imagen 1">
            <a:extLst>
              <a:ext uri="{FF2B5EF4-FFF2-40B4-BE49-F238E27FC236}">
                <a16:creationId xmlns:a16="http://schemas.microsoft.com/office/drawing/2014/main" id="{44EE8A26-AC0A-4801-88EC-F845EDAB2538}"/>
              </a:ext>
            </a:extLst>
          </p:cNvPr>
          <p:cNvPicPr>
            <a:picLocks noChangeAspect="1"/>
          </p:cNvPicPr>
          <p:nvPr/>
        </p:nvPicPr>
        <p:blipFill>
          <a:blip r:embed="rId6"/>
          <a:stretch>
            <a:fillRect/>
          </a:stretch>
        </p:blipFill>
        <p:spPr>
          <a:xfrm>
            <a:off x="3128071" y="4579281"/>
            <a:ext cx="4527910" cy="2007298"/>
          </a:xfrm>
          <a:prstGeom prst="rect">
            <a:avLst/>
          </a:prstGeom>
        </p:spPr>
      </p:pic>
      <p:sp>
        <p:nvSpPr>
          <p:cNvPr id="9" name="Rectángulo 8">
            <a:extLst>
              <a:ext uri="{FF2B5EF4-FFF2-40B4-BE49-F238E27FC236}">
                <a16:creationId xmlns:a16="http://schemas.microsoft.com/office/drawing/2014/main" id="{29B02DA8-46A3-4BA8-8D99-11223691EB0A}"/>
              </a:ext>
            </a:extLst>
          </p:cNvPr>
          <p:cNvSpPr/>
          <p:nvPr/>
        </p:nvSpPr>
        <p:spPr>
          <a:xfrm>
            <a:off x="5884358" y="711665"/>
            <a:ext cx="2860400" cy="3108543"/>
          </a:xfrm>
          <a:prstGeom prst="rect">
            <a:avLst/>
          </a:prstGeom>
          <a:gradFill rotWithShape="1">
            <a:gsLst>
              <a:gs pos="0">
                <a:srgbClr val="A5C249">
                  <a:tint val="50000"/>
                  <a:satMod val="300000"/>
                </a:srgbClr>
              </a:gs>
              <a:gs pos="35000">
                <a:srgbClr val="A5C249">
                  <a:tint val="37000"/>
                  <a:satMod val="300000"/>
                </a:srgbClr>
              </a:gs>
              <a:gs pos="100000">
                <a:srgbClr val="A5C249">
                  <a:tint val="15000"/>
                  <a:satMod val="350000"/>
                </a:srgbClr>
              </a:gs>
            </a:gsLst>
            <a:lin ang="16200000" scaled="1"/>
          </a:gradFill>
          <a:ln w="9525" cap="flat" cmpd="sng" algn="ctr">
            <a:solidFill>
              <a:srgbClr val="A5C24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w="19050">
                  <a:solidFill>
                    <a:srgbClr val="FF0000"/>
                  </a:solidFill>
                </a:ln>
                <a:solidFill>
                  <a:srgbClr val="FF0000"/>
                </a:solidFill>
                <a:effectLst>
                  <a:glow>
                    <a:srgbClr val="17406D"/>
                  </a:glow>
                </a:effectLst>
                <a:uLnTx/>
                <a:uFillTx/>
                <a:latin typeface="Arial Narrow Bold"/>
              </a:rPr>
              <a:t>Año 31 DC.</a:t>
            </a:r>
          </a:p>
          <a:p>
            <a:pPr marL="0" marR="0" lvl="0" indent="0" algn="ctr" defTabSz="914400" eaLnBrk="1" fontAlgn="auto" latinLnBrk="0" hangingPunct="1">
              <a:lnSpc>
                <a:spcPct val="100000"/>
              </a:lnSpc>
              <a:spcBef>
                <a:spcPts val="0"/>
              </a:spcBef>
              <a:spcAft>
                <a:spcPts val="0"/>
              </a:spcAft>
              <a:buClrTx/>
              <a:buSzTx/>
              <a:buFontTx/>
              <a:buNone/>
              <a:tabLst/>
              <a:defRPr/>
            </a:pPr>
            <a:r>
              <a:rPr lang="es-CO" sz="2800" b="1" kern="0" dirty="0">
                <a:ln w="19050">
                  <a:solidFill>
                    <a:srgbClr val="FF0000"/>
                  </a:solidFill>
                </a:ln>
                <a:solidFill>
                  <a:srgbClr val="FF0000"/>
                </a:solidFill>
                <a:effectLst>
                  <a:glow>
                    <a:srgbClr val="17406D"/>
                  </a:glow>
                </a:effectLst>
                <a:latin typeface="Arial Narrow Bold"/>
              </a:rPr>
              <a:t>Luna llena:</a:t>
            </a:r>
            <a:endParaRPr kumimoji="0" lang="es-CO" sz="2800" b="1" i="0" u="none" strike="noStrike" kern="0" cap="none" spc="0" normalizeH="0" baseline="0" noProof="0" dirty="0">
              <a:ln w="19050">
                <a:solidFill>
                  <a:srgbClr val="FF0000"/>
                </a:solidFill>
              </a:ln>
              <a:solidFill>
                <a:srgbClr val="FF0000"/>
              </a:solidFill>
              <a:effectLst>
                <a:glow>
                  <a:srgbClr val="17406D"/>
                </a:glow>
              </a:effectLst>
              <a:uLnTx/>
              <a:uFillTx/>
              <a:latin typeface="Arial Narrow Bold"/>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FF"/>
                  </a:solidFill>
                </a:ln>
                <a:solidFill>
                  <a:srgbClr val="0000FF"/>
                </a:solidFill>
                <a:effectLst>
                  <a:glow>
                    <a:srgbClr val="17406D"/>
                  </a:glow>
                </a:effectLst>
                <a:uLnTx/>
                <a:uFillTx/>
                <a:latin typeface="Arial Narrow Bold"/>
              </a:rPr>
              <a:t>Martes 27 de marzo.</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FF"/>
                  </a:solidFill>
                </a:ln>
                <a:solidFill>
                  <a:srgbClr val="0000FF"/>
                </a:solidFill>
                <a:effectLst>
                  <a:glow>
                    <a:srgbClr val="17406D"/>
                  </a:glow>
                </a:effectLst>
                <a:uLnTx/>
                <a:uFillTx/>
                <a:latin typeface="Arial Narrow Bold"/>
              </a:rPr>
              <a:t>Miércoles 25 de abril. Viernes 25 de mayo</a:t>
            </a:r>
            <a:r>
              <a:rPr kumimoji="0" lang="es-CO" sz="2800" b="0" i="0" u="none" strike="noStrike" kern="0" cap="none" spc="0" normalizeH="0" baseline="0" noProof="0" dirty="0">
                <a:ln w="19050">
                  <a:solidFill>
                    <a:prstClr val="black"/>
                  </a:solidFill>
                </a:ln>
                <a:solidFill>
                  <a:prstClr val="black"/>
                </a:solidFill>
                <a:effectLst>
                  <a:glow>
                    <a:srgbClr val="17406D"/>
                  </a:glow>
                </a:effectLst>
                <a:uLnTx/>
                <a:uFillTx/>
                <a:latin typeface="Arial Narrow Bold"/>
              </a:rPr>
              <a:t>.</a:t>
            </a:r>
          </a:p>
        </p:txBody>
      </p:sp>
    </p:spTree>
    <p:extLst>
      <p:ext uri="{BB962C8B-B14F-4D97-AF65-F5344CB8AC3E}">
        <p14:creationId xmlns:p14="http://schemas.microsoft.com/office/powerpoint/2010/main" val="14250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8C5CFF17-EF90-4FB4-9B98-52FA659E4D2D}"/>
              </a:ext>
            </a:extLst>
          </p:cNvPr>
          <p:cNvSpPr/>
          <p:nvPr/>
        </p:nvSpPr>
        <p:spPr>
          <a:xfrm>
            <a:off x="718691" y="2721602"/>
            <a:ext cx="7706619" cy="1384995"/>
          </a:xfrm>
          <a:prstGeom prst="rect">
            <a:avLst/>
          </a:prstGeom>
          <a:solidFill>
            <a:sysClr val="window" lastClr="FFFFFF"/>
          </a:solidFill>
          <a:ln w="25400" cap="flat" cmpd="sng" algn="ctr">
            <a:solidFill>
              <a:srgbClr val="0F6FC6"/>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a:ln w="15875">
                  <a:solidFill>
                    <a:srgbClr val="0000FF"/>
                  </a:solidFill>
                </a:ln>
                <a:solidFill>
                  <a:srgbClr val="0000FF"/>
                </a:solidFill>
                <a:latin typeface="Arial Narrow Bold"/>
              </a:rPr>
              <a:t>E</a:t>
            </a:r>
            <a:r>
              <a:rPr kumimoji="0" lang="es-ES" sz="2800" b="0" i="0" u="none" strike="noStrike" kern="0" cap="none" spc="0" normalizeH="0" baseline="0" noProof="0" dirty="0">
                <a:ln w="15875">
                  <a:solidFill>
                    <a:srgbClr val="0000FF"/>
                  </a:solidFill>
                </a:ln>
                <a:solidFill>
                  <a:srgbClr val="0000FF"/>
                </a:solidFill>
                <a:effectLst/>
                <a:uLnTx/>
                <a:uFillTx/>
                <a:latin typeface="Arial Narrow Bold"/>
              </a:rPr>
              <a:t>l 25 de mayo la luna llena cayó en viernes, aunque el calendario judío era variable e impredecible con exactitud, </a:t>
            </a:r>
            <a:r>
              <a:rPr kumimoji="0" lang="es-ES" sz="2800" b="0" i="0" u="none" strike="noStrike" kern="0" cap="none" spc="0" normalizeH="0" baseline="0" noProof="0" dirty="0">
                <a:ln w="15875">
                  <a:solidFill>
                    <a:srgbClr val="FF0000"/>
                  </a:solidFill>
                </a:ln>
                <a:solidFill>
                  <a:srgbClr val="FF0000"/>
                </a:solidFill>
                <a:effectLst/>
                <a:uLnTx/>
                <a:uFillTx/>
                <a:latin typeface="Arial Narrow Bold"/>
              </a:rPr>
              <a:t>es muy tardía.</a:t>
            </a:r>
            <a:endParaRPr kumimoji="0" lang="es-CO" sz="2800" b="0" i="0" u="none" strike="noStrike" kern="0" cap="none" spc="0" normalizeH="0" baseline="0" noProof="0" dirty="0">
              <a:ln w="15875">
                <a:solidFill>
                  <a:srgbClr val="FF0000"/>
                </a:solidFill>
              </a:ln>
              <a:solidFill>
                <a:srgbClr val="FF0000"/>
              </a:solidFill>
              <a:effectLst/>
              <a:uLnTx/>
              <a:uFillTx/>
              <a:latin typeface="Arial Narrow Bold"/>
            </a:endParaRPr>
          </a:p>
        </p:txBody>
      </p:sp>
      <p:sp>
        <p:nvSpPr>
          <p:cNvPr id="14" name="Rectángulo 13">
            <a:extLst>
              <a:ext uri="{FF2B5EF4-FFF2-40B4-BE49-F238E27FC236}">
                <a16:creationId xmlns:a16="http://schemas.microsoft.com/office/drawing/2014/main" id="{7E2E76CB-7B77-4336-91D3-7DE50616828A}"/>
              </a:ext>
            </a:extLst>
          </p:cNvPr>
          <p:cNvSpPr/>
          <p:nvPr/>
        </p:nvSpPr>
        <p:spPr>
          <a:xfrm>
            <a:off x="761659" y="4581385"/>
            <a:ext cx="7620683" cy="1815882"/>
          </a:xfrm>
          <a:prstGeom prst="rect">
            <a:avLst/>
          </a:prstGeom>
          <a:gradFill>
            <a:gsLst>
              <a:gs pos="61000">
                <a:schemeClr val="accent1">
                  <a:lumMod val="5000"/>
                  <a:lumOff val="95000"/>
                </a:schemeClr>
              </a:gs>
              <a:gs pos="20000">
                <a:srgbClr val="CCFF99"/>
              </a:gs>
              <a:gs pos="59000">
                <a:srgbClr val="CCFF99"/>
              </a:gs>
              <a:gs pos="1000">
                <a:srgbClr val="CCFF99"/>
              </a:gs>
            </a:gsLst>
            <a:lin ang="5400000" scaled="1"/>
          </a:gradFill>
          <a:ln w="38100" cap="flat" cmpd="sng" algn="ctr">
            <a:noFill/>
            <a:prstDash val="solid"/>
          </a:ln>
          <a:effectLst/>
        </p:spPr>
        <p:txBody>
          <a:bodyPr wrap="square">
            <a:spAutoFit/>
          </a:bodyPr>
          <a:lstStyle/>
          <a:p>
            <a:pPr lvl="0" algn="ctr" defTabSz="914400">
              <a:defRPr/>
            </a:pPr>
            <a:r>
              <a:rPr kumimoji="0" lang="es-CO" sz="2800" b="0" i="0" u="none" strike="noStrike" kern="0" cap="none" spc="0" normalizeH="0" baseline="0" noProof="0" dirty="0">
                <a:ln w="15875">
                  <a:solidFill>
                    <a:sysClr val="windowText" lastClr="000000"/>
                  </a:solidFill>
                </a:ln>
                <a:solidFill>
                  <a:sysClr val="windowText" lastClr="000000"/>
                </a:solidFill>
                <a:effectLst/>
                <a:uLnTx/>
                <a:uFillTx/>
                <a:latin typeface="Arial Narrow Bold"/>
              </a:rPr>
              <a:t>La otra opción posible es el mes de abril.</a:t>
            </a:r>
          </a:p>
          <a:p>
            <a:pPr lvl="0" algn="ctr" defTabSz="914400">
              <a:defRPr/>
            </a:pPr>
            <a:r>
              <a:rPr kumimoji="0" lang="es-CO" sz="2800" b="0" i="0" u="none" strike="noStrike" kern="0" cap="none" spc="0" normalizeH="0" noProof="0" dirty="0">
                <a:ln w="15875">
                  <a:solidFill>
                    <a:sysClr val="windowText" lastClr="000000"/>
                  </a:solidFill>
                </a:ln>
                <a:solidFill>
                  <a:sysClr val="windowText" lastClr="000000"/>
                </a:solidFill>
                <a:effectLst/>
                <a:uLnTx/>
                <a:uFillTx/>
                <a:latin typeface="Arial Narrow Bold"/>
              </a:rPr>
              <a:t> Por lo general a fines de este mes, la cebada está abid </a:t>
            </a:r>
            <a:r>
              <a:rPr lang="es-CO" sz="2800" kern="0" dirty="0">
                <a:ln w="15875">
                  <a:solidFill>
                    <a:sysClr val="windowText" lastClr="000000"/>
                  </a:solidFill>
                </a:ln>
                <a:solidFill>
                  <a:sysClr val="windowText" lastClr="000000"/>
                </a:solidFill>
                <a:latin typeface="Arial Narrow Bold"/>
              </a:rPr>
              <a:t>(</a:t>
            </a:r>
            <a:r>
              <a:rPr lang="es-CO" sz="2800" kern="0" dirty="0">
                <a:ln w="15875">
                  <a:solidFill>
                    <a:srgbClr val="FF0000"/>
                  </a:solidFill>
                </a:ln>
                <a:solidFill>
                  <a:srgbClr val="FF0000"/>
                </a:solidFill>
                <a:latin typeface="Arial Narrow Bold"/>
              </a:rPr>
              <a:t>espigada</a:t>
            </a:r>
            <a:r>
              <a:rPr lang="es-CO" sz="2800" kern="0" dirty="0">
                <a:ln w="15875">
                  <a:solidFill>
                    <a:sysClr val="windowText" lastClr="000000"/>
                  </a:solidFill>
                </a:ln>
                <a:solidFill>
                  <a:sysClr val="windowText" lastClr="000000"/>
                </a:solidFill>
                <a:latin typeface="Arial Narrow Bold"/>
              </a:rPr>
              <a:t>) </a:t>
            </a:r>
            <a:r>
              <a:rPr lang="es-CO" sz="2800" kern="0" dirty="0">
                <a:ln w="15875">
                  <a:solidFill>
                    <a:srgbClr val="FF0000"/>
                  </a:solidFill>
                </a:ln>
                <a:solidFill>
                  <a:srgbClr val="FF0000"/>
                </a:solidFill>
                <a:latin typeface="Arial Narrow Bold"/>
              </a:rPr>
              <a:t>Éxodo 9:31. </a:t>
            </a:r>
          </a:p>
          <a:p>
            <a:pPr lvl="0" algn="ctr" defTabSz="914400">
              <a:defRPr/>
            </a:pPr>
            <a:r>
              <a:rPr lang="es-CO" sz="2800" kern="0" dirty="0">
                <a:ln w="15875">
                  <a:solidFill>
                    <a:srgbClr val="0000FF"/>
                  </a:solidFill>
                </a:ln>
                <a:solidFill>
                  <a:srgbClr val="0000FF"/>
                </a:solidFill>
                <a:latin typeface="Arial Narrow Bold"/>
              </a:rPr>
              <a:t>Pero en abril la Luna Llena no fue en viernes.</a:t>
            </a:r>
            <a:endParaRPr kumimoji="0" lang="es-CO" sz="2800" b="0" i="0" u="none" strike="noStrike" kern="0" cap="none" spc="0" normalizeH="0" baseline="0" noProof="0" dirty="0">
              <a:ln w="15875">
                <a:solidFill>
                  <a:srgbClr val="0000FF"/>
                </a:solidFill>
              </a:ln>
              <a:solidFill>
                <a:srgbClr val="0000FF"/>
              </a:solidFill>
              <a:effectLst/>
              <a:uLnTx/>
              <a:uFillTx/>
              <a:latin typeface="Arial Narrow Bold"/>
            </a:endParaRPr>
          </a:p>
        </p:txBody>
      </p:sp>
      <p:sp>
        <p:nvSpPr>
          <p:cNvPr id="16" name="Rectángulo 15">
            <a:extLst>
              <a:ext uri="{FF2B5EF4-FFF2-40B4-BE49-F238E27FC236}">
                <a16:creationId xmlns:a16="http://schemas.microsoft.com/office/drawing/2014/main" id="{66B1C265-6B2A-4E84-A81D-8EDCF9803AE7}"/>
              </a:ext>
            </a:extLst>
          </p:cNvPr>
          <p:cNvSpPr/>
          <p:nvPr/>
        </p:nvSpPr>
        <p:spPr>
          <a:xfrm>
            <a:off x="883587" y="428341"/>
            <a:ext cx="7376824" cy="1815882"/>
          </a:xfrm>
          <a:prstGeom prst="rect">
            <a:avLst/>
          </a:prstGeom>
          <a:solidFill>
            <a:srgbClr val="FFFFCC"/>
          </a:solidFill>
          <a:ln w="76200">
            <a:noFill/>
          </a:ln>
        </p:spPr>
        <p:txBody>
          <a:bodyPr wrap="square">
            <a:spAutoFit/>
          </a:bodyPr>
          <a:lstStyle/>
          <a:p>
            <a:pPr algn="ctr" defTabSz="914400">
              <a:defRPr/>
            </a:pPr>
            <a:r>
              <a:rPr lang="es-CO" sz="2800" kern="0" dirty="0">
                <a:ln w="19050">
                  <a:solidFill>
                    <a:srgbClr val="C00000"/>
                  </a:solidFill>
                </a:ln>
                <a:solidFill>
                  <a:srgbClr val="C00000"/>
                </a:solidFill>
                <a:latin typeface="Arial Narrow Bold"/>
              </a:rPr>
              <a:t>El 27 de marzo es muy temprano como para que la cebada estuviera abid (espigada), además la luna llena cae un martes, muy lejos del viernes.  </a:t>
            </a:r>
          </a:p>
        </p:txBody>
      </p:sp>
    </p:spTree>
    <p:extLst>
      <p:ext uri="{BB962C8B-B14F-4D97-AF65-F5344CB8AC3E}">
        <p14:creationId xmlns:p14="http://schemas.microsoft.com/office/powerpoint/2010/main" val="7187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D1040D1-A5C0-4A77-AE57-713EED0F9604}"/>
              </a:ext>
            </a:extLst>
          </p:cNvPr>
          <p:cNvSpPr/>
          <p:nvPr/>
        </p:nvSpPr>
        <p:spPr>
          <a:xfrm>
            <a:off x="1322996" y="4550834"/>
            <a:ext cx="6498008" cy="1815882"/>
          </a:xfrm>
          <a:prstGeom prst="rect">
            <a:avLst/>
          </a:prstGeom>
          <a:gradFill>
            <a:gsLst>
              <a:gs pos="100000">
                <a:schemeClr val="bg1"/>
              </a:gs>
              <a:gs pos="43000">
                <a:schemeClr val="accent2">
                  <a:lumMod val="40000"/>
                  <a:lumOff val="60000"/>
                </a:schemeClr>
              </a:gs>
              <a:gs pos="3000">
                <a:schemeClr val="accent2">
                  <a:lumMod val="60000"/>
                  <a:lumOff val="40000"/>
                </a:schemeClr>
              </a:gs>
            </a:gsLst>
            <a:lin ang="5400000" scaled="1"/>
          </a:gra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Bold"/>
              </a:rPr>
              <a:t>Pero a casi 2000 años de distancia es imposible tener un reporte de la cosecha de cebada del año 31, como lo tenían los mileritas en el siglo XIX para calcular el Yom Kippur en 1844.</a:t>
            </a:r>
            <a:endParaRPr kumimoji="0" lang="es-CO" sz="2800" b="0" i="0" u="none" strike="noStrike" kern="0" cap="none" spc="0" normalizeH="0" baseline="0" noProof="0" dirty="0">
              <a:ln w="15875">
                <a:solidFill>
                  <a:srgbClr val="0000FF"/>
                </a:solidFill>
              </a:ln>
              <a:solidFill>
                <a:srgbClr val="0000FF"/>
              </a:solidFill>
              <a:effectLst>
                <a:glow rad="63500">
                  <a:schemeClr val="tx1"/>
                </a:glow>
              </a:effectLst>
              <a:uLnTx/>
              <a:uFillTx/>
              <a:latin typeface="Arial Narrow Bold"/>
            </a:endParaRPr>
          </a:p>
        </p:txBody>
      </p:sp>
      <p:sp>
        <p:nvSpPr>
          <p:cNvPr id="6" name="Rectángulo 5">
            <a:extLst>
              <a:ext uri="{FF2B5EF4-FFF2-40B4-BE49-F238E27FC236}">
                <a16:creationId xmlns:a16="http://schemas.microsoft.com/office/drawing/2014/main" id="{E0F44720-8A08-4E8C-969E-7F197563F025}"/>
              </a:ext>
            </a:extLst>
          </p:cNvPr>
          <p:cNvSpPr/>
          <p:nvPr/>
        </p:nvSpPr>
        <p:spPr>
          <a:xfrm>
            <a:off x="2099455" y="1690588"/>
            <a:ext cx="4945090" cy="954107"/>
          </a:xfrm>
          <a:prstGeom prst="rect">
            <a:avLst/>
          </a:prstGeom>
          <a:solidFill>
            <a:srgbClr val="CCFFCC"/>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defTabSz="914400">
              <a:defRPr/>
            </a:pPr>
            <a:r>
              <a:rPr lang="es-CO" sz="2800" kern="0" noProof="0" dirty="0">
                <a:ln w="15875">
                  <a:solidFill>
                    <a:schemeClr val="tx1"/>
                  </a:solidFill>
                </a:ln>
                <a:solidFill>
                  <a:sysClr val="windowText" lastClr="000000"/>
                </a:solidFill>
                <a:latin typeface="Arial Narrow Bold"/>
              </a:rPr>
              <a:t>¿Cómo saber si la Pascua del 31 se celebró en abril?</a:t>
            </a:r>
            <a:endParaRPr kumimoji="0" lang="es-CO" sz="2800" b="0" i="0" u="none" strike="noStrike" kern="0" cap="none" spc="0" normalizeH="0" baseline="0" noProof="0" dirty="0">
              <a:ln w="15875">
                <a:solidFill>
                  <a:srgbClr val="FF0000"/>
                </a:solidFill>
              </a:ln>
              <a:solidFill>
                <a:srgbClr val="FF0000"/>
              </a:solidFill>
              <a:effectLst>
                <a:glow rad="63500">
                  <a:schemeClr val="tx1"/>
                </a:glow>
              </a:effectLst>
              <a:uLnTx/>
              <a:uFillTx/>
              <a:latin typeface="Arial Narrow Bold"/>
            </a:endParaRPr>
          </a:p>
        </p:txBody>
      </p:sp>
      <p:sp>
        <p:nvSpPr>
          <p:cNvPr id="8" name="Rectángulo 14">
            <a:extLst>
              <a:ext uri="{FF2B5EF4-FFF2-40B4-BE49-F238E27FC236}">
                <a16:creationId xmlns:a16="http://schemas.microsoft.com/office/drawing/2014/main" id="{2B955A92-9F7D-46C5-A409-0D7319A6625E}"/>
              </a:ext>
            </a:extLst>
          </p:cNvPr>
          <p:cNvSpPr/>
          <p:nvPr/>
        </p:nvSpPr>
        <p:spPr>
          <a:xfrm>
            <a:off x="1414661" y="2905267"/>
            <a:ext cx="6314679" cy="1384995"/>
          </a:xfrm>
          <a:prstGeom prst="rect">
            <a:avLst/>
          </a:prstGeom>
          <a:solidFill>
            <a:sysClr val="window" lastClr="FFFFFF"/>
          </a:solidFill>
          <a:ln w="25400" cap="flat" cmpd="sng" algn="ctr">
            <a:solidFill>
              <a:srgbClr val="0F6FC6"/>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5875">
                  <a:solidFill>
                    <a:schemeClr val="accent5">
                      <a:lumMod val="50000"/>
                    </a:schemeClr>
                  </a:solidFill>
                </a:ln>
                <a:solidFill>
                  <a:schemeClr val="accent5">
                    <a:lumMod val="50000"/>
                  </a:schemeClr>
                </a:solidFill>
                <a:effectLst>
                  <a:glow>
                    <a:srgbClr val="17406D"/>
                  </a:glow>
                </a:effectLst>
                <a:uLnTx/>
                <a:uFillTx/>
                <a:latin typeface="Arial Narrow Bold"/>
              </a:rPr>
              <a:t>Si la cebada estaba abid (espigada) en ese mes, entonces la Pascua se celebró en abril y no en</a:t>
            </a:r>
            <a:r>
              <a:rPr kumimoji="0" lang="es-CO" sz="2800" b="0" i="0" u="none" strike="noStrike" kern="0" cap="none" spc="0" normalizeH="0" noProof="0" dirty="0">
                <a:ln w="15875">
                  <a:solidFill>
                    <a:schemeClr val="accent5">
                      <a:lumMod val="50000"/>
                    </a:schemeClr>
                  </a:solidFill>
                </a:ln>
                <a:solidFill>
                  <a:schemeClr val="accent5">
                    <a:lumMod val="50000"/>
                  </a:schemeClr>
                </a:solidFill>
                <a:effectLst>
                  <a:glow>
                    <a:srgbClr val="17406D"/>
                  </a:glow>
                </a:effectLst>
                <a:uLnTx/>
                <a:uFillTx/>
                <a:latin typeface="Arial Narrow Bold"/>
              </a:rPr>
              <a:t> mayo</a:t>
            </a:r>
            <a:r>
              <a:rPr kumimoji="0" lang="es-CO" sz="2800" b="0" i="0" u="none" strike="noStrike" kern="0" cap="none" spc="0" normalizeH="0" baseline="0" noProof="0" dirty="0">
                <a:ln w="15875">
                  <a:solidFill>
                    <a:schemeClr val="accent5">
                      <a:lumMod val="50000"/>
                    </a:schemeClr>
                  </a:solidFill>
                </a:ln>
                <a:solidFill>
                  <a:schemeClr val="accent5">
                    <a:lumMod val="50000"/>
                  </a:schemeClr>
                </a:solidFill>
                <a:effectLst>
                  <a:glow>
                    <a:srgbClr val="17406D"/>
                  </a:glow>
                </a:effectLst>
                <a:uLnTx/>
                <a:uFillTx/>
                <a:latin typeface="Arial Narrow Bold"/>
              </a:rPr>
              <a:t>. </a:t>
            </a:r>
          </a:p>
        </p:txBody>
      </p:sp>
      <p:sp>
        <p:nvSpPr>
          <p:cNvPr id="9" name="Rectángulo 8">
            <a:extLst>
              <a:ext uri="{FF2B5EF4-FFF2-40B4-BE49-F238E27FC236}">
                <a16:creationId xmlns:a16="http://schemas.microsoft.com/office/drawing/2014/main" id="{E445F065-5F8D-43AD-852C-4103742B3E38}"/>
              </a:ext>
            </a:extLst>
          </p:cNvPr>
          <p:cNvSpPr/>
          <p:nvPr/>
        </p:nvSpPr>
        <p:spPr>
          <a:xfrm>
            <a:off x="1157695" y="611453"/>
            <a:ext cx="6828609" cy="584775"/>
          </a:xfrm>
          <a:prstGeom prst="rect">
            <a:avLst/>
          </a:prstGeom>
          <a:solidFill>
            <a:sysClr val="window" lastClr="FFFFFF"/>
          </a:solidFill>
          <a:ln w="76200">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0" i="0" u="none" strike="noStrike" kern="0" cap="none" spc="0" normalizeH="0" baseline="0" noProof="0" dirty="0">
                <a:ln w="19050">
                  <a:solidFill>
                    <a:srgbClr val="FF0000"/>
                  </a:solidFill>
                </a:ln>
                <a:solidFill>
                  <a:srgbClr val="FF0000"/>
                </a:solidFill>
                <a:effectLst/>
                <a:uLnTx/>
                <a:uFillTx/>
                <a:latin typeface="Arial Narrow Bold"/>
              </a:rPr>
              <a:t>¿Cómo resolvemos este asunto?</a:t>
            </a:r>
          </a:p>
        </p:txBody>
      </p:sp>
    </p:spTree>
    <p:extLst>
      <p:ext uri="{BB962C8B-B14F-4D97-AF65-F5344CB8AC3E}">
        <p14:creationId xmlns:p14="http://schemas.microsoft.com/office/powerpoint/2010/main" val="3565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20107"/>
            </a:gs>
            <a:gs pos="69000">
              <a:srgbClr val="01063E"/>
            </a:gs>
            <a:gs pos="71000">
              <a:srgbClr val="020106"/>
            </a:gs>
            <a:gs pos="100000">
              <a:srgbClr val="020106"/>
            </a:gs>
          </a:gsLst>
          <a:lin ang="5400000" scaled="1"/>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39BEFE8-47D4-447D-917E-4E350C4614D6}"/>
              </a:ext>
            </a:extLst>
          </p:cNvPr>
          <p:cNvSpPr/>
          <p:nvPr/>
        </p:nvSpPr>
        <p:spPr>
          <a:xfrm>
            <a:off x="1822642" y="418311"/>
            <a:ext cx="5498717" cy="138499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chemeClr val="tx1"/>
                  </a:solidFill>
                </a:ln>
                <a:solidFill>
                  <a:schemeClr val="tx1"/>
                </a:solidFill>
                <a:effectLst/>
                <a:uLnTx/>
                <a:uFillTx/>
                <a:latin typeface="Arial Narrow Bold"/>
              </a:rPr>
              <a:t>Asumiendo que la cebada estuviera </a:t>
            </a:r>
            <a:r>
              <a:rPr kumimoji="0" lang="es-CO" sz="2800" b="0" i="0" u="none" strike="noStrike" kern="0" cap="none" spc="0" normalizeH="0" baseline="0" noProof="0" dirty="0">
                <a:ln w="19050">
                  <a:solidFill>
                    <a:srgbClr val="FF0000"/>
                  </a:solidFill>
                </a:ln>
                <a:solidFill>
                  <a:srgbClr val="FF0000"/>
                </a:solidFill>
                <a:effectLst/>
                <a:uLnTx/>
                <a:uFillTx/>
                <a:latin typeface="Arial Narrow Bold"/>
              </a:rPr>
              <a:t>abid</a:t>
            </a:r>
            <a:r>
              <a:rPr kumimoji="0" lang="es-CO" sz="2800" b="0" i="0" u="none" strike="noStrike" kern="0" cap="none" spc="0" normalizeH="0" baseline="0" noProof="0" dirty="0">
                <a:ln w="19050">
                  <a:solidFill>
                    <a:schemeClr val="tx1"/>
                  </a:solidFill>
                </a:ln>
                <a:solidFill>
                  <a:schemeClr val="tx1"/>
                </a:solidFill>
                <a:effectLst/>
                <a:uLnTx/>
                <a:uFillTx/>
                <a:latin typeface="Arial Narrow Bold"/>
              </a:rPr>
              <a:t> a fines de abril, </a:t>
            </a:r>
            <a:r>
              <a:rPr kumimoji="0" lang="es-CO" sz="2800" b="0" i="0" u="none" strike="noStrike" kern="0" cap="none" spc="0" normalizeH="0" baseline="0" noProof="0" dirty="0">
                <a:ln w="19050">
                  <a:solidFill>
                    <a:srgbClr val="FF0000"/>
                  </a:solidFill>
                </a:ln>
                <a:solidFill>
                  <a:srgbClr val="FF0000"/>
                </a:solidFill>
                <a:effectLst/>
                <a:uLnTx/>
                <a:uFillTx/>
                <a:latin typeface="Arial Narrow Bold"/>
              </a:rPr>
              <a:t>como generalmente sucede</a:t>
            </a:r>
            <a:r>
              <a:rPr kumimoji="0" lang="es-CO" sz="2800" b="0" i="0" u="none" strike="noStrike" kern="0" cap="none" spc="0" normalizeH="0" baseline="0" noProof="0" dirty="0">
                <a:ln w="19050">
                  <a:solidFill>
                    <a:schemeClr val="tx1"/>
                  </a:solidFill>
                </a:ln>
                <a:solidFill>
                  <a:schemeClr val="tx1"/>
                </a:solidFill>
                <a:effectLst/>
                <a:uLnTx/>
                <a:uFillTx/>
                <a:latin typeface="Arial Narrow Bold"/>
              </a:rPr>
              <a:t>, </a:t>
            </a:r>
            <a:r>
              <a:rPr kumimoji="0" lang="es-CO" sz="2800" b="0" i="0" u="none" strike="noStrike" kern="0" cap="none" spc="0" normalizeH="0" baseline="0" noProof="0" dirty="0">
                <a:ln w="19050">
                  <a:solidFill>
                    <a:srgbClr val="0000FF"/>
                  </a:solidFill>
                </a:ln>
                <a:solidFill>
                  <a:srgbClr val="0000FF"/>
                </a:solidFill>
                <a:effectLst/>
                <a:uLnTx/>
                <a:uFillTx/>
                <a:latin typeface="Arial Narrow Bold"/>
              </a:rPr>
              <a:t>¿cuándo fue el 1.° de Nisán? </a:t>
            </a:r>
            <a:endParaRPr kumimoji="0" lang="es-CO" sz="2800" b="0" i="0" u="none" strike="noStrike" kern="0" cap="none" spc="0" normalizeH="0" baseline="0" noProof="0" dirty="0">
              <a:ln w="19050">
                <a:solidFill>
                  <a:srgbClr val="0000FF"/>
                </a:solidFill>
              </a:ln>
              <a:solidFill>
                <a:srgbClr val="0000FF"/>
              </a:solidFill>
              <a:effectLst>
                <a:glow rad="63500">
                  <a:srgbClr val="000000"/>
                </a:glow>
              </a:effectLst>
              <a:uLnTx/>
              <a:uFillTx/>
              <a:latin typeface="Arial Narrow Bold"/>
            </a:endParaRPr>
          </a:p>
        </p:txBody>
      </p:sp>
      <p:sp>
        <p:nvSpPr>
          <p:cNvPr id="9" name="Rectángulo 8">
            <a:extLst>
              <a:ext uri="{FF2B5EF4-FFF2-40B4-BE49-F238E27FC236}">
                <a16:creationId xmlns:a16="http://schemas.microsoft.com/office/drawing/2014/main" id="{17119598-200B-4553-9BC6-797DDBF8F009}"/>
              </a:ext>
            </a:extLst>
          </p:cNvPr>
          <p:cNvSpPr/>
          <p:nvPr/>
        </p:nvSpPr>
        <p:spPr>
          <a:xfrm>
            <a:off x="160986" y="4329605"/>
            <a:ext cx="8822028" cy="2246769"/>
          </a:xfrm>
          <a:prstGeom prst="rect">
            <a:avLst/>
          </a:prstGeom>
          <a:gradFill>
            <a:gsLst>
              <a:gs pos="0">
                <a:srgbClr val="CCFFCC"/>
              </a:gs>
              <a:gs pos="37000">
                <a:srgbClr val="CCFFCC"/>
              </a:gs>
              <a:gs pos="42000">
                <a:srgbClr val="FFFFFF"/>
              </a:gs>
            </a:gsLst>
            <a:lin ang="16200000" scaled="1"/>
          </a:gra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defTabSz="914400">
              <a:defRPr/>
            </a:pPr>
            <a:r>
              <a:rPr kumimoji="0" lang="es-CO" sz="2800" b="0" i="0" u="none" strike="noStrike" kern="0" cap="none" spc="0" normalizeH="0" baseline="0" noProof="0" dirty="0">
                <a:ln w="15875">
                  <a:solidFill>
                    <a:srgbClr val="CC6600"/>
                  </a:solidFill>
                </a:ln>
                <a:solidFill>
                  <a:srgbClr val="CC6600"/>
                </a:solidFill>
                <a:effectLst/>
                <a:uLnTx/>
                <a:uFillTx/>
                <a:latin typeface="Arial Narrow Bold"/>
              </a:rPr>
              <a:t>Para nosotros sería muy fácil decir que fue el </a:t>
            </a:r>
            <a:r>
              <a:rPr lang="es-CO" sz="2800" kern="0" dirty="0">
                <a:ln w="15875">
                  <a:solidFill>
                    <a:srgbClr val="CC6600"/>
                  </a:solidFill>
                </a:ln>
                <a:solidFill>
                  <a:srgbClr val="CC6600"/>
                </a:solidFill>
                <a:latin typeface="Arial Narrow Bold"/>
              </a:rPr>
              <a:t>12, porque la luna llena fue el 25, y solo tendríamos que contar 14 días hacia atrás para fijar el 1.° de Nisán.</a:t>
            </a:r>
          </a:p>
          <a:p>
            <a:pPr lvl="0" algn="ctr" defTabSz="914400">
              <a:defRPr/>
            </a:pPr>
            <a:r>
              <a:rPr kumimoji="0" lang="es-CO" sz="2800" b="0" i="0" u="none" strike="noStrike" kern="0" cap="none" spc="0" normalizeH="0" baseline="0" noProof="0" dirty="0">
                <a:ln w="15875">
                  <a:solidFill>
                    <a:srgbClr val="0E6F07"/>
                  </a:solidFill>
                </a:ln>
                <a:solidFill>
                  <a:srgbClr val="0E6F07"/>
                </a:solidFill>
                <a:effectLst/>
                <a:uLnTx/>
                <a:uFillTx/>
                <a:latin typeface="Arial Narrow Bold"/>
              </a:rPr>
              <a:t>De igual manera hacen los que ubican la Pascua de la crucifixión el 25 de mayo del 31, o el 3 de abril del 33.</a:t>
            </a:r>
          </a:p>
        </p:txBody>
      </p:sp>
      <p:pic>
        <p:nvPicPr>
          <p:cNvPr id="6" name="Imagen 6">
            <a:extLst>
              <a:ext uri="{FF2B5EF4-FFF2-40B4-BE49-F238E27FC236}">
                <a16:creationId xmlns:a16="http://schemas.microsoft.com/office/drawing/2014/main" id="{E45A896F-80BA-4FFB-B22C-DFFE653D47AC}"/>
              </a:ext>
            </a:extLst>
          </p:cNvPr>
          <p:cNvPicPr>
            <a:picLocks noChangeAspect="1"/>
          </p:cNvPicPr>
          <p:nvPr/>
        </p:nvPicPr>
        <p:blipFill rotWithShape="1">
          <a:blip r:embed="rId2">
            <a:extLst>
              <a:ext uri="{28A0092B-C50C-407E-A947-70E740481C1C}">
                <a14:useLocalDpi xmlns:a14="http://schemas.microsoft.com/office/drawing/2010/main" val="0"/>
              </a:ext>
            </a:extLst>
          </a:blip>
          <a:srcRect l="26304" t="42073" r="39565" b="30603"/>
          <a:stretch/>
        </p:blipFill>
        <p:spPr>
          <a:xfrm>
            <a:off x="2117560" y="1947810"/>
            <a:ext cx="4908880" cy="2209519"/>
          </a:xfrm>
          <a:prstGeom prst="rect">
            <a:avLst/>
          </a:prstGeom>
          <a:ln w="28575">
            <a:solidFill>
              <a:schemeClr val="tx1"/>
            </a:solidFill>
          </a:ln>
        </p:spPr>
      </p:pic>
    </p:spTree>
    <p:extLst>
      <p:ext uri="{BB962C8B-B14F-4D97-AF65-F5344CB8AC3E}">
        <p14:creationId xmlns:p14="http://schemas.microsoft.com/office/powerpoint/2010/main" val="325072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8" name="Rectángulo 14">
            <a:extLst>
              <a:ext uri="{FF2B5EF4-FFF2-40B4-BE49-F238E27FC236}">
                <a16:creationId xmlns:a16="http://schemas.microsoft.com/office/drawing/2014/main" id="{2B955A92-9F7D-46C5-A409-0D7319A6625E}"/>
              </a:ext>
            </a:extLst>
          </p:cNvPr>
          <p:cNvSpPr/>
          <p:nvPr/>
        </p:nvSpPr>
        <p:spPr>
          <a:xfrm>
            <a:off x="967978" y="2503912"/>
            <a:ext cx="7208044" cy="1815882"/>
          </a:xfrm>
          <a:prstGeom prst="rect">
            <a:avLst/>
          </a:prstGeom>
          <a:solidFill>
            <a:sysClr val="window" lastClr="FFFFFF"/>
          </a:solidFill>
          <a:ln w="25400" cap="flat" cmpd="sng" algn="ctr">
            <a:solidFill>
              <a:srgbClr val="0F6FC6"/>
            </a:solidFill>
            <a:prstDash val="solid"/>
          </a:ln>
          <a:effectLst/>
        </p:spPr>
        <p:txBody>
          <a:bodyPr wrap="square">
            <a:spAutoFit/>
          </a:bodyPr>
          <a:lstStyle/>
          <a:p>
            <a:pPr lvl="0" algn="ctr" defTabSz="914400">
              <a:defRPr/>
            </a:pPr>
            <a:r>
              <a:rPr lang="es-CO" sz="2800" kern="0" dirty="0">
                <a:ln w="15875">
                  <a:solidFill>
                    <a:srgbClr val="0000CC"/>
                  </a:solidFill>
                </a:ln>
                <a:solidFill>
                  <a:srgbClr val="0000CC"/>
                </a:solidFill>
                <a:effectLst>
                  <a:glow>
                    <a:srgbClr val="17406D"/>
                  </a:glow>
                </a:effectLst>
                <a:latin typeface="Arial Narrow Bold"/>
              </a:rPr>
              <a:t>El comienzo del año se determinaba de acuerdo a la maduración de la cebada y la observación de la Luna Creciente después de  la aparición de la cebada madura.</a:t>
            </a:r>
            <a:endParaRPr kumimoji="0" lang="es-CO" sz="2800" b="0" i="0" u="none" strike="noStrike" kern="0" cap="none" spc="0" normalizeH="0" baseline="0" noProof="0" dirty="0">
              <a:ln w="15875">
                <a:solidFill>
                  <a:srgbClr val="FF0000"/>
                </a:solidFill>
              </a:ln>
              <a:solidFill>
                <a:srgbClr val="FF0000"/>
              </a:solidFill>
              <a:effectLst>
                <a:glow>
                  <a:srgbClr val="17406D"/>
                </a:glow>
              </a:effectLst>
              <a:uLnTx/>
              <a:uFillTx/>
              <a:latin typeface="Arial Narrow Bold"/>
            </a:endParaRPr>
          </a:p>
        </p:txBody>
      </p:sp>
      <p:sp>
        <p:nvSpPr>
          <p:cNvPr id="9" name="Rectángulo 8">
            <a:extLst>
              <a:ext uri="{FF2B5EF4-FFF2-40B4-BE49-F238E27FC236}">
                <a16:creationId xmlns:a16="http://schemas.microsoft.com/office/drawing/2014/main" id="{BAAA1CEA-DB79-412B-A6D9-F128FE67588D}"/>
              </a:ext>
            </a:extLst>
          </p:cNvPr>
          <p:cNvSpPr/>
          <p:nvPr/>
        </p:nvSpPr>
        <p:spPr>
          <a:xfrm>
            <a:off x="773293" y="555510"/>
            <a:ext cx="7597413" cy="1815882"/>
          </a:xfrm>
          <a:prstGeom prst="rect">
            <a:avLst/>
          </a:prstGeom>
          <a:solidFill>
            <a:srgbClr val="F6FECE"/>
          </a:solidFill>
          <a:ln w="38100" cap="rnd" cmpd="sng" algn="ctr">
            <a:solidFill>
              <a:srgbClr val="FF0000"/>
            </a:solidFill>
            <a:prstDash val="solid"/>
          </a:ln>
          <a:effectLst/>
        </p:spPr>
        <p:txBody>
          <a:bodyPr wrap="square">
            <a:spAutoFit/>
          </a:bodyPr>
          <a:lstStyle/>
          <a:p>
            <a:pPr lvl="0" algn="ctr" defTabSz="914400">
              <a:defRPr/>
            </a:pPr>
            <a:r>
              <a:rPr lang="es-CO" sz="2800" kern="0" dirty="0">
                <a:ln w="15875">
                  <a:solidFill>
                    <a:schemeClr val="tx1"/>
                  </a:solidFill>
                </a:ln>
                <a:solidFill>
                  <a:sysClr val="windowText" lastClr="000000"/>
                </a:solidFill>
                <a:latin typeface="Arial Narrow Bold"/>
              </a:rPr>
              <a:t>La astronomía moderna puede indicarnos los momentos en que las fases lunares ocurrieron en abril del 31, y en cualquier otro mes y año.</a:t>
            </a:r>
          </a:p>
          <a:p>
            <a:pPr lvl="0" algn="ctr" defTabSz="914400">
              <a:defRPr/>
            </a:pPr>
            <a:r>
              <a:rPr lang="es-CO" sz="2800" kern="0" dirty="0">
                <a:ln w="15875">
                  <a:solidFill>
                    <a:srgbClr val="FF0000"/>
                  </a:solidFill>
                </a:ln>
                <a:solidFill>
                  <a:srgbClr val="FF0000"/>
                </a:solidFill>
                <a:latin typeface="Arial Narrow Bold"/>
              </a:rPr>
              <a:t>Pero los antiguos no tenían esa ventaja.</a:t>
            </a:r>
            <a:endParaRPr kumimoji="0" lang="es-CO" sz="2800" b="0" i="0" u="none" strike="noStrike" kern="0" cap="none" spc="0" normalizeH="0" baseline="0" noProof="0" dirty="0">
              <a:ln w="15875">
                <a:solidFill>
                  <a:srgbClr val="FF0000"/>
                </a:solidFill>
              </a:ln>
              <a:solidFill>
                <a:srgbClr val="FF0000"/>
              </a:solidFill>
              <a:effectLst>
                <a:glow rad="63500">
                  <a:schemeClr val="tx1"/>
                </a:glow>
              </a:effectLst>
              <a:uLnTx/>
              <a:uFillTx/>
              <a:latin typeface="Arial Narrow Bold"/>
            </a:endParaRPr>
          </a:p>
        </p:txBody>
      </p:sp>
      <p:sp>
        <p:nvSpPr>
          <p:cNvPr id="5" name="Rectángulo 14">
            <a:extLst>
              <a:ext uri="{FF2B5EF4-FFF2-40B4-BE49-F238E27FC236}">
                <a16:creationId xmlns:a16="http://schemas.microsoft.com/office/drawing/2014/main" id="{0DB34381-A999-417E-AB2B-CED4E1736228}"/>
              </a:ext>
            </a:extLst>
          </p:cNvPr>
          <p:cNvSpPr/>
          <p:nvPr/>
        </p:nvSpPr>
        <p:spPr>
          <a:xfrm>
            <a:off x="1224614" y="4496049"/>
            <a:ext cx="6694771" cy="954107"/>
          </a:xfrm>
          <a:prstGeom prst="rect">
            <a:avLst/>
          </a:prstGeom>
          <a:solidFill>
            <a:sysClr val="window" lastClr="FFFFFF"/>
          </a:solidFill>
          <a:ln w="25400" cap="flat" cmpd="sng" algn="ctr">
            <a:solidFill>
              <a:srgbClr val="0F6FC6"/>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kern="0" dirty="0">
                <a:ln w="15875">
                  <a:solidFill>
                    <a:schemeClr val="tx1"/>
                  </a:solidFill>
                </a:ln>
                <a:effectLst>
                  <a:glow>
                    <a:srgbClr val="17406D"/>
                  </a:glow>
                </a:effectLst>
                <a:latin typeface="Arial Narrow Bold"/>
              </a:rPr>
              <a:t>Pero no siempre el lapso entre la L. Nueva y la L. Creciente era un día, sino 2 y hasta 3 días. </a:t>
            </a:r>
            <a:endParaRPr kumimoji="0" lang="es-CO" sz="2800" b="0" i="0" u="none" strike="noStrike" kern="0" cap="none" spc="0" normalizeH="0" baseline="0" noProof="0" dirty="0">
              <a:ln w="15875">
                <a:solidFill>
                  <a:srgbClr val="FF0000"/>
                </a:solidFill>
              </a:ln>
              <a:solidFill>
                <a:srgbClr val="FF0000"/>
              </a:solidFill>
              <a:effectLst>
                <a:glow>
                  <a:srgbClr val="17406D"/>
                </a:glow>
              </a:effectLst>
              <a:uLnTx/>
              <a:uFillTx/>
              <a:latin typeface="Arial Narrow Bold"/>
            </a:endParaRPr>
          </a:p>
        </p:txBody>
      </p:sp>
      <p:sp>
        <p:nvSpPr>
          <p:cNvPr id="6" name="Rectángulo 14">
            <a:extLst>
              <a:ext uri="{FF2B5EF4-FFF2-40B4-BE49-F238E27FC236}">
                <a16:creationId xmlns:a16="http://schemas.microsoft.com/office/drawing/2014/main" id="{FF1D8A36-1612-41D0-B99E-5EFA644F69E7}"/>
              </a:ext>
            </a:extLst>
          </p:cNvPr>
          <p:cNvSpPr/>
          <p:nvPr/>
        </p:nvSpPr>
        <p:spPr>
          <a:xfrm>
            <a:off x="1333338" y="5628547"/>
            <a:ext cx="6477323" cy="954107"/>
          </a:xfrm>
          <a:prstGeom prst="rect">
            <a:avLst/>
          </a:prstGeom>
          <a:solidFill>
            <a:sysClr val="window" lastClr="FFFFFF"/>
          </a:solidFill>
          <a:ln w="25400" cap="flat" cmpd="sng" algn="ctr">
            <a:solidFill>
              <a:srgbClr val="0F6FC6"/>
            </a:solidFill>
            <a:prstDash val="solid"/>
          </a:ln>
          <a:effectLst/>
        </p:spPr>
        <p:txBody>
          <a:bodyPr wrap="square">
            <a:spAutoFit/>
          </a:bodyPr>
          <a:lstStyle/>
          <a:p>
            <a:pPr lvl="0" algn="ctr" defTabSz="914400">
              <a:defRPr/>
            </a:pPr>
            <a:r>
              <a:rPr lang="es-CO" sz="2800" kern="0" dirty="0">
                <a:ln w="15875">
                  <a:solidFill>
                    <a:schemeClr val="tx1"/>
                  </a:solidFill>
                </a:ln>
                <a:effectLst>
                  <a:glow>
                    <a:srgbClr val="17406D"/>
                  </a:glow>
                </a:effectLst>
                <a:latin typeface="Arial Narrow Bold"/>
              </a:rPr>
              <a:t>Y a casi 2000 mil de distancia no sabemos qué condiciones atmosféricas prevalecieron.</a:t>
            </a:r>
            <a:r>
              <a:rPr lang="es-CO" sz="2800" kern="0" dirty="0">
                <a:ln w="15875">
                  <a:solidFill>
                    <a:srgbClr val="FF0000"/>
                  </a:solidFill>
                </a:ln>
                <a:solidFill>
                  <a:srgbClr val="FF0000"/>
                </a:solidFill>
                <a:effectLst>
                  <a:glow>
                    <a:srgbClr val="17406D"/>
                  </a:glow>
                </a:effectLst>
                <a:latin typeface="Arial Narrow Bold"/>
              </a:rPr>
              <a:t>  </a:t>
            </a:r>
            <a:endParaRPr kumimoji="0" lang="es-CO" sz="2800" b="0" i="0" u="none" strike="noStrike" kern="0" cap="none" spc="0" normalizeH="0" baseline="0" noProof="0" dirty="0">
              <a:ln w="15875">
                <a:solidFill>
                  <a:srgbClr val="FF0000"/>
                </a:solidFill>
              </a:ln>
              <a:solidFill>
                <a:srgbClr val="FF0000"/>
              </a:solidFill>
              <a:effectLst>
                <a:glow>
                  <a:srgbClr val="17406D"/>
                </a:glow>
              </a:effectLst>
              <a:uLnTx/>
              <a:uFillTx/>
              <a:latin typeface="Arial Narrow Bold"/>
            </a:endParaRPr>
          </a:p>
        </p:txBody>
      </p:sp>
    </p:spTree>
    <p:extLst>
      <p:ext uri="{BB962C8B-B14F-4D97-AF65-F5344CB8AC3E}">
        <p14:creationId xmlns:p14="http://schemas.microsoft.com/office/powerpoint/2010/main" val="9842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D214EF8-A34F-46F4-BC39-EBD750469C23}"/>
              </a:ext>
            </a:extLst>
          </p:cNvPr>
          <p:cNvSpPr/>
          <p:nvPr/>
        </p:nvSpPr>
        <p:spPr>
          <a:xfrm>
            <a:off x="141667" y="160604"/>
            <a:ext cx="8860665" cy="649408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lgn="ctr" defTabSz="914400">
              <a:defRPr/>
            </a:pPr>
            <a:r>
              <a:rPr lang="es-CO" sz="2800" kern="0" dirty="0">
                <a:ln w="15875">
                  <a:solidFill>
                    <a:schemeClr val="tx1"/>
                  </a:solidFill>
                </a:ln>
                <a:solidFill>
                  <a:schemeClr val="tx1"/>
                </a:solidFill>
                <a:latin typeface="Arial Narrow Bold"/>
              </a:rPr>
              <a:t>«De acuerdo con la antigua costumbre, antes de que el cuarto creciente pudiera ser considerado el comienzo de un mes, tenía que ser observado en realidad e informado el hecho a una comisión de sacerdotes. Ciertos observadores oficiales se ubicaban en lugares apropiados a la puesta del sol del 29 del mes, y escrutaban ansiosamente el horizonte. Las primeras manifestaciones del cuarto creciente no se pueden ver hasta que sol se ha puesto por suficiente tiempo como para que la oscuridad adquiera cierta intensidad, y a menudo esté cerca del horizonte que desaparece de la vista después de haber sido visible para el ojo bien entrenado solo unos pocos minutos».  </a:t>
            </a:r>
            <a:r>
              <a:rPr lang="es-CO" sz="2400" kern="0" dirty="0">
                <a:ln w="15875">
                  <a:solidFill>
                    <a:srgbClr val="FF0000"/>
                  </a:solidFill>
                </a:ln>
                <a:solidFill>
                  <a:srgbClr val="FF0000"/>
                </a:solidFill>
                <a:latin typeface="Arial Narrow Bold"/>
              </a:rPr>
              <a:t>C. </a:t>
            </a:r>
            <a:r>
              <a:rPr lang="es-CO" sz="2400" kern="0" dirty="0" err="1">
                <a:ln w="15875">
                  <a:solidFill>
                    <a:srgbClr val="FF0000"/>
                  </a:solidFill>
                </a:ln>
                <a:solidFill>
                  <a:srgbClr val="FF0000"/>
                </a:solidFill>
                <a:latin typeface="Arial Narrow Bold"/>
              </a:rPr>
              <a:t>Mervyn</a:t>
            </a:r>
            <a:r>
              <a:rPr lang="es-CO" sz="2400" kern="0" dirty="0">
                <a:ln w="15875">
                  <a:solidFill>
                    <a:srgbClr val="FF0000"/>
                  </a:solidFill>
                </a:ln>
                <a:solidFill>
                  <a:srgbClr val="FF0000"/>
                </a:solidFill>
                <a:latin typeface="Arial Narrow Bold"/>
              </a:rPr>
              <a:t> Maxwell. </a:t>
            </a:r>
          </a:p>
          <a:p>
            <a:pPr lvl="0" algn="ctr" defTabSz="914400">
              <a:defRPr/>
            </a:pPr>
            <a:r>
              <a:rPr lang="es-CO" sz="2400" kern="0" dirty="0">
                <a:ln w="15875">
                  <a:solidFill>
                    <a:srgbClr val="FF0000"/>
                  </a:solidFill>
                </a:ln>
                <a:solidFill>
                  <a:srgbClr val="FF0000"/>
                </a:solidFill>
                <a:latin typeface="Arial Narrow Bold"/>
              </a:rPr>
              <a:t>El Porvenir del Mundo Revelado, 258,259.</a:t>
            </a:r>
          </a:p>
        </p:txBody>
      </p:sp>
    </p:spTree>
    <p:extLst>
      <p:ext uri="{BB962C8B-B14F-4D97-AF65-F5344CB8AC3E}">
        <p14:creationId xmlns:p14="http://schemas.microsoft.com/office/powerpoint/2010/main" val="27087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2.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3.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4.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5.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6.xml><?xml version="1.0" encoding="utf-8"?>
<p:tagLst xmlns:a="http://schemas.openxmlformats.org/drawingml/2006/main" xmlns:r="http://schemas.openxmlformats.org/officeDocument/2006/relationships" xmlns:p="http://schemas.openxmlformats.org/presentationml/2006/main">
  <p:tag name="DVSHAPEID" val="BHJ31UAzrwRMi49176XyND"/>
</p:tagLst>
</file>

<file path=ppt/tags/tag7.xml><?xml version="1.0" encoding="utf-8"?>
<p:tagLst xmlns:a="http://schemas.openxmlformats.org/drawingml/2006/main" xmlns:r="http://schemas.openxmlformats.org/officeDocument/2006/relationships" xmlns:p="http://schemas.openxmlformats.org/presentationml/2006/main">
  <p:tag name="DVSHAPEID" val="xbx2px6En5Ru326HMFC234"/>
</p:tagLst>
</file>

<file path=ppt/tags/tag8.xml><?xml version="1.0" encoding="utf-8"?>
<p:tagLst xmlns:a="http://schemas.openxmlformats.org/drawingml/2006/main" xmlns:r="http://schemas.openxmlformats.org/officeDocument/2006/relationships" xmlns:p="http://schemas.openxmlformats.org/presentationml/2006/main">
  <p:tag name="DVSHAPEID" val="BHJ31UAzrwRMi49176XyND"/>
</p:tagLst>
</file>

<file path=ppt/theme/theme1.xml><?xml version="1.0" encoding="utf-8"?>
<a:theme xmlns:a="http://schemas.openxmlformats.org/drawingml/2006/main" name="1_Reflejos">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spir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13174</TotalTime>
  <Words>1805</Words>
  <Application>Microsoft Office PowerPoint</Application>
  <PresentationFormat>Presentación en pantalla (4:3)</PresentationFormat>
  <Paragraphs>158</Paragraphs>
  <Slides>24</Slides>
  <Notes>0</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24</vt:i4>
      </vt:variant>
    </vt:vector>
  </HeadingPairs>
  <TitlesOfParts>
    <vt:vector size="38" baseType="lpstr">
      <vt:lpstr>Arial</vt:lpstr>
      <vt:lpstr>Arial Narrow</vt:lpstr>
      <vt:lpstr>Arial Narrow Bold</vt:lpstr>
      <vt:lpstr>Calibri</vt:lpstr>
      <vt:lpstr>Calibri Light</vt:lpstr>
      <vt:lpstr>Century Gothic</vt:lpstr>
      <vt:lpstr>Franklin Gothic Demi Cond</vt:lpstr>
      <vt:lpstr>Tahoma</vt:lpstr>
      <vt:lpstr>Wingdings</vt:lpstr>
      <vt:lpstr>Wingdings 3</vt:lpstr>
      <vt:lpstr>1_Reflejos</vt:lpstr>
      <vt:lpstr>Espiral</vt:lpstr>
      <vt:lpstr>3_Tema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OsvaRD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WindowsRD</dc:creator>
  <cp:lastModifiedBy>USUARIO</cp:lastModifiedBy>
  <cp:revision>2684</cp:revision>
  <dcterms:created xsi:type="dcterms:W3CDTF">2014-07-08T15:57:29Z</dcterms:created>
  <dcterms:modified xsi:type="dcterms:W3CDTF">2022-07-22T02:23:54Z</dcterms:modified>
</cp:coreProperties>
</file>