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2" r:id="rId3"/>
    <p:sldMasterId id="2147483817" r:id="rId4"/>
  </p:sldMasterIdLst>
  <p:sldIdLst>
    <p:sldId id="299" r:id="rId5"/>
    <p:sldId id="274" r:id="rId6"/>
    <p:sldId id="264" r:id="rId7"/>
    <p:sldId id="288" r:id="rId8"/>
    <p:sldId id="286" r:id="rId9"/>
    <p:sldId id="283" r:id="rId10"/>
    <p:sldId id="269" r:id="rId11"/>
    <p:sldId id="284" r:id="rId12"/>
    <p:sldId id="287" r:id="rId13"/>
    <p:sldId id="276" r:id="rId14"/>
    <p:sldId id="259" r:id="rId15"/>
    <p:sldId id="290" r:id="rId16"/>
    <p:sldId id="292" r:id="rId17"/>
    <p:sldId id="277" r:id="rId18"/>
    <p:sldId id="289" r:id="rId19"/>
    <p:sldId id="291" r:id="rId20"/>
    <p:sldId id="293" r:id="rId21"/>
    <p:sldId id="273" r:id="rId22"/>
    <p:sldId id="295" r:id="rId23"/>
    <p:sldId id="29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FFD3"/>
    <a:srgbClr val="AFFFCA"/>
    <a:srgbClr val="9BFFBC"/>
    <a:srgbClr val="66FF99"/>
    <a:srgbClr val="B40000"/>
    <a:srgbClr val="000000"/>
    <a:srgbClr val="DE0000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F93CB-DF27-4371-8D05-4C2BA7882F3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3919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49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80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5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8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01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1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EAEC-43A6-40FC-BC76-4830DA8160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5985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71FA7-FCE9-439F-B02F-2039A9E3183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2525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22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6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D229-7271-4404-BF80-ABB9DB0273D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831049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38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35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53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715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843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521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8220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0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458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78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6606A-1C22-4E01-B697-C0D77351AF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667494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12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5060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2007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151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9445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43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0595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240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909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959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F0D3-D3AF-479A-8A04-7E67032614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015968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369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94656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5573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863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897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0142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70432-2074-4F8D-A533-D6E10F908B9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88149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59998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E1321-5555-498B-B108-A4E1FA8719F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02495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1BAB4-D1E2-44CA-9ED4-32D76E540AFE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918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7880-6AF3-416A-A6C3-D2C864DDD38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480771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77215-752F-4259-83A6-5D6946246C3A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3269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044893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06657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19BD-6361-48EB-AE6C-7D40FA569398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28402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504F-8A10-4C3E-9FFB-CF208C17CD07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07552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73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396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246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688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036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6D1F3-2D03-4F46-8F34-9C8CF090D1E1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74663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D1AFB-3E89-42B2-8EA0-E7935C3DF2A2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3828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2094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34C75-B10D-4C13-BEB8-5A0CD3B4F98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69059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C877F-C044-45DA-90E0-D472CA2A0A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85364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156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C0F8-9208-43A9-9668-CA85F251852E}" type="datetimeFigureOut">
              <a:rPr lang="es-CO" smtClean="0"/>
              <a:t>08/11/2021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45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08/11/2021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3682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9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7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3" y="3883778"/>
            <a:ext cx="3377634" cy="25332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2954" y="737707"/>
            <a:ext cx="747809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2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“Tiempo, tiempos, y la mitad de un tiempo”.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22570" y="1492811"/>
            <a:ext cx="6898861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200" i="1" u="none" strike="noStrike" kern="0" cap="none" spc="50" normalizeH="0" baseline="0" noProof="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Éste es el mismo período que los santos serían entregados en manos del cuerno pequeño. </a:t>
            </a:r>
            <a:r>
              <a:rPr kumimoji="0" lang="es-CO" sz="320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Daniel 7:25.</a:t>
            </a:r>
            <a:endParaRPr kumimoji="0" lang="es-CO" sz="4000" u="none" strike="noStrike" kern="0" cap="none" spc="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8946" y="2113135"/>
            <a:ext cx="6906108" cy="1569660"/>
          </a:xfrm>
          <a:prstGeom prst="rect">
            <a:avLst/>
          </a:prstGeom>
          <a:gradFill>
            <a:gsLst>
              <a:gs pos="0">
                <a:srgbClr val="FFFF66"/>
              </a:gs>
              <a:gs pos="48700">
                <a:srgbClr val="FFFF99"/>
              </a:gs>
              <a:gs pos="100000">
                <a:schemeClr val="tx1"/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La palabra aramea “</a:t>
            </a:r>
            <a:r>
              <a:rPr kumimoji="0" lang="es-CO" altLang="es-CO" sz="3200" b="1" i="1" u="none" strike="noStrike" kern="0" cap="none" spc="0" normalizeH="0" baseline="0" noProof="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iddan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” (tiempo) significa año. De manera que tres tiempos y medio son </a:t>
            </a:r>
            <a:r>
              <a:rPr lang="es-CO" alt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 mismo que 3 </a:t>
            </a:r>
            <a:r>
              <a:rPr lang="es-ES" sz="3200" kern="10" dirty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½ años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s-CO" alt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1260 días.</a:t>
            </a:r>
            <a:endParaRPr kumimoji="0" lang="es-CO" sz="4000" b="0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18946" y="3815315"/>
            <a:ext cx="6906107" cy="1569660"/>
          </a:xfrm>
          <a:prstGeom prst="rect">
            <a:avLst/>
          </a:prstGeom>
          <a:gradFill rotWithShape="1">
            <a:gsLst>
              <a:gs pos="0">
                <a:srgbClr val="20E0E0"/>
              </a:gs>
              <a:gs pos="100000">
                <a:sysClr val="window" lastClr="FFFFFF"/>
              </a:gs>
            </a:gsLst>
            <a:lin ang="5400000" scaled="0"/>
          </a:gradFill>
          <a:ln w="38100" cap="rnd" cmpd="sng" algn="ctr">
            <a:solidFill>
              <a:srgbClr val="0000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En las profecías simbólicas de la Biblia un día equivale a un año. </a:t>
            </a:r>
            <a:r>
              <a:rPr lang="es-CO" sz="32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que se establece en </a:t>
            </a:r>
            <a:r>
              <a:rPr lang="es-CO" sz="3000" i="1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14:34 </a:t>
            </a:r>
            <a:r>
              <a:rPr lang="es-CO" sz="30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30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Ezequiel 4:6. </a:t>
            </a:r>
            <a:endParaRPr kumimoji="0" lang="es-CO" sz="4000" b="0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00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39682" y="5506446"/>
            <a:ext cx="5664637" cy="1077218"/>
          </a:xfrm>
          <a:prstGeom prst="rect">
            <a:avLst/>
          </a:prstGeom>
          <a:gradFill rotWithShape="1">
            <a:gsLst>
              <a:gs pos="62000">
                <a:srgbClr val="F9B5FB"/>
              </a:gs>
              <a:gs pos="0">
                <a:sysClr val="window" lastClr="FFFFFF"/>
              </a:gs>
            </a:gsLst>
            <a:lin ang="5400000" scaled="0"/>
          </a:gra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De manera que 3 </a:t>
            </a:r>
            <a:r>
              <a:rPr kumimoji="0" lang="es-ES" sz="3200" b="0" i="0" u="none" strike="noStrike" kern="10" cap="none" spc="0" normalizeH="0" baseline="0" noProof="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½ años,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1260 días es lo mismo que 1260 años.</a:t>
            </a:r>
            <a:endParaRPr kumimoji="0" lang="es-CO" sz="4000" b="0" i="0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C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17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34000">
              <a:srgbClr val="FFFF00"/>
            </a:gs>
            <a:gs pos="65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18" y="2704510"/>
            <a:ext cx="4540765" cy="340557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5717" y="864170"/>
            <a:ext cx="6112566" cy="1477328"/>
          </a:xfrm>
          <a:prstGeom prst="rect">
            <a:avLst/>
          </a:prstGeom>
          <a:gradFill>
            <a:gsLst>
              <a:gs pos="0">
                <a:srgbClr val="8AF6BD"/>
              </a:gs>
              <a:gs pos="48700">
                <a:schemeClr val="tx1"/>
              </a:gs>
              <a:gs pos="100000">
                <a:srgbClr val="8AF6BD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Significa que el tiempo del fin es al final de los 1260 años, cuando</a:t>
            </a: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 rad="88900"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3000" i="1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acabe la dispersión</a:t>
            </a: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 del pueblo</a:t>
            </a: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 rad="88900"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000" kern="0" spc="50" dirty="0">
                <a:ln w="19050" cmpd="sng">
                  <a:solidFill>
                    <a:srgbClr val="008000"/>
                  </a:solidFill>
                  <a:prstDash val="solid"/>
                </a:ln>
                <a:solidFill>
                  <a:srgbClr val="31C53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de Dios.</a:t>
            </a:r>
            <a:endParaRPr kumimoji="0" lang="es-ES" sz="3000" i="0" u="none" strike="noStrike" kern="0" cap="none" spc="50" normalizeH="0" baseline="0" noProof="0" dirty="0">
              <a:ln w="19050" cmpd="sng">
                <a:solidFill>
                  <a:srgbClr val="008000"/>
                </a:solidFill>
                <a:prstDash val="solid"/>
              </a:ln>
              <a:solidFill>
                <a:srgbClr val="31C531"/>
              </a:solidFill>
              <a:effectLst>
                <a:glow>
                  <a:schemeClr val="bg2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51332" y="2692467"/>
            <a:ext cx="6041336" cy="1938992"/>
          </a:xfrm>
          <a:prstGeom prst="rect">
            <a:avLst/>
          </a:prstGeom>
          <a:gradFill>
            <a:gsLst>
              <a:gs pos="98000">
                <a:srgbClr val="FFFF66"/>
              </a:gs>
              <a:gs pos="17000">
                <a:srgbClr val="F0FCB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300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Durante este tiempo el cuerno pequeño persiguió al pueblo de Dios (</a:t>
            </a:r>
            <a:r>
              <a:rPr lang="es-CO" altLang="es-CO" sz="3000" i="1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Daniel 7:25</a:t>
            </a:r>
            <a:r>
              <a:rPr lang="es-CO" altLang="es-CO" sz="300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). </a:t>
            </a:r>
            <a:r>
              <a:rPr lang="es-CO" altLang="es-CO" sz="3000" b="1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Período que comenzó en el año 538 d.C. y terminó en 1798 d.C.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86947" y="5032865"/>
            <a:ext cx="597010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32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manera que el año 1798 marca el comienzo del tiempo del fin.</a:t>
            </a:r>
          </a:p>
        </p:txBody>
      </p:sp>
    </p:spTree>
    <p:extLst>
      <p:ext uri="{BB962C8B-B14F-4D97-AF65-F5344CB8AC3E}">
        <p14:creationId xmlns:p14="http://schemas.microsoft.com/office/powerpoint/2010/main" val="2191938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67" y="3017507"/>
            <a:ext cx="4652262" cy="348919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13964" y="1107363"/>
            <a:ext cx="5516072" cy="1477328"/>
          </a:xfrm>
          <a:prstGeom prst="rect">
            <a:avLst/>
          </a:prstGeom>
          <a:gradFill>
            <a:gsLst>
              <a:gs pos="0">
                <a:srgbClr val="B1F9D3"/>
              </a:gs>
              <a:gs pos="100000">
                <a:srgbClr val="38F09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varón vestido de lino dijo: 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“Estas palabras están cerradas y selladas hasta </a:t>
            </a:r>
            <a:r>
              <a:rPr lang="es-CO" sz="3000" b="1" i="1" kern="0" dirty="0">
                <a:ln w="19050">
                  <a:solidFill>
                    <a:srgbClr val="008000"/>
                  </a:solidFill>
                </a:ln>
                <a:solidFill>
                  <a:srgbClr val="31C53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tiempo del fin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”.</a:t>
            </a:r>
            <a:r>
              <a:rPr lang="es-CO" sz="30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Daniel 12:9. </a:t>
            </a:r>
            <a:endParaRPr lang="es-CO" sz="3000" b="1" i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3964" y="2817013"/>
            <a:ext cx="5516071" cy="1077218"/>
          </a:xfrm>
          <a:prstGeom prst="rect">
            <a:avLst/>
          </a:prstGeom>
          <a:ln w="76200">
            <a:solidFill>
              <a:srgbClr val="9000D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¿Qué palabras son las </a:t>
            </a:r>
            <a:r>
              <a:rPr kumimoji="0" lang="es-CO" sz="3200" b="0" i="0" u="none" strike="noStrike" kern="0" cap="none" spc="0" normalizeH="0" noProof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que </a:t>
            </a:r>
            <a:r>
              <a:rPr kumimoji="0" lang="es-CO" sz="3200" b="0" i="0" u="none" strike="noStrike" kern="0" cap="none" spc="0" normalizeH="0" baseline="0" noProof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estarían selladas hasta el tiempo del fin?</a:t>
            </a:r>
            <a:endParaRPr kumimoji="0" lang="es-CO" sz="3200" b="1" i="1" u="none" strike="noStrike" kern="0" cap="none" spc="0" normalizeH="0" baseline="0" noProof="0" dirty="0">
              <a:ln w="1905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77773" y="4106047"/>
            <a:ext cx="3788452" cy="2400657"/>
          </a:xfrm>
          <a:prstGeom prst="rect">
            <a:avLst/>
          </a:prstGeom>
          <a:gradFill>
            <a:gsLst>
              <a:gs pos="0">
                <a:srgbClr val="75F5FB">
                  <a:alpha val="87000"/>
                </a:srgbClr>
              </a:gs>
              <a:gs pos="100000">
                <a:srgbClr val="00FFFF"/>
              </a:gs>
            </a:gsLst>
          </a:gradFill>
          <a:ln w="762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Se refiere a las profecías del fin no entendidas por Daniel que </a:t>
            </a:r>
            <a:r>
              <a:rPr kumimoji="0" lang="es-CO" sz="3000" b="0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estarían cerradas al entendimiento hasta el tiempo del fin.</a:t>
            </a:r>
            <a:endParaRPr kumimoji="0" lang="es-CO" sz="3000" b="1" i="1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14608" y="4290699"/>
            <a:ext cx="3314781" cy="2062103"/>
          </a:xfrm>
          <a:prstGeom prst="rect">
            <a:avLst/>
          </a:prstGeom>
          <a:gradFill>
            <a:gsLst>
              <a:gs pos="0">
                <a:schemeClr val="accent2">
                  <a:tint val="70000"/>
                  <a:lumMod val="110000"/>
                </a:schemeClr>
              </a:gs>
              <a:gs pos="100000">
                <a:schemeClr val="accent2">
                  <a:tint val="82000"/>
                  <a:alpha val="90000"/>
                </a:schemeClr>
              </a:gs>
            </a:gsLst>
          </a:gradFill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es-CO" sz="3200" kern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Es decir después de los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3 ½ tiempos </a:t>
            </a:r>
          </a:p>
          <a:p>
            <a:pPr lvl="0" algn="ctr" defTabSz="914400"/>
            <a:r>
              <a:rPr lang="es-CO" sz="3200" kern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(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1.260 años</a:t>
            </a:r>
            <a:r>
              <a:rPr lang="es-CO" sz="3200" kern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), a partir del año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1798 d.C. </a:t>
            </a:r>
            <a:endParaRPr lang="es-CO" sz="3200" kern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76259" y="672657"/>
            <a:ext cx="6391483" cy="2400657"/>
          </a:xfrm>
          <a:prstGeom prst="rect">
            <a:avLst/>
          </a:prstGeom>
          <a:solidFill>
            <a:srgbClr val="FFFF8B"/>
          </a:solidFill>
          <a:ln w="9525" cap="rnd" cmpd="sng" algn="ctr">
            <a:solidFill>
              <a:srgbClr val="91BF77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ángel Gabriel también había hablado sobre la comprensión y el cumplimiento de estas profecías en el tiempo del fin.</a:t>
            </a:r>
            <a:endParaRPr lang="es-CO" sz="32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“Pero tú, Daniel, </a:t>
            </a:r>
            <a:r>
              <a:rPr kumimoji="0" lang="es-CO" sz="3000" b="1" i="1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31C5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cierra</a:t>
            </a: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las palabras y sella el libro hasta </a:t>
            </a:r>
            <a:r>
              <a:rPr kumimoji="0" lang="es-CO" sz="3000" b="1" i="1" u="none" strike="noStrike" kern="0" cap="none" spc="0" normalizeH="0" baseline="0" noProof="0" dirty="0">
                <a:ln w="19050">
                  <a:solidFill>
                    <a:srgbClr val="008000"/>
                  </a:solidFill>
                </a:ln>
                <a:solidFill>
                  <a:srgbClr val="31C5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el tiempo del fin</a:t>
            </a: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”. </a:t>
            </a: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Daniel 12:4. </a:t>
            </a:r>
            <a:endParaRPr kumimoji="0" lang="es-CO" sz="3000" b="1" i="1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022" y="301596"/>
            <a:ext cx="8471452" cy="6340197"/>
          </a:xfrm>
          <a:prstGeom prst="rect">
            <a:avLst/>
          </a:prstGeom>
          <a:solidFill>
            <a:srgbClr val="FFFFA3"/>
          </a:solidFill>
          <a:ln w="9525" cap="rnd" cmpd="sng" algn="ctr">
            <a:solidFill>
              <a:srgbClr val="E8457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900" b="1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“</a:t>
            </a:r>
            <a:r>
              <a:rPr lang="es-CO" sz="29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Pero tú, Daniel, cierra las palabras y sella el libro </a:t>
            </a:r>
            <a:r>
              <a:rPr lang="es-CO" sz="2900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(la porción no entendida del libro de Daniel concerniente a las profecías del fin) </a:t>
            </a:r>
            <a:r>
              <a:rPr lang="es-CO" sz="29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hasta el tiempo del fin </a:t>
            </a:r>
            <a:r>
              <a:rPr lang="es-CO" sz="2900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(fines del siglo XVIII y comienzos del siglo XIX más específicamente a partir de 1.798). </a:t>
            </a:r>
            <a:r>
              <a:rPr lang="es-CO" sz="29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Muchos correrán de aquí para allá </a:t>
            </a:r>
            <a:r>
              <a:rPr lang="es-CO" sz="2900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(movimientos de cambio en el mundo, muchos presentían que el fin estaba cerca, las consecuencia de la Revolución </a:t>
            </a:r>
            <a:r>
              <a:rPr lang="es-CO" sz="2900" kern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Francesa </a:t>
            </a:r>
          </a:p>
          <a:p>
            <a:pPr lvl="0" algn="ctr" defTabSz="914400">
              <a:defRPr/>
            </a:pPr>
            <a:r>
              <a:rPr lang="es-CO" sz="2900" kern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y </a:t>
            </a:r>
            <a:r>
              <a:rPr lang="es-CO" sz="2900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los eventos ocurridos en torno al año 1.798), </a:t>
            </a:r>
          </a:p>
          <a:p>
            <a:pPr lvl="0" algn="ctr" defTabSz="914400">
              <a:defRPr/>
            </a:pPr>
            <a:r>
              <a:rPr lang="es-CO" sz="29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y la ciencia se aumentará </a:t>
            </a:r>
            <a:r>
              <a:rPr lang="es-CO" sz="2900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(el conocimiento de las profecías del fin debido al estudio de los libros de Daniel y Apocalipsis, lo que resultó en el movimiento millerita, que culminó con el gran chasco del 22 de octubre de 1.844, y el posterior surgimiento de la Iglesia Adventista del Séptimo Día)”.</a:t>
            </a:r>
            <a:r>
              <a:rPr lang="es-CO" sz="2900" b="1" kern="0" dirty="0">
                <a:ln w="19050">
                  <a:solidFill>
                    <a:schemeClr val="tx1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914400">
              <a:defRPr/>
            </a:pPr>
            <a:r>
              <a:rPr lang="es-CO" sz="29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Daniel 12:4. </a:t>
            </a:r>
            <a:endParaRPr kumimoji="0" lang="es-CO" sz="29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78970" y="1117671"/>
            <a:ext cx="378605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La visión explicada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038" y="966928"/>
            <a:ext cx="7929923" cy="5693866"/>
          </a:xfrm>
          <a:prstGeom prst="rect">
            <a:avLst/>
          </a:prstGeom>
          <a:solidFill>
            <a:schemeClr val="l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oí </a:t>
            </a:r>
            <a:r>
              <a:rPr lang="es-CO" sz="2800" b="1" i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al varón vestido de lino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(se refiere a Jesús)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que estaba </a:t>
            </a:r>
            <a:r>
              <a:rPr lang="es-CO" sz="2800" b="1" i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sobre las </a:t>
            </a:r>
            <a:r>
              <a:rPr lang="es-CO" sz="2800" b="1" i="1" u="sng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aguas</a:t>
            </a:r>
            <a:r>
              <a:rPr lang="es-CO" sz="2800" b="1" i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del río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(pueblos, que circundaban el Mediterráneo en el tiempo de Daniel)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CO" sz="2800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cual alzó su diestra y su siniestra al cielo</a:t>
            </a:r>
            <a:r>
              <a:rPr lang="es-CO" sz="2800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(sus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manos),</a:t>
            </a:r>
            <a:r>
              <a:rPr lang="es-CO" sz="2800" b="1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juró por el que vive por los siglos </a:t>
            </a:r>
            <a:r>
              <a:rPr lang="es-CO" sz="2800" b="1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Dios eterno),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1010FC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que será por tiempo, tiempos, y la mitad de un tiempo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1010FC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(1.260 años de persecución del cuerno pequeño contra el pueblo de Dios)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cuando se acabe la dispersión del poder del pueblo santo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(en 1.798 al final de los 1.260 años, cuando la bestia de Apocalipsis 13 recibió una “herida de muerte”),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todas estas cosas serán cumplidas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(las profecías relacionadas con el tiempo del fin)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”. </a:t>
            </a:r>
            <a:r>
              <a:rPr lang="es-CO" sz="28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Daniel 12:7. </a:t>
            </a:r>
            <a:endParaRPr kumimoji="0" lang="es-ES" sz="2800" b="1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7038" y="240964"/>
            <a:ext cx="792992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l varón vestido de lino y el tiempo del fin.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2" name="Rectángulo: esquinas redondeadas 1"/>
          <p:cNvSpPr/>
          <p:nvPr/>
        </p:nvSpPr>
        <p:spPr>
          <a:xfrm>
            <a:off x="3790121" y="2213115"/>
            <a:ext cx="3988905" cy="1470992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“Aguas significa </a:t>
            </a:r>
            <a:r>
              <a:rPr lang="es-CO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pueblos, muchedumbres, naciones y lenguas” </a:t>
            </a:r>
            <a:r>
              <a:rPr lang="es-CO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Apoc. 16:12;17:15.</a:t>
            </a:r>
            <a:endParaRPr lang="es-CO" sz="1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890052" y="1902089"/>
            <a:ext cx="1" cy="523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900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4" y="1485112"/>
            <a:ext cx="6518571" cy="488892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780391" y="1451112"/>
            <a:ext cx="37860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La visión explicada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77616" y="523454"/>
            <a:ext cx="6188765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</a:t>
            </a:r>
            <a:r>
              <a:rPr kumimoji="0" lang="es-CO" sz="3600" b="1" i="0" u="none" strike="noStrike" kern="0" cap="none" spc="0" normalizeH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l ángel fuerte y el tiempo del fin.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036" y="1298087"/>
            <a:ext cx="7929923" cy="5262979"/>
          </a:xfrm>
          <a:prstGeom prst="rect">
            <a:avLst/>
          </a:prstGeom>
          <a:solidFill>
            <a:schemeClr val="l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el ángel que vi </a:t>
            </a:r>
            <a:r>
              <a:rPr lang="es-CO" sz="2800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(se refiere a Jesús)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 pie sobre el mar, y sobre la tierra </a:t>
            </a:r>
            <a:r>
              <a:rPr lang="es-CO" sz="2800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(el mundo entero)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levantó su mano al cielo, y juró por el que vive por los siglos de los siglos,</a:t>
            </a:r>
            <a:r>
              <a:rPr lang="es-CO" sz="2800" b="1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(el Dios Eterno)</a:t>
            </a:r>
            <a:r>
              <a:rPr lang="es-CO" sz="2800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que </a:t>
            </a:r>
            <a:r>
              <a:rPr lang="es-CO" sz="2800" b="1" i="1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FF0000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creó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el </a:t>
            </a:r>
            <a:r>
              <a:rPr lang="es-CO" sz="2800" b="1" i="1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FF0000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cielo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las cosas que están en él, y la </a:t>
            </a:r>
            <a:r>
              <a:rPr lang="es-CO" sz="2800" b="1" i="1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FF0000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tierra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las cosas que están en ella, y el </a:t>
            </a:r>
            <a:r>
              <a:rPr lang="es-CO" sz="2800" b="1" i="1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FF0000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mar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las cosas que están en él </a:t>
            </a:r>
            <a:r>
              <a:rPr lang="es-CO" sz="2800" b="1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</a:t>
            </a:r>
            <a:r>
              <a:rPr lang="es-CO" sz="2800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éste es un llamado a adorar al Creador, es el mismo mensaje del primer ángel de Apocalipsis 14)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que el tiempo no sería más</a:t>
            </a:r>
            <a:r>
              <a:rPr lang="es-CO" sz="2800" b="1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i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(se refiere al fin de la profecía cronológica más larga de la Biblia: los 2.300 días de Daniel 8:14.  Después de este período no hay otro tiempo profético definido, exacto</a:t>
            </a:r>
            <a:r>
              <a:rPr lang="es-CO" sz="2800" b="1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”. </a:t>
            </a:r>
            <a:r>
              <a:rPr lang="es-CO" sz="2800" b="1" kern="0" spc="50" dirty="0">
                <a:ln w="19050" cmpd="sng">
                  <a:solidFill>
                    <a:srgbClr val="D2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 10:5,6. </a:t>
            </a:r>
          </a:p>
        </p:txBody>
      </p:sp>
      <p:sp>
        <p:nvSpPr>
          <p:cNvPr id="2" name="Rectángulo: esquinas redondeadas 1"/>
          <p:cNvSpPr/>
          <p:nvPr/>
        </p:nvSpPr>
        <p:spPr>
          <a:xfrm>
            <a:off x="2093383" y="4347276"/>
            <a:ext cx="3988905" cy="14709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Éste es un llamado a guardar el sábado, señal de Dios como Creador. </a:t>
            </a:r>
            <a:endParaRPr lang="es-CO" sz="1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890052" y="3886479"/>
            <a:ext cx="53009" cy="460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/>
          <p:cNvSpPr/>
          <p:nvPr/>
        </p:nvSpPr>
        <p:spPr>
          <a:xfrm>
            <a:off x="916497" y="1299613"/>
            <a:ext cx="4465830" cy="1828800"/>
          </a:xfrm>
          <a:prstGeom prst="roundRect">
            <a:avLst/>
          </a:prstGeom>
          <a:gradFill>
            <a:gsLst>
              <a:gs pos="0">
                <a:srgbClr val="BDFFD3"/>
              </a:gs>
              <a:gs pos="100000">
                <a:srgbClr val="66FF99"/>
              </a:gs>
            </a:gsLst>
            <a:lin ang="5400000" scaled="0"/>
          </a:gradFill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s-CO" sz="3600" b="1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Porque en seis días </a:t>
            </a:r>
            <a:r>
              <a:rPr lang="es-CO" sz="2800" b="1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hizo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CO" sz="2800" b="1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Jehová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los </a:t>
            </a:r>
            <a:r>
              <a:rPr lang="es-CO" sz="2800" b="1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cielos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y la </a:t>
            </a:r>
            <a:r>
              <a:rPr lang="es-CO" sz="2800" b="1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tierra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el </a:t>
            </a:r>
            <a:r>
              <a:rPr lang="es-CO" sz="2800" b="1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mar</a:t>
            </a:r>
            <a:r>
              <a:rPr lang="es-CO" sz="2800" kern="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y todas las cosas que en ellos hay”. </a:t>
            </a:r>
            <a:r>
              <a:rPr lang="es-CO" sz="2800" kern="0" dirty="0">
                <a:ln w="952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Éxodo 20:11. </a:t>
            </a:r>
            <a:endParaRPr lang="es-CO" sz="3600" kern="0" dirty="0">
              <a:ln w="9525">
                <a:solidFill>
                  <a:srgbClr val="006600"/>
                </a:solidFill>
              </a:ln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98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13964" y="505444"/>
            <a:ext cx="5516072" cy="2400657"/>
          </a:xfrm>
          <a:prstGeom prst="rect">
            <a:avLst/>
          </a:prstGeom>
          <a:gradFill>
            <a:gsLst>
              <a:gs pos="0">
                <a:srgbClr val="B1F9D3"/>
              </a:gs>
              <a:gs pos="100000">
                <a:srgbClr val="38F09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“Vi descender del cielo a otro ángel fuerte, …Tenía en su mano un </a:t>
            </a:r>
            <a:r>
              <a:rPr lang="es-CO" sz="3000" b="1" i="1" kern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librito abierto</a:t>
            </a:r>
            <a:r>
              <a:rPr lang="es-CO" sz="30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; y puso su pie derecho sobre el mar, y el izquierdo sobre la tierra”.</a:t>
            </a:r>
            <a:r>
              <a:rPr lang="es-CO" sz="30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3000" kern="0" dirty="0">
                <a:ln w="19050">
                  <a:solidFill>
                    <a:srgbClr val="D2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Apocalipsis 10:1,2. </a:t>
            </a:r>
            <a:endParaRPr lang="es-CO" sz="3000" b="1" i="1" kern="0" dirty="0">
              <a:ln w="19050">
                <a:solidFill>
                  <a:srgbClr val="D2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3173" y="3060633"/>
            <a:ext cx="4997654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¿Qué significa este </a:t>
            </a:r>
            <a:r>
              <a:rPr kumimoji="0" lang="es-CO" sz="3000" b="1" i="1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librito abierto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en la mano del ángel fuerte?</a:t>
            </a:r>
            <a:endParaRPr kumimoji="0" lang="es-CO" sz="3000" b="1" i="1" u="none" strike="noStrike" kern="0" cap="none" spc="0" normalizeH="0" baseline="0" noProof="0" dirty="0">
              <a:ln w="1905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9318" y="4244090"/>
            <a:ext cx="5785365" cy="2400657"/>
          </a:xfrm>
          <a:prstGeom prst="rect">
            <a:avLst/>
          </a:prstGeom>
          <a:gradFill>
            <a:gsLst>
              <a:gs pos="42500">
                <a:srgbClr val="F7E1E7"/>
              </a:gs>
              <a:gs pos="0">
                <a:srgbClr val="FAECEF"/>
              </a:gs>
              <a:gs pos="100000">
                <a:srgbClr val="FFC1FF">
                  <a:alpha val="89804"/>
                </a:srgb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El </a:t>
            </a:r>
            <a:r>
              <a:rPr kumimoji="0" lang="es-CO" sz="3000" b="1" i="1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libro abierto </a:t>
            </a:r>
            <a:r>
              <a:rPr kumimoji="0" lang="es-CO" sz="3000" b="0" i="0" u="none" strike="noStrike" kern="0" cap="none" spc="0" normalizeH="0" baseline="0" noProof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en la mano del ángel</a:t>
            </a:r>
            <a:r>
              <a:rPr kumimoji="0" lang="es-CO" sz="3000" b="0" i="0" u="none" strike="noStrike" kern="0" cap="none" spc="0" normalizeH="0" noProof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es la porción profética del libro de Daniel que había estado sellada, pero que ahora en el tiempo del fin está abierta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0" normalizeH="0" noProof="0" dirty="0">
                <a:ln w="19050">
                  <a:solidFill>
                    <a:srgbClr val="D20000"/>
                  </a:solidFill>
                </a:ln>
                <a:solidFill>
                  <a:srgbClr val="D2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al entendimiento de las personas.</a:t>
            </a:r>
            <a:endParaRPr kumimoji="0" lang="es-CO" sz="3000" b="1" i="1" u="none" strike="noStrike" kern="0" cap="none" spc="0" normalizeH="0" baseline="0" noProof="0" dirty="0">
              <a:ln w="19050">
                <a:solidFill>
                  <a:srgbClr val="D20000"/>
                </a:solidFill>
              </a:ln>
              <a:solidFill>
                <a:srgbClr val="D2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62166" y="552457"/>
            <a:ext cx="5419668" cy="1015663"/>
          </a:xfrm>
          <a:prstGeom prst="rect">
            <a:avLst/>
          </a:prstGeom>
          <a:solidFill>
            <a:srgbClr val="FFFF99"/>
          </a:solidFill>
          <a:ln w="9525" cap="rnd" cmpd="sng" algn="ctr">
            <a:solidFill>
              <a:srgbClr val="E84574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4C0000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U</a:t>
            </a:r>
            <a:r>
              <a:rPr lang="es-CO" sz="3000" kern="0" noProof="0" dirty="0">
                <a:ln w="19050">
                  <a:solidFill>
                    <a:srgbClr val="4C0000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na voz del cielo le dice a Juan que tome el libro de la mano del ángel.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4C0000"/>
                </a:solidFill>
              </a:ln>
              <a:solidFill>
                <a:srgbClr val="42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62166" y="1783580"/>
            <a:ext cx="5419668" cy="1538883"/>
          </a:xfrm>
          <a:prstGeom prst="rect">
            <a:avLst/>
          </a:prstGeom>
          <a:gradFill>
            <a:gsLst>
              <a:gs pos="0">
                <a:srgbClr val="F0CDC8"/>
              </a:gs>
              <a:gs pos="88000">
                <a:srgbClr val="DE8374"/>
              </a:gs>
            </a:gsLst>
          </a:gradFill>
          <a:ln>
            <a:solidFill>
              <a:srgbClr val="E64F1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“Toma, y cómelo; y te amargará el vientre, pero en tu boca será dulce como la miel”.</a:t>
            </a:r>
            <a:r>
              <a:rPr lang="es-CO" sz="3200" b="1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s-CO" sz="3000" b="1" kern="0" dirty="0">
                <a:ln>
                  <a:solidFill>
                    <a:srgbClr val="4C0000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Apocalipsis 10:9.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4C0000"/>
                </a:solidFill>
              </a:ln>
              <a:solidFill>
                <a:srgbClr val="42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95476" y="3561000"/>
            <a:ext cx="4353049" cy="1015663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4C0000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Una orden similar se le dio en el pasado al profeta Ezequiel.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4C0000"/>
                </a:solidFill>
              </a:ln>
              <a:solidFill>
                <a:srgbClr val="42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91410" y="4815200"/>
            <a:ext cx="6961181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“Hijo de hombre, alimenta tu vientre, y llena tus entrañas de este rollo que yo te doy. Y lo comí, y fue en mi boca dulce como miel”. </a:t>
            </a:r>
            <a:r>
              <a:rPr lang="es-CO" sz="3000" b="1" kern="0" dirty="0">
                <a:ln w="9525">
                  <a:solidFill>
                    <a:srgbClr val="4C0000"/>
                  </a:solidFill>
                </a:ln>
                <a:solidFill>
                  <a:srgbClr val="420000"/>
                </a:solidFill>
                <a:latin typeface="Arial Narrow" panose="020B0606020202030204" pitchFamily="34" charset="0"/>
              </a:rPr>
              <a:t>Ezequiel 3:3. </a:t>
            </a:r>
            <a:endParaRPr lang="es-CO" sz="3200" b="1" kern="0" dirty="0">
              <a:ln w="9525">
                <a:solidFill>
                  <a:srgbClr val="4C0000"/>
                </a:solidFill>
              </a:ln>
              <a:solidFill>
                <a:srgbClr val="42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3C1A56"/>
            </a:gs>
            <a:gs pos="34000">
              <a:schemeClr val="bg1"/>
            </a:gs>
            <a:gs pos="91000">
              <a:srgbClr val="0011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26" y="3274969"/>
            <a:ext cx="3567504" cy="26280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43439" y="404763"/>
            <a:ext cx="6457121" cy="1938992"/>
          </a:xfrm>
          <a:prstGeom prst="rect">
            <a:avLst/>
          </a:prstGeom>
          <a:gradFill rotWithShape="1">
            <a:gsLst>
              <a:gs pos="0">
                <a:srgbClr val="C4FF89"/>
              </a:gs>
              <a:gs pos="100000">
                <a:sysClr val="window" lastClr="FFFFFF"/>
              </a:gs>
            </a:gsLst>
            <a:lin ang="5400000" scaled="0"/>
          </a:gradFill>
          <a:ln w="38100" cap="rnd" cmpd="sng" algn="ctr">
            <a:solidFill>
              <a:srgbClr val="0033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“Entonces tomé el librito de la mano del ángel, y lo comí; y era dulce en mi boca como la miel, pero cuando lo hube comido, amargó mi vientre”. </a:t>
            </a:r>
            <a:r>
              <a:rPr lang="es-CO" sz="3000" b="1" kern="0" spc="50" dirty="0">
                <a:ln w="9525" cmpd="sng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 10:10. </a:t>
            </a:r>
            <a:endParaRPr lang="es-ES" sz="3000" b="1" kern="0" spc="50" dirty="0">
              <a:ln w="9525" cmpd="sng">
                <a:solidFill>
                  <a:srgbClr val="003300"/>
                </a:solidFill>
                <a:prstDash val="solid"/>
              </a:ln>
              <a:solidFill>
                <a:srgbClr val="0033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0150" y="2563790"/>
            <a:ext cx="3846076" cy="3970318"/>
          </a:xfrm>
          <a:prstGeom prst="rect">
            <a:avLst/>
          </a:prstGeom>
          <a:gradFill>
            <a:gsLst>
              <a:gs pos="53100">
                <a:srgbClr val="E0C976"/>
              </a:gs>
              <a:gs pos="100000">
                <a:srgbClr val="EFD989"/>
              </a:gs>
              <a:gs pos="0">
                <a:schemeClr val="accent2">
                  <a:shade val="90000"/>
                  <a:lumMod val="84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Esta es una descripción simbólica de la experiencia de los creyentes adventistas en los años 1840 a 1844.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63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gozo producido por la inminencia de la Segunda Venida, fue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“dulce como la miel”. </a:t>
            </a:r>
            <a:endParaRPr lang="es-ES" sz="2800" b="1" kern="0" spc="50" dirty="0">
              <a:ln w="63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91270" y="3236625"/>
            <a:ext cx="3892458" cy="2677656"/>
          </a:xfrm>
          <a:prstGeom prst="rect">
            <a:avLst/>
          </a:prstGeom>
          <a:gradFill>
            <a:gsLst>
              <a:gs pos="0">
                <a:schemeClr val="dk1">
                  <a:tint val="64000"/>
                  <a:lumMod val="118000"/>
                </a:schemeClr>
              </a:gs>
              <a:gs pos="100000">
                <a:srgbClr val="666666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kern="0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el chasco que experimentaron en octubre de 1844 cuando Cristo no vino como lo esperaban fue una  experiencia amarga.</a:t>
            </a:r>
            <a:endParaRPr lang="es-CO" sz="1600" b="1" dirty="0">
              <a:ln w="6350" cmpd="sng">
                <a:solidFill>
                  <a:srgbClr val="80000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7680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71" y="1907288"/>
            <a:ext cx="3420657" cy="45608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63564" y="541764"/>
            <a:ext cx="3216872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i="1" kern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latin typeface="Arial Narrow" panose="020B0606020202030204" pitchFamily="34" charset="0"/>
                <a:ea typeface="+mj-ea"/>
                <a:cs typeface="+mj-cs"/>
              </a:rPr>
              <a:t>E</a:t>
            </a:r>
            <a:r>
              <a:rPr kumimoji="0" lang="es-CO" sz="3200" b="1" i="1" u="none" strike="noStrike" kern="0" cap="none" spc="0" normalizeH="0" baseline="0" noProof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l </a:t>
            </a:r>
            <a:r>
              <a:rPr kumimoji="0" lang="es-CO" sz="3200" b="1" i="1" u="none" strike="noStrike" kern="0" cap="none" spc="0" normalizeH="0" noProof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ángel concluye diciéndole a Juan</a:t>
            </a:r>
            <a:r>
              <a:rPr kumimoji="0" lang="es-CO" sz="3200" b="1" i="1" u="none" strike="noStrike" kern="0" cap="none" spc="0" normalizeH="0" baseline="0" noProof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12937" y="1907288"/>
            <a:ext cx="5718126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“Es necesario que profetices otra vez sobre muchos pueblos, naciones, lenguas y reyes”. </a:t>
            </a:r>
            <a:r>
              <a:rPr lang="es-CO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Apocalipsis 10:11. </a:t>
            </a:r>
            <a:endParaRPr kumimoji="0" lang="es-ES" sz="3000" b="1" i="0" u="none" strike="noStrike" kern="0" cap="none" spc="5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38100"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35249" y="3764824"/>
            <a:ext cx="6473501" cy="2677656"/>
          </a:xfrm>
          <a:prstGeom prst="rect">
            <a:avLst/>
          </a:prstGeom>
          <a:solidFill>
            <a:srgbClr val="FFFF99"/>
          </a:solidFill>
          <a:ln w="76200" cap="rnd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Esta orden dada a Juan representa la misión dada a los descendientes del mensaje adventista de proclamar los</a:t>
            </a:r>
            <a:r>
              <a:rPr kumimoji="0" lang="es-CO" sz="2800" b="1" i="0" u="none" strike="noStrike" kern="0" cap="none" spc="0" normalizeH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mensajes de los tres ángeles de Apocalipsis 14,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noProof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</a:t>
            </a:r>
            <a:r>
              <a:rPr kumimoji="0" lang="es-CO" sz="2800" b="1" i="0" u="none" strike="noStrike" kern="0" cap="none" spc="0" normalizeH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después de 1.844, ahora con una mejor comprensión de las profecías de fin. </a:t>
            </a:r>
            <a:endParaRPr kumimoji="0" lang="es-CO" sz="2800" b="1" i="1" u="none" strike="noStrike" kern="0" cap="none" spc="0" normalizeH="0" baseline="0" noProof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35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541916" y="364082"/>
            <a:ext cx="606016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600" b="1" i="1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latin typeface="Bahnschrift" panose="020B0502040204020203" pitchFamily="34" charset="0"/>
                <a:ea typeface="+mj-ea"/>
                <a:cs typeface="+mj-cs"/>
              </a:rPr>
              <a:t>1.844: El Chasco Profetizado.</a:t>
            </a:r>
            <a:endParaRPr kumimoji="0" lang="es-CO" sz="4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Bahnschrift" panose="020B0502040204020203" pitchFamily="34" charset="0"/>
              <a:cs typeface="Vijaya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3427" y="1543374"/>
            <a:ext cx="7023647" cy="2062103"/>
          </a:xfrm>
          <a:prstGeom prst="rect">
            <a:avLst/>
          </a:prstGeom>
          <a:gradFill>
            <a:gsLst>
              <a:gs pos="46900">
                <a:srgbClr val="99FF99"/>
              </a:gs>
              <a:gs pos="0">
                <a:srgbClr val="CCFFCC"/>
              </a:gs>
              <a:gs pos="100000">
                <a:srgbClr val="66FF66"/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En las profecías de Daniel, en varias ocasiones se le dice al profeta que su cumplimiento alcanzará hasta el tiempo del fin.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6800" y="2114314"/>
            <a:ext cx="7010400" cy="2554545"/>
          </a:xfrm>
          <a:prstGeom prst="rect">
            <a:avLst/>
          </a:prstGeom>
          <a:gradFill>
            <a:gsLst>
              <a:gs pos="51000">
                <a:srgbClr val="FFFF99"/>
              </a:gs>
              <a:gs pos="0">
                <a:schemeClr val="accent1">
                  <a:tint val="64000"/>
                  <a:lumMod val="118000"/>
                </a:schemeClr>
              </a:gs>
              <a:gs pos="100000">
                <a:srgbClr val="FFFF66"/>
              </a:gs>
            </a:gsLst>
          </a:gradFill>
          <a:ln w="38100">
            <a:solidFill>
              <a:srgbClr val="C6310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 w="22225">
                  <a:solidFill>
                    <a:srgbClr val="C63108"/>
                  </a:solidFill>
                  <a:prstDash val="solid"/>
                </a:ln>
                <a:solidFill>
                  <a:srgbClr val="C63108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Daniel 2:28,29.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“…él (</a:t>
            </a:r>
            <a:r>
              <a:rPr lang="es-CO" sz="3200" kern="0" dirty="0">
                <a:ln w="19050">
                  <a:solidFill>
                    <a:srgbClr val="C63108"/>
                  </a:solidFill>
                </a:ln>
                <a:solidFill>
                  <a:srgbClr val="C63108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Dios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) ha hecho saber al rey Nabucodonosor lo que ha de acontecer en los </a:t>
            </a:r>
            <a:r>
              <a:rPr lang="es-CO" sz="3200" b="1" i="1" kern="0" dirty="0">
                <a:ln w="19050">
                  <a:solidFill>
                    <a:srgbClr val="C63108"/>
                  </a:solidFill>
                </a:ln>
                <a:solidFill>
                  <a:srgbClr val="C63108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postreros días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”. “…el que revela los misterios te mostró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 </a:t>
            </a:r>
            <a:r>
              <a:rPr lang="es-CO" sz="3200" b="1" i="1" kern="0" dirty="0">
                <a:ln w="19050">
                  <a:solidFill>
                    <a:srgbClr val="C63108"/>
                  </a:solidFill>
                </a:ln>
                <a:solidFill>
                  <a:srgbClr val="C63108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lo que ha de ser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”. </a:t>
            </a:r>
            <a:endParaRPr lang="es-CO" sz="4000" kern="0" dirty="0">
              <a:ln w="19050">
                <a:solidFill>
                  <a:srgbClr val="003300"/>
                </a:solidFill>
              </a:ln>
              <a:solidFill>
                <a:srgbClr val="003300"/>
              </a:solidFill>
              <a:latin typeface="Bahnschrift" panose="020B0502040204020203" pitchFamily="34" charset="0"/>
              <a:cs typeface="Vijaya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60176" y="2700505"/>
            <a:ext cx="7050148" cy="2554545"/>
          </a:xfrm>
          <a:prstGeom prst="rect">
            <a:avLst/>
          </a:prstGeom>
          <a:gradFill>
            <a:gsLst>
              <a:gs pos="2655">
                <a:schemeClr val="tx1"/>
              </a:gs>
              <a:gs pos="35000">
                <a:srgbClr val="B6F4FC"/>
              </a:gs>
              <a:gs pos="100000">
                <a:srgbClr val="17E2E7"/>
              </a:gs>
              <a:gs pos="69000">
                <a:srgbClr val="61E7F9"/>
              </a:gs>
            </a:gsLst>
          </a:gradFill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Daniel </a:t>
            </a:r>
            <a:r>
              <a:rPr lang="es-CO" sz="3200" b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8:17,19. 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“…la visión es </a:t>
            </a:r>
            <a:r>
              <a:rPr lang="es-CO" sz="3200" b="1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para el tiempo del fin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”.  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“He aquí yo te enseñaré lo que ha de venir </a:t>
            </a:r>
            <a:r>
              <a:rPr lang="es-CO" sz="3200" b="1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al fin de la ira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; porque eso es para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 </a:t>
            </a:r>
            <a:r>
              <a:rPr lang="es-CO" sz="3200" b="1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el tiempo del fin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. </a:t>
            </a:r>
            <a:endParaRPr lang="es-CO" sz="4000" kern="0" dirty="0">
              <a:ln w="19050">
                <a:solidFill>
                  <a:srgbClr val="003300"/>
                </a:solidFill>
              </a:ln>
              <a:solidFill>
                <a:srgbClr val="003300"/>
              </a:solidFill>
              <a:latin typeface="Bahnschrift" panose="020B0502040204020203" pitchFamily="34" charset="0"/>
              <a:cs typeface="Vijaya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63490" y="3282744"/>
            <a:ext cx="7017020" cy="2062103"/>
          </a:xfrm>
          <a:prstGeom prst="rect">
            <a:avLst/>
          </a:prstGeom>
          <a:gradFill>
            <a:gsLst>
              <a:gs pos="0">
                <a:schemeClr val="accent6">
                  <a:tint val="64000"/>
                  <a:lumMod val="118000"/>
                </a:schemeClr>
              </a:gs>
              <a:gs pos="48700">
                <a:srgbClr val="FFB3FF"/>
              </a:gs>
              <a:gs pos="100000">
                <a:srgbClr val="FF89FF"/>
              </a:gs>
            </a:gsLst>
          </a:gra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Daniel 11:40. 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“Pero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al cabo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(</a:t>
            </a:r>
            <a:r>
              <a:rPr lang="es-CO" sz="3200" b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fin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)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 </a:t>
            </a:r>
            <a:r>
              <a:rPr lang="es-CO" sz="32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del tiempo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el rey del sur contenderá con él; y el rey del norte se levantará contra él como una tempestad, …”</a:t>
            </a:r>
            <a:endParaRPr lang="es-CO" sz="4000" kern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ahnschrift" panose="020B0502040204020203" pitchFamily="34" charset="0"/>
              <a:cs typeface="Vijaya" panose="020B0604020202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43612" y="3868231"/>
            <a:ext cx="7030276" cy="2554545"/>
          </a:xfrm>
          <a:prstGeom prst="rect">
            <a:avLst/>
          </a:prstGeom>
          <a:gradFill>
            <a:gsLst>
              <a:gs pos="51000">
                <a:schemeClr val="accent6">
                  <a:lumMod val="60000"/>
                  <a:lumOff val="40000"/>
                </a:schemeClr>
              </a:gs>
              <a:gs pos="0">
                <a:schemeClr val="accent4">
                  <a:tint val="64000"/>
                  <a:lumMod val="118000"/>
                </a:schemeClr>
              </a:gs>
              <a:gs pos="100000">
                <a:srgbClr val="59D399"/>
              </a:gs>
            </a:gsLst>
          </a:gradFill>
          <a:ln w="38100">
            <a:solidFill>
              <a:srgbClr val="008E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</a:t>
            </a:r>
            <a:r>
              <a:rPr lang="es-CO" sz="3200" b="1" i="1" kern="0" dirty="0">
                <a:ln w="19050">
                  <a:solidFill>
                    <a:srgbClr val="008E00"/>
                  </a:solidFill>
                </a:ln>
                <a:solidFill>
                  <a:srgbClr val="008E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Daniel 12:4,9</a:t>
            </a:r>
            <a:r>
              <a:rPr lang="es-CO" sz="3200" b="1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. 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“Pero tú, Daniel, cierra las palabras y sella el libro hasta </a:t>
            </a:r>
            <a:r>
              <a:rPr lang="es-CO" sz="3200" b="1" i="1" kern="0" dirty="0">
                <a:ln w="19050">
                  <a:solidFill>
                    <a:srgbClr val="008E00"/>
                  </a:solidFill>
                </a:ln>
                <a:solidFill>
                  <a:srgbClr val="008E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el tiempo del fin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”. “Estas palabras están cerradas y selladas hasta </a:t>
            </a:r>
            <a:r>
              <a:rPr lang="es-CO" sz="3200" b="1" i="1" kern="0" dirty="0">
                <a:ln w="19050">
                  <a:solidFill>
                    <a:srgbClr val="008E00"/>
                  </a:solidFill>
                </a:ln>
                <a:solidFill>
                  <a:srgbClr val="008E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el tiempo del fin</a:t>
            </a:r>
            <a:r>
              <a:rPr 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”.</a:t>
            </a:r>
            <a:r>
              <a:rPr lang="es-CO" sz="3200" kern="0" dirty="0">
                <a:ln w="19050">
                  <a:solidFill>
                    <a:srgbClr val="003300"/>
                  </a:solidFill>
                </a:ln>
                <a:solidFill>
                  <a:srgbClr val="003300"/>
                </a:solidFill>
                <a:latin typeface="Bahnschrift" panose="020B0502040204020203" pitchFamily="34" charset="0"/>
                <a:cs typeface="Vijaya" panose="020B0604020202020204" pitchFamily="34" charset="0"/>
              </a:rPr>
              <a:t> </a:t>
            </a:r>
            <a:endParaRPr lang="es-CO" sz="3200" b="1" i="1" kern="0" dirty="0">
              <a:ln w="19050">
                <a:solidFill>
                  <a:srgbClr val="008E00"/>
                </a:solidFill>
              </a:ln>
              <a:solidFill>
                <a:srgbClr val="008E00"/>
              </a:solidFill>
              <a:latin typeface="Bahnschrift" panose="020B0502040204020203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35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1" y="1316652"/>
            <a:ext cx="7088134" cy="474383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6042" y="731877"/>
            <a:ext cx="7851913" cy="56938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libro abierto en la mano del ángel fuerte.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porción profética no entendida del libro de Daniel.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Comer el libro. 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estudio de las profecías de Daniel entre 1798 y 1844.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dulzura en la boca.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gozo por el inminente regreso de Jesús en 1844.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amargura en el vientre.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chasco cuando Jesús no vino en la fecha esperada.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“Que profetices otra vez”</a:t>
            </a:r>
          </a:p>
          <a:p>
            <a:pPr lvl="0" defTabSz="914400">
              <a:defRPr/>
            </a:pPr>
            <a:r>
              <a:rPr lang="es-CO" sz="28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proclamación, a partir de 1844, de la Segunda Venida, las razones bíblicas del chasco y las profecías del fin en el contexto de los mensajes de los tres ángeles de Apocalipsis 14.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584240" y="151375"/>
            <a:ext cx="1975521" cy="584775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2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RESUMEN.</a:t>
            </a:r>
            <a:endParaRPr lang="es-CO" sz="3600" b="1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38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3000">
              <a:srgbClr val="FFFF00"/>
            </a:gs>
            <a:gs pos="77000">
              <a:schemeClr val="bg2">
                <a:tint val="45000"/>
                <a:shade val="99000"/>
                <a:satMod val="350000"/>
              </a:schemeClr>
            </a:gs>
            <a:gs pos="86000">
              <a:schemeClr val="bg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67331" y="181841"/>
            <a:ext cx="580933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omic Sans MS" panose="030F0702030302020204" pitchFamily="66" charset="0"/>
              </a:rPr>
              <a:t>Todavía seguimos creyendo.</a:t>
            </a:r>
            <a:endParaRPr kumimoji="0" lang="es-CO" sz="28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" name="Corazón 1"/>
          <p:cNvSpPr/>
          <p:nvPr/>
        </p:nvSpPr>
        <p:spPr>
          <a:xfrm>
            <a:off x="1859487" y="1751501"/>
            <a:ext cx="5425025" cy="4132464"/>
          </a:xfrm>
          <a:prstGeom prst="hear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t"/>
            <a:endParaRPr lang="es-CO" sz="3200" b="1" i="1" dirty="0">
              <a:ln w="12700" cap="flat" cmpd="sng" algn="ctr">
                <a:solidFill>
                  <a:srgbClr val="FF0000"/>
                </a:solidFill>
                <a:prstDash val="solid"/>
                <a:round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ctr" fontAlgn="t"/>
            <a:r>
              <a:rPr lang="es-CO" sz="3200" b="1" i="1" dirty="0">
                <a:ln w="1270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Hoy está más cerca nuestra redención que cuando creímos por primera vez.</a:t>
            </a:r>
            <a:endParaRPr lang="es-CO" sz="3200" dirty="0">
              <a:ln w="12700" cap="flat" cmpd="sng" algn="ctr">
                <a:solidFill>
                  <a:srgbClr val="FF0000"/>
                </a:solidFill>
                <a:prstDash val="solid"/>
                <a:round/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88957" y="4869164"/>
            <a:ext cx="4966085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omic Sans MS" panose="030F0702030302020204" pitchFamily="66" charset="0"/>
              </a:rPr>
              <a:t>Levantémonos a cumplir la misión.</a:t>
            </a:r>
            <a:endParaRPr kumimoji="0" lang="es-CO" sz="2400" b="0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9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9" y="1834598"/>
            <a:ext cx="4254500" cy="43815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45836" y="1340802"/>
            <a:ext cx="5852329" cy="193899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Esta </a:t>
            </a: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misma pregunta la hizo un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ser celestial en Daniel 12:6.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b="1" i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 ¿Cuándo será el fin de estas maravillas? </a:t>
            </a:r>
            <a:endParaRPr kumimoji="0" lang="es-ES" sz="3000" b="1" i="1" u="none" strike="noStrike" kern="0" cap="none" spc="50" normalizeH="0" baseline="0" noProof="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88900">
                  <a:schemeClr val="tx1"/>
                </a:glow>
              </a:effectLst>
              <a:uLnTx/>
              <a:uFillTx/>
              <a:latin typeface="Bahnschrift" panose="020B0502040204020203"/>
              <a:cs typeface="Aharoni" pitchFamily="2" charset="-79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8097" y="1450377"/>
            <a:ext cx="7247807" cy="3046988"/>
          </a:xfrm>
          <a:prstGeom prst="rect">
            <a:avLst/>
          </a:prstGeom>
          <a:gradFill>
            <a:gsLst>
              <a:gs pos="11000">
                <a:srgbClr val="FFFF57"/>
              </a:gs>
              <a:gs pos="100000">
                <a:srgbClr val="FFFF99"/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Bahnschrift"/>
                <a:cs typeface="Aharoni" pitchFamily="2" charset="-79"/>
              </a:rPr>
              <a:t>E</a:t>
            </a:r>
            <a:r>
              <a:rPr lang="es-CO" sz="3200" b="1" kern="0" spc="50" dirty="0" smtClean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Bahnschrift"/>
                <a:cs typeface="Aharoni" pitchFamily="2" charset="-79"/>
              </a:rPr>
              <a:t>l </a:t>
            </a:r>
            <a:r>
              <a:rPr lang="es-CO" sz="3200" b="1" kern="0" spc="50" dirty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Bahnschrift"/>
                <a:cs typeface="Aharoni" pitchFamily="2" charset="-79"/>
              </a:rPr>
              <a:t>varón vestido de lino </a:t>
            </a:r>
            <a:r>
              <a:rPr lang="es-CO" sz="32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ahnschrift"/>
                <a:cs typeface="Aharoni" pitchFamily="2" charset="-79"/>
              </a:rPr>
              <a:t>respondió: </a:t>
            </a:r>
            <a:r>
              <a:rPr lang="es-CO" sz="32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tx1"/>
                  </a:glow>
                </a:effectLst>
                <a:latin typeface="Bahnschrift"/>
                <a:cs typeface="Aharoni" pitchFamily="2" charset="-79"/>
              </a:rPr>
              <a:t>“Será por </a:t>
            </a:r>
            <a:r>
              <a:rPr lang="es-CO" sz="3200" b="1" kern="0" spc="50" dirty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Bahnschrift"/>
                <a:cs typeface="Aharoni" pitchFamily="2" charset="-79"/>
              </a:rPr>
              <a:t>tiempo, tiempos, y la mitad de un tiempo. </a:t>
            </a:r>
            <a:r>
              <a:rPr lang="es-CO" sz="32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chemeClr val="tx1"/>
                  </a:glow>
                </a:effectLst>
                <a:latin typeface="Bahnschrift"/>
                <a:cs typeface="Aharoni" pitchFamily="2" charset="-79"/>
              </a:rPr>
              <a:t>Y cuando se acabe la dispersión del poder del pueblo santo, todas estas cosas serán cumplidas”. </a:t>
            </a:r>
            <a:r>
              <a:rPr lang="es-CO" sz="3200" b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Bahnschrift"/>
                <a:cs typeface="Aharoni" pitchFamily="2" charset="-79"/>
              </a:rPr>
              <a:t>Daniel 12:7.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11839" y="4628470"/>
            <a:ext cx="7120323" cy="2062103"/>
          </a:xfrm>
          <a:prstGeom prst="rect">
            <a:avLst/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3810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spc="50" dirty="0">
                <a:ln w="9525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Bahnschrift"/>
                <a:cs typeface="Aharoni" pitchFamily="2" charset="-79"/>
              </a:rPr>
              <a:t>El profeta Daniel también preguntó: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Bahnschrift"/>
                <a:cs typeface="Aharoni" pitchFamily="2" charset="-79"/>
              </a:rPr>
              <a:t>“Y yo oí, mas no entendí. Y dije: </a:t>
            </a:r>
            <a:r>
              <a:rPr kumimoji="0" lang="es-CO" sz="3200" b="1" i="1" u="none" strike="noStrike" kern="0" cap="none" spc="50" normalizeH="0" baseline="0" noProof="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¿Cuál será el fin de estas cosas?”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50" normalizeH="0" baseline="0" noProof="0" dirty="0">
                <a:ln w="952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Daniel 12:8.  </a:t>
            </a:r>
            <a:endParaRPr kumimoji="0" lang="es-ES" sz="3600" b="1" i="0" u="none" strike="noStrike" kern="0" cap="none" spc="50" normalizeH="0" baseline="0" noProof="0" dirty="0">
              <a:ln w="952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Bahnschrift"/>
              <a:cs typeface="Aharoni" pitchFamily="2" charset="-79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10788" y="4718226"/>
            <a:ext cx="6722424" cy="206210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O" sz="3200" b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Y </a:t>
            </a:r>
            <a:r>
              <a:rPr kumimoji="0" lang="es-CO" sz="3200" b="1" u="none" strike="noStrike" kern="0" cap="none" spc="50" normalizeH="0" baseline="0" noProof="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el varón vestido de </a:t>
            </a:r>
            <a:r>
              <a:rPr lang="es-CO" sz="32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latin typeface="Bahnschrift"/>
                <a:cs typeface="Aharoni" pitchFamily="2" charset="-79"/>
              </a:rPr>
              <a:t>lino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Bahnschrift"/>
                <a:cs typeface="Aharoni" pitchFamily="2" charset="-79"/>
              </a:rPr>
              <a:t>le dijo: </a:t>
            </a:r>
            <a:r>
              <a:rPr kumimoji="0" lang="es-CO" sz="3200" b="0" u="none" strike="noStrike" kern="0" cap="none" spc="50" normalizeH="0" baseline="0" noProof="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>
                      <a:alpha val="79000"/>
                    </a:srgbClr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“Éstas palabras están cerradas y selladas hasta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CO" sz="3200" b="1" u="none" strike="noStrike" kern="0" cap="none" spc="50" normalizeH="0" baseline="0" noProof="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tx1"/>
                  </a:glow>
                </a:effectLst>
                <a:uLnTx/>
                <a:uFillTx/>
                <a:latin typeface="Bahnschrift"/>
                <a:cs typeface="Aharoni" pitchFamily="2" charset="-79"/>
              </a:rPr>
              <a:t>el tiempo del fin”. </a:t>
            </a:r>
            <a:r>
              <a:rPr lang="es-CO" sz="3200" b="1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Bahnschrift"/>
                <a:cs typeface="Aharoni" pitchFamily="2" charset="-79"/>
              </a:rPr>
              <a:t>Daniel 12:9.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5984" y="533370"/>
            <a:ext cx="791203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600" b="1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latin typeface="Bahnschrift"/>
                <a:ea typeface="+mj-ea"/>
                <a:cs typeface="+mj-cs"/>
              </a:rPr>
              <a:t>Pero, ¿cuándo es el tiempo del fin?</a:t>
            </a:r>
            <a:endParaRPr kumimoji="0" lang="es-CO" sz="4000" b="1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Bahnschrift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34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2332382" y="753802"/>
            <a:ext cx="4843483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i="1" kern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latin typeface="Bahnschrift" panose="020B0502040204020203"/>
                <a:ea typeface="+mj-ea"/>
                <a:cs typeface="+mj-cs"/>
              </a:rPr>
              <a:t>E</a:t>
            </a:r>
            <a:r>
              <a:rPr kumimoji="0" lang="es-CO" sz="3600" b="1" i="1" u="none" strike="noStrike" kern="0" cap="none" spc="0" normalizeH="0" baseline="0" noProof="0" dirty="0">
                <a:ln w="19050">
                  <a:solidFill>
                    <a:srgbClr val="590F8B"/>
                  </a:solidFill>
                </a:ln>
                <a:solidFill>
                  <a:srgbClr val="590F8B"/>
                </a:solidFill>
                <a:effectLst/>
                <a:uLnTx/>
                <a:uFillTx/>
                <a:latin typeface="Bahnschrift" panose="020B0502040204020203"/>
                <a:ea typeface="+mj-ea"/>
                <a:cs typeface="+mj-cs"/>
              </a:rPr>
              <a:t>l tiempo del fin.</a:t>
            </a:r>
            <a:endParaRPr kumimoji="0" lang="es-CO" sz="4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Bahnschrift" panose="020B0502040204020203"/>
              <a:cs typeface="Vijay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32382" y="2702423"/>
            <a:ext cx="4843483" cy="286232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Pero,  ¿quién es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“</a:t>
            </a:r>
            <a:r>
              <a:rPr lang="es-CO" sz="3600" b="1" i="1" kern="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El varón vestido de lino</a:t>
            </a:r>
            <a:r>
              <a:rPr lang="es-CO" sz="36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” y qué es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“</a:t>
            </a:r>
            <a:r>
              <a:rPr lang="es-CO" sz="3600" b="1" i="1" kern="0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Tiempo, tiempos, y la mitad de un tiempo</a:t>
            </a:r>
            <a:r>
              <a:rPr lang="es-CO" sz="36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”</a:t>
            </a:r>
            <a:r>
              <a:rPr lang="es-CO" sz="3600" kern="0" spc="5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?</a:t>
            </a:r>
            <a:r>
              <a:rPr lang="es-CO" sz="3600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38100">
                    <a:schemeClr val="tx1"/>
                  </a:glow>
                </a:effectLst>
                <a:latin typeface="Bahnschrift" panose="020B0502040204020203"/>
                <a:cs typeface="Aharoni" pitchFamily="2" charset="-79"/>
              </a:rPr>
              <a:t> </a:t>
            </a:r>
            <a:endParaRPr lang="es-ES" sz="4000" kern="0" spc="50" dirty="0">
              <a:ln w="952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38100">
                  <a:schemeClr val="tx1"/>
                </a:glow>
              </a:effectLst>
              <a:latin typeface="Bahnschrift" panose="020B0502040204020203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3983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66FF33"/>
            </a:gs>
            <a:gs pos="34000">
              <a:srgbClr val="ABF1FB"/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58" y="2254388"/>
            <a:ext cx="3289852" cy="4386469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367893" y="2226629"/>
            <a:ext cx="3590574" cy="4401205"/>
          </a:xfrm>
          <a:prstGeom prst="rect">
            <a:avLst/>
          </a:prstGeom>
          <a:gradFill>
            <a:gsLst>
              <a:gs pos="61000">
                <a:srgbClr val="8FFBBB"/>
              </a:gs>
              <a:gs pos="0">
                <a:schemeClr val="accent5">
                  <a:tint val="64000"/>
                  <a:lumMod val="118000"/>
                </a:schemeClr>
              </a:gs>
              <a:gs pos="100000">
                <a:srgbClr val="78F4BC"/>
              </a:gs>
            </a:gsLst>
          </a:gradFill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“Vi descender del cielo a </a:t>
            </a:r>
            <a:r>
              <a:rPr lang="es-CO" sz="28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otro ángel fuerte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envuelto en una nube, con el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i="1" u="sng" kern="0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arcoíris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sobre su cabeza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; y su rostro era como el sol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y </a:t>
            </a:r>
            <a:r>
              <a:rPr lang="es-CO" sz="2800" kern="0" spc="50" dirty="0">
                <a:ln w="19050" cmpd="sng">
                  <a:solidFill>
                    <a:srgbClr val="9000D0"/>
                  </a:solidFill>
                  <a:prstDash val="solid"/>
                </a:ln>
                <a:solidFill>
                  <a:srgbClr val="9000D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pies como columnas de fuego. </a:t>
            </a:r>
            <a:r>
              <a:rPr lang="es-CO" sz="2800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…</a:t>
            </a:r>
            <a:r>
              <a:rPr lang="es-CO" sz="2800" kern="0" spc="50" dirty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clamó a gran voz, como ruge un león”</a:t>
            </a:r>
            <a:r>
              <a:rPr lang="es-CO" sz="2800" kern="0" spc="50" dirty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Apocalipsis. 10:1,3.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8788" y="2226399"/>
            <a:ext cx="5225089" cy="4401205"/>
          </a:xfrm>
          <a:prstGeom prst="rect">
            <a:avLst/>
          </a:prstGeom>
          <a:gradFill>
            <a:gsLst>
              <a:gs pos="0">
                <a:schemeClr val="accent2">
                  <a:tint val="64000"/>
                  <a:lumMod val="118000"/>
                </a:schemeClr>
              </a:gs>
              <a:gs pos="100000">
                <a:srgbClr val="FFFF81"/>
              </a:gs>
            </a:gsLst>
          </a:gradFill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alcé mis ojos y miré, y he aquí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un varón vestido de lino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ceñidos sus lomos de oro de </a:t>
            </a:r>
            <a:r>
              <a:rPr lang="es-CO" sz="2800" kern="0" spc="50" dirty="0" err="1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Ufaz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Su cuerpo era como de berilo, 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su rostro parecía un relámpago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y sus ojos como antorchas de fuego, y sus brazos y </a:t>
            </a:r>
            <a:r>
              <a:rPr lang="es-CO" sz="2800" kern="0" spc="50" dirty="0">
                <a:ln w="19050" cmpd="sng">
                  <a:solidFill>
                    <a:srgbClr val="9000D0"/>
                  </a:solidFill>
                  <a:prstDash val="solid"/>
                </a:ln>
                <a:solidFill>
                  <a:srgbClr val="9000D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pies como de color de bronce bruñido, </a:t>
            </a:r>
            <a:r>
              <a:rPr lang="es-CO" sz="2800" kern="0" spc="50" dirty="0">
                <a:ln w="2857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el sonido de sus palabras como el estruendo de una multitud”. </a:t>
            </a:r>
            <a:r>
              <a:rPr lang="es-CO" sz="2800" b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Daniel 10:5,6.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62796" y="296033"/>
            <a:ext cx="6218408" cy="1015663"/>
          </a:xfrm>
          <a:prstGeom prst="rect">
            <a:avLst/>
          </a:prstGeom>
          <a:gradFill>
            <a:gsLst>
              <a:gs pos="0">
                <a:srgbClr val="E0F757"/>
              </a:gs>
              <a:gs pos="100000">
                <a:srgbClr val="B7D119"/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noProof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>
                    <a:srgbClr val="74850D"/>
                  </a:glow>
                </a:effectLst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El mismo personaje se le presentó al apóstol Juan en una visión similar.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>
                  <a:srgbClr val="74850D"/>
                </a:glow>
              </a:effectLst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41349" y="296033"/>
            <a:ext cx="6239855" cy="10156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000" b="1" i="0" u="none" strike="noStrike" kern="0" cap="none" spc="0" normalizeH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38100">
                    <a:srgbClr val="3333FF"/>
                  </a:glow>
                </a:effectLst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Comparemos </a:t>
            </a:r>
            <a:r>
              <a:rPr lang="es-CO" sz="30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38100">
                    <a:srgbClr val="3333FF"/>
                  </a:glo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las visiones y saquemos conclusiones</a:t>
            </a:r>
            <a:r>
              <a:rPr kumimoji="0" lang="es-CO" sz="3000" b="1" i="0" u="none" strike="noStrike" kern="0" cap="none" spc="0" normalizeH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38100">
                    <a:srgbClr val="3333FF"/>
                  </a:glow>
                </a:effectLst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.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38100">
                  <a:srgbClr val="3333FF"/>
                </a:glow>
              </a:effectLst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41349" y="1492049"/>
            <a:ext cx="6283040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varón vestido de lino y el ángel fuerte.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4603272" y="2968487"/>
            <a:ext cx="1254189" cy="1325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/>
          <p:cNvSpPr/>
          <p:nvPr/>
        </p:nvSpPr>
        <p:spPr>
          <a:xfrm>
            <a:off x="5433390" y="4216737"/>
            <a:ext cx="3525077" cy="2424120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s-CO" sz="2600" b="1" kern="0" dirty="0">
                <a:ln>
                  <a:solidFill>
                    <a:srgbClr val="1010FC"/>
                  </a:solidFill>
                </a:ln>
                <a:solidFill>
                  <a:srgbClr val="1010FC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Nótese que este ángel tiene un </a:t>
            </a:r>
            <a:r>
              <a:rPr lang="es-CO" sz="28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Vijaya" panose="020B0604020202020204" pitchFamily="34" charset="0"/>
              </a:rPr>
              <a:t>arcoíris</a:t>
            </a:r>
            <a:r>
              <a:rPr lang="es-CO" sz="2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2600" b="1" kern="0" dirty="0">
                <a:ln>
                  <a:solidFill>
                    <a:srgbClr val="1010FC"/>
                  </a:solidFill>
                </a:ln>
                <a:solidFill>
                  <a:srgbClr val="1010FC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sobre</a:t>
            </a:r>
            <a:r>
              <a:rPr lang="es-CO" sz="2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2600" b="1" kern="0" dirty="0">
                <a:ln>
                  <a:solidFill>
                    <a:srgbClr val="1010FC"/>
                  </a:solidFill>
                </a:ln>
                <a:solidFill>
                  <a:srgbClr val="1010FC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su cabeza, también hay un arcoíris alrededor del trono de Dios.</a:t>
            </a:r>
            <a:r>
              <a:rPr lang="es-CO" sz="28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26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Apocalipsis 4:3.</a:t>
            </a:r>
          </a:p>
        </p:txBody>
      </p:sp>
      <p:sp>
        <p:nvSpPr>
          <p:cNvPr id="23" name="Rectángulo: esquinas redondeadas 22"/>
          <p:cNvSpPr/>
          <p:nvPr/>
        </p:nvSpPr>
        <p:spPr>
          <a:xfrm>
            <a:off x="5420137" y="4203485"/>
            <a:ext cx="3525077" cy="2424120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endParaRPr lang="es-CO" sz="2600" b="1" kern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12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0" grpId="0" animBg="1"/>
      <p:bldP spid="13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93643" y="2614524"/>
            <a:ext cx="4956714" cy="1754326"/>
          </a:xfrm>
          <a:prstGeom prst="rect">
            <a:avLst/>
          </a:prstGeom>
          <a:gradFill rotWithShape="1">
            <a:gsLst>
              <a:gs pos="0">
                <a:srgbClr val="BC70EE">
                  <a:tint val="70000"/>
                  <a:lumMod val="110000"/>
                </a:srgbClr>
              </a:gs>
              <a:gs pos="100000">
                <a:srgbClr val="BC70EE">
                  <a:tint val="82000"/>
                  <a:alpha val="74000"/>
                </a:srgbClr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CO" sz="3600" b="1" kern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El varón vestido de lino.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CO" sz="3600" b="1" kern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El ángel fuerte.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CO" sz="3600" b="1" kern="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El Hijo del hombre.</a:t>
            </a:r>
            <a:endParaRPr lang="es-CO" sz="3600" b="1" kern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63500">
                  <a:prstClr val="black"/>
                </a:glow>
              </a:effectLst>
              <a:latin typeface="Calibri" panose="020F0502020204030204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54696" y="559454"/>
            <a:ext cx="5234608" cy="1477328"/>
          </a:xfrm>
          <a:prstGeom prst="rect">
            <a:avLst/>
          </a:prstGeom>
          <a:solidFill>
            <a:srgbClr val="5AF2F6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000" b="1" i="0" u="none" strike="noStrike" kern="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000D2"/>
                  </a:glow>
                </a:effectLst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Comparemos </a:t>
            </a:r>
            <a:r>
              <a:rPr lang="es-CO" sz="30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000D2"/>
                  </a:glo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las dos visiones anteriores con la visión del Hijo del hombre en Apocalipsis 1</a:t>
            </a:r>
            <a:r>
              <a:rPr kumimoji="0" lang="es-CO" sz="3000" b="1" i="0" u="none" strike="noStrike" kern="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000D2"/>
                  </a:glow>
                </a:effectLst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.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>
                  <a:srgbClr val="0000D2"/>
                </a:glow>
              </a:effectLst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50095" y="244645"/>
            <a:ext cx="2352262" cy="6494085"/>
          </a:xfrm>
          <a:prstGeom prst="rect">
            <a:avLst/>
          </a:prstGeom>
          <a:solidFill>
            <a:srgbClr val="21212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“Vi descender del cielo a </a:t>
            </a:r>
            <a:r>
              <a:rPr lang="es-CO" sz="26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otro ángel fuerte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CO" sz="26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envuelto en una nube, con el </a:t>
            </a:r>
            <a:r>
              <a:rPr lang="es-CO" sz="2600" b="1" i="1" u="sng" kern="0" spc="50" dirty="0">
                <a:ln w="19050" cmpd="sng">
                  <a:noFill/>
                  <a:prstDash val="solid"/>
                </a:ln>
                <a:solidFill>
                  <a:srgbClr val="1010FC"/>
                </a:solidFill>
                <a:effectLst>
                  <a:glow rad="50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arcoíris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sobre su cabeza; </a:t>
            </a:r>
            <a:r>
              <a:rPr lang="es-CO" sz="2600" i="1" kern="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08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su rostro era como el sol</a:t>
            </a:r>
            <a:r>
              <a:rPr lang="es-CO" sz="2600" kern="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08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CO" sz="26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kern="0" spc="50" dirty="0">
                <a:ln w="190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sus pies como columnas de fuego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  “</a:t>
            </a:r>
            <a:r>
              <a:rPr lang="es-CO" sz="2600" i="1" kern="0" spc="5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clamó a gran voz, como ruge un león”</a:t>
            </a:r>
            <a:r>
              <a:rPr lang="es-CO" sz="2600" i="1" kern="0" spc="5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i="1" kern="0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 10:1,3.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25548" y="244646"/>
            <a:ext cx="3518452" cy="6494085"/>
          </a:xfrm>
          <a:prstGeom prst="rect">
            <a:avLst/>
          </a:prstGeom>
          <a:solidFill>
            <a:srgbClr val="21212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b="1" i="1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me volví…vi… </a:t>
            </a:r>
            <a:r>
              <a:rPr lang="es-CO" sz="26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al Hijo del Hombre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,…vestido de una ropa que llegaba hasta los pies, y </a:t>
            </a:r>
            <a:r>
              <a:rPr lang="es-CO" sz="2600" kern="0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ceñido por el pecho con un cinto de oro.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cabeza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y sus cabellos eran blancos como blanca lana, como nieve; </a:t>
            </a:r>
            <a:r>
              <a:rPr lang="es-CO" sz="2600" kern="0" spc="50" dirty="0">
                <a:ln w="1905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ojos como llama de fuego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; y </a:t>
            </a:r>
            <a:r>
              <a:rPr lang="es-CO" sz="2600" kern="0" spc="50" dirty="0">
                <a:ln w="190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pies semejantes al bronce bruñido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refulgente como en un horno; y </a:t>
            </a:r>
            <a:r>
              <a:rPr lang="es-CO" sz="2600" kern="0" spc="5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 voz como estruendo de muchas aguas. </a:t>
            </a:r>
            <a:r>
              <a:rPr lang="es-CO" sz="2600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Apocalipsis.1:13-15.</a:t>
            </a:r>
            <a:endParaRPr kumimoji="0" lang="es-ES" sz="2600" i="0" u="none" strike="noStrike" kern="0" cap="none" spc="50" normalizeH="0" baseline="0" noProof="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9633" y="244646"/>
            <a:ext cx="3167271" cy="6494085"/>
          </a:xfrm>
          <a:prstGeom prst="rect">
            <a:avLst/>
          </a:prstGeom>
          <a:solidFill>
            <a:srgbClr val="212121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alcé mis ojos y miré, y he aquí </a:t>
            </a:r>
            <a:r>
              <a:rPr lang="es-CO" sz="2600" b="1" i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un varón vestido de lino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CO" sz="2600" kern="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</a:t>
            </a:r>
            <a:r>
              <a:rPr lang="es-CO" sz="26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kern="0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ceñidos sus lomos de oro de </a:t>
            </a:r>
            <a:r>
              <a:rPr lang="es-CO" sz="2600" kern="0" spc="50" dirty="0" err="1">
                <a:ln w="1905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Ufaz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Su cuerpo era como de berilo,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i="1" kern="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508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su rostro parecía un relámpago</a:t>
            </a:r>
            <a:r>
              <a:rPr lang="es-CO" sz="2600" i="1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</a:t>
            </a:r>
            <a:r>
              <a:rPr lang="es-CO" sz="2600" kern="0" spc="50" dirty="0">
                <a:ln w="1905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ojos como antorchas de fuego</a:t>
            </a:r>
            <a:r>
              <a:rPr lang="es-CO" sz="26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600" kern="0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</a:t>
            </a:r>
            <a:r>
              <a:rPr lang="es-CO" sz="2600" kern="0" spc="50" dirty="0">
                <a:ln w="1905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sus brazos y sus pies como de color de bronce bruñido</a:t>
            </a:r>
            <a:r>
              <a:rPr lang="es-CO" sz="26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</a:t>
            </a:r>
            <a:r>
              <a:rPr lang="es-CO" sz="2600" i="1" kern="0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600" i="1" kern="0" spc="50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el sonido de sus palabras como el estruendo de una multitud”.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600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Daniel 10:5,6.</a:t>
            </a:r>
          </a:p>
        </p:txBody>
      </p:sp>
    </p:spTree>
    <p:extLst>
      <p:ext uri="{BB962C8B-B14F-4D97-AF65-F5344CB8AC3E}">
        <p14:creationId xmlns:p14="http://schemas.microsoft.com/office/powerpoint/2010/main" val="680704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2210002"/>
            <a:ext cx="5153025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1060" y="1326349"/>
            <a:ext cx="4121427" cy="526297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oí </a:t>
            </a:r>
            <a:r>
              <a:rPr lang="es-CO" sz="28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al </a:t>
            </a:r>
            <a:r>
              <a:rPr lang="es-CO" sz="2800" b="1" i="1" u="sng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varón vestido de lino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que estaba </a:t>
            </a:r>
            <a:r>
              <a:rPr lang="es-CO" sz="2800" i="1" u="sng" kern="0" spc="50" dirty="0">
                <a:ln w="6350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sobre las aguas del río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el cual </a:t>
            </a:r>
            <a:r>
              <a:rPr lang="es-CO" sz="2800" u="sng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alzó su diestra y su siniestra al cielo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y </a:t>
            </a:r>
            <a:r>
              <a:rPr lang="es-CO" sz="2800" u="sng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juró por el que vive por los siglos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u="sng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1010FC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que será por tiempo, tiempos, y la mitad de un tiempo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 Y cuando se acabe la dispersión del poder del pueblo santo, todas estas cosas serán cumplidas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”. </a:t>
            </a:r>
            <a:r>
              <a:rPr lang="es-CO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Daniel 12:7. </a:t>
            </a:r>
            <a:endParaRPr kumimoji="0" lang="es-ES" sz="2800" b="1" i="0" u="none" strike="noStrike" kern="0" cap="none" spc="50" normalizeH="0" baseline="0" noProof="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51513" y="1326351"/>
            <a:ext cx="4124134" cy="526297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2">
                  <a:tint val="92000"/>
                  <a:alpha val="100000"/>
                  <a:lumMod val="110000"/>
                </a:schemeClr>
              </a:gs>
            </a:gsLst>
          </a:gra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“Y </a:t>
            </a:r>
            <a:r>
              <a:rPr lang="es-CO" sz="2800" b="1" i="1" u="sng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ángel</a:t>
            </a:r>
            <a:r>
              <a:rPr lang="es-CO" sz="2800" b="1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que vi en pie </a:t>
            </a:r>
            <a:r>
              <a:rPr lang="es-CO" sz="2800" i="1" u="sng" kern="0" spc="50" dirty="0">
                <a:ln w="6350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rgbClr val="CC9B00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sobre el mar y sobre la tierra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</a:t>
            </a:r>
            <a:r>
              <a:rPr lang="es-CO" sz="2800" u="sng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levantó su mano al cielo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y </a:t>
            </a:r>
            <a:r>
              <a:rPr lang="es-CO" sz="2800" u="sng" kern="0" spc="5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juró por el que vive por los siglos de los siglos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, que creó el cielo y las cosas que están en él, y la tierra y las cosas que están en ella, y el mar y las cosas que están en él, </a:t>
            </a:r>
            <a:r>
              <a:rPr lang="es-CO" sz="2800" u="sng" kern="0" spc="50" dirty="0">
                <a:ln w="19050" cmpd="sng">
                  <a:solidFill>
                    <a:srgbClr val="1010FC"/>
                  </a:solidFill>
                  <a:prstDash val="solid"/>
                </a:ln>
                <a:solidFill>
                  <a:srgbClr val="1010FC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Fill>
                  <a:solidFill>
                    <a:srgbClr val="1010FC"/>
                  </a:solidFill>
                </a:uFill>
                <a:latin typeface="Arial Narrow" panose="020B0606020202030204" pitchFamily="34" charset="0"/>
                <a:cs typeface="Aharoni" pitchFamily="2" charset="-79"/>
              </a:rPr>
              <a:t>que el tiempo no sería más</a:t>
            </a: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”. </a:t>
            </a:r>
            <a:endParaRPr lang="es-CO" sz="2800" kern="0" spc="50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b="1" kern="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Apocalipsis </a:t>
            </a:r>
            <a:r>
              <a:rPr lang="es-CO" sz="2800" b="1" kern="0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tx1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10:5,6. </a:t>
            </a:r>
            <a:endParaRPr kumimoji="0" lang="es-ES" sz="2800" b="1" i="0" u="none" strike="noStrike" kern="0" cap="none" spc="50" normalizeH="0" baseline="0" noProof="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2841" y="283486"/>
            <a:ext cx="6678318" cy="584775"/>
          </a:xfrm>
          <a:prstGeom prst="rect">
            <a:avLst/>
          </a:prstGeom>
          <a:solidFill>
            <a:srgbClr val="D881FF"/>
          </a:solidFill>
          <a:ln w="9525" cap="rnd" cmpd="sng" algn="ctr">
            <a:solidFill>
              <a:srgbClr val="9D8CD3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El varón vestido de lino y el ángel fuerte.</a:t>
            </a:r>
            <a:endParaRPr kumimoji="0" lang="es-CO" sz="32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28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42732"/>
              </p:ext>
            </p:extLst>
          </p:nvPr>
        </p:nvGraphicFramePr>
        <p:xfrm>
          <a:off x="480438" y="1262538"/>
          <a:ext cx="8186484" cy="46634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093242">
                  <a:extLst>
                    <a:ext uri="{9D8B030D-6E8A-4147-A177-3AD203B41FA5}">
                      <a16:colId xmlns:a16="http://schemas.microsoft.com/office/drawing/2014/main" val="988250391"/>
                    </a:ext>
                  </a:extLst>
                </a:gridCol>
                <a:gridCol w="4093242">
                  <a:extLst>
                    <a:ext uri="{9D8B030D-6E8A-4147-A177-3AD203B41FA5}">
                      <a16:colId xmlns:a16="http://schemas.microsoft.com/office/drawing/2014/main" val="2674643009"/>
                    </a:ext>
                  </a:extLst>
                </a:gridCol>
              </a:tblGrid>
              <a:tr h="547502">
                <a:tc>
                  <a:txBody>
                    <a:bodyPr/>
                    <a:lstStyle/>
                    <a:p>
                      <a:pPr algn="ctr"/>
                      <a:r>
                        <a:rPr lang="es-CO" sz="3000" b="1" i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El varón vestido de lino.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1" u="none" strike="noStrike" kern="1200" cap="none" spc="50" normalizeH="0" baseline="0" noProof="0" dirty="0">
                          <a:ln w="12700" cap="flat" cmpd="sng" algn="ctr">
                            <a:solidFill>
                              <a:srgbClr val="FF0000"/>
                            </a:solidFill>
                            <a:prstDash val="solid"/>
                            <a:round/>
                          </a:ln>
                          <a:solidFill>
                            <a:srgbClr val="FF0000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El ángel fuerte. </a:t>
                      </a:r>
                      <a:endParaRPr kumimoji="0" lang="es-CO" sz="3000" b="0" i="0" u="none" strike="noStrike" kern="1200" cap="none" spc="0" normalizeH="0" baseline="0" noProof="0" dirty="0">
                        <a:ln w="127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2439"/>
                  </a:ext>
                </a:extLst>
              </a:tr>
              <a:tr h="5475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Las aguas del río.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El mar y sobre la tierra.</a:t>
                      </a:r>
                      <a:endParaRPr kumimoji="0" lang="es-CO" sz="3000" b="1" i="0" u="none" strike="noStrike" kern="1200" cap="none" spc="0" normalizeH="0" baseline="0" noProof="0" dirty="0">
                        <a:ln w="19050" cmpd="sng">
                          <a:noFill/>
                          <a:prstDash val="solid"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47280"/>
                  </a:ext>
                </a:extLst>
              </a:tr>
              <a:tr h="1003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Alzó su diestra y su siniestra.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Levantó su mano al cielo.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16086"/>
                  </a:ext>
                </a:extLst>
              </a:tr>
              <a:tr h="1003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prstClr val="black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Juró por el que vive por los siglos.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Juró por el que vive por los siglos de los siglos.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48235"/>
                  </a:ext>
                </a:extLst>
              </a:tr>
              <a:tr h="1003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Será por tiempo, tiempos, y la mitad de un tiempo.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3000" b="1" i="0" u="none" strike="noStrike" kern="0" cap="none" spc="50" normalizeH="0" baseline="0" noProof="0" dirty="0">
                          <a:ln w="19050" cmpd="sng">
                            <a:noFill/>
                            <a:prstDash val="solid"/>
                          </a:ln>
                          <a:solidFill>
                            <a:srgbClr val="0000FF"/>
                          </a:solidFill>
                          <a:effectLst>
                            <a:glow>
                              <a:srgbClr val="4F81BD">
                                <a:alpha val="40000"/>
                              </a:srgbClr>
                            </a:glow>
                          </a:effectLst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haroni" pitchFamily="2" charset="-79"/>
                        </a:rPr>
                        <a:t>El tiempo no sería más.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33206"/>
                  </a:ext>
                </a:extLst>
              </a:tr>
              <a:tr h="547502">
                <a:tc>
                  <a:txBody>
                    <a:bodyPr/>
                    <a:lstStyle/>
                    <a:p>
                      <a:pPr algn="ctr"/>
                      <a:r>
                        <a:rPr kumimoji="0" lang="es-CO" sz="3000" b="1" i="0" u="none" strike="noStrike" kern="1200" cap="none" spc="0" normalizeH="0" baseline="0" noProof="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Daniel 12:7.</a:t>
                      </a:r>
                      <a:endParaRPr lang="es-CO" sz="3000" b="1" dirty="0">
                        <a:ln w="9525" cmpd="sng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000" b="1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Apocalipsis 10:5,6.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9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94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80" y="1874191"/>
            <a:ext cx="4783063" cy="358779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73026" y="3962382"/>
            <a:ext cx="4797949" cy="1938992"/>
          </a:xfrm>
          <a:prstGeom prst="rect">
            <a:avLst/>
          </a:prstGeom>
          <a:solidFill>
            <a:srgbClr val="67FB8E">
              <a:alpha val="62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1010FC"/>
                  </a:solidFill>
                </a:ln>
                <a:solidFill>
                  <a:srgbClr val="1010FC"/>
                </a:solidFill>
                <a:effectLst/>
                <a:uLnTx/>
                <a:uFillTx/>
                <a:latin typeface="Arial Narrow" panose="020B0606020202030204" pitchFamily="34" charset="0"/>
              </a:rPr>
              <a:t>Se trata de Jesucristo, el Ángel de Jehová, el arcángel Miguel, el Rey de reyes y Señor de señores.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1010FC"/>
                </a:solidFill>
              </a:ln>
              <a:solidFill>
                <a:srgbClr val="1010FC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73025" y="3500717"/>
            <a:ext cx="4797949" cy="2400657"/>
          </a:xfrm>
          <a:prstGeom prst="rect">
            <a:avLst/>
          </a:prstGeom>
          <a:solidFill>
            <a:srgbClr val="FFFFFF">
              <a:alpha val="87000"/>
            </a:srgb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Jesús dijo que el tiempo del fin sería al final de </a:t>
            </a:r>
            <a:r>
              <a:rPr lang="es-CO" sz="30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los 3 ½  tiempos, </a:t>
            </a:r>
            <a:r>
              <a:rPr lang="es-CO" sz="30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s-CO" sz="3000" i="1" kern="0" dirty="0">
                <a:ln w="19050">
                  <a:solidFill>
                    <a:srgbClr val="1010FC"/>
                  </a:solidFill>
                </a:ln>
                <a:solidFill>
                  <a:srgbClr val="1010FC"/>
                </a:solidFill>
                <a:latin typeface="Arial Narrow" panose="020B0606020202030204" pitchFamily="34" charset="0"/>
              </a:rPr>
              <a:t>cuando se acabe la dispersión del poder del pueblo santo, todas estas cosas serán cumplidas</a:t>
            </a:r>
            <a:r>
              <a:rPr lang="es-CO" sz="3000" b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”.</a:t>
            </a:r>
            <a:endParaRPr kumimoji="0" lang="es-CO" sz="3000" b="1" i="0" u="none" strike="noStrike" kern="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01FF01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72693" y="1555765"/>
            <a:ext cx="4797950" cy="1477328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89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  <a:alpha val="68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El varón vestido de lino.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El ángel fuerte.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El Hijo del hombre.</a:t>
            </a:r>
            <a:endParaRPr kumimoji="0" lang="es-CO" sz="30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63500">
                  <a:prstClr val="black"/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46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3662</TotalTime>
  <Words>2380</Words>
  <Application>Microsoft Office PowerPoint</Application>
  <PresentationFormat>Presentación en pantalla (4:3)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8" baseType="lpstr">
      <vt:lpstr>Aharoni</vt:lpstr>
      <vt:lpstr>Arial</vt:lpstr>
      <vt:lpstr>Arial Narrow</vt:lpstr>
      <vt:lpstr>Bahnschrift</vt:lpstr>
      <vt:lpstr>Calibri</vt:lpstr>
      <vt:lpstr>Calibri Light</vt:lpstr>
      <vt:lpstr>Century Gothic</vt:lpstr>
      <vt:lpstr>Comic Sans MS</vt:lpstr>
      <vt:lpstr>Times New Roman</vt:lpstr>
      <vt:lpstr>Trebuchet MS</vt:lpstr>
      <vt:lpstr>Vijaya</vt:lpstr>
      <vt:lpstr>Wingdings</vt:lpstr>
      <vt:lpstr>Wingdings 3</vt:lpstr>
      <vt:lpstr>Ion</vt:lpstr>
      <vt:lpstr>Tema de Office</vt:lpstr>
      <vt:lpstr>2_Celestial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Biblia</dc:title>
  <dc:creator>Ernesto</dc:creator>
  <cp:lastModifiedBy>USUARIO</cp:lastModifiedBy>
  <cp:revision>526</cp:revision>
  <dcterms:created xsi:type="dcterms:W3CDTF">2016-06-18T16:24:42Z</dcterms:created>
  <dcterms:modified xsi:type="dcterms:W3CDTF">2021-11-09T01:32:31Z</dcterms:modified>
</cp:coreProperties>
</file>